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4"/>
  </p:notesMasterIdLst>
  <p:handoutMasterIdLst>
    <p:handoutMasterId r:id="rId35"/>
  </p:handoutMasterIdLst>
  <p:sldIdLst>
    <p:sldId id="4369" r:id="rId2"/>
    <p:sldId id="4306" r:id="rId3"/>
    <p:sldId id="4323" r:id="rId4"/>
    <p:sldId id="4365" r:id="rId5"/>
    <p:sldId id="4538" r:id="rId6"/>
    <p:sldId id="4539" r:id="rId7"/>
    <p:sldId id="4540" r:id="rId8"/>
    <p:sldId id="4541" r:id="rId9"/>
    <p:sldId id="4373" r:id="rId10"/>
    <p:sldId id="4374" r:id="rId11"/>
    <p:sldId id="4542" r:id="rId12"/>
    <p:sldId id="4655" r:id="rId13"/>
    <p:sldId id="4682" r:id="rId14"/>
    <p:sldId id="4683" r:id="rId15"/>
    <p:sldId id="4684" r:id="rId16"/>
    <p:sldId id="4685" r:id="rId17"/>
    <p:sldId id="4322" r:id="rId18"/>
    <p:sldId id="4686" r:id="rId19"/>
    <p:sldId id="4375" r:id="rId20"/>
    <p:sldId id="4687" r:id="rId21"/>
    <p:sldId id="4688" r:id="rId22"/>
    <p:sldId id="4689" r:id="rId23"/>
    <p:sldId id="4690" r:id="rId24"/>
    <p:sldId id="4691" r:id="rId25"/>
    <p:sldId id="4692" r:id="rId26"/>
    <p:sldId id="4693" r:id="rId27"/>
    <p:sldId id="4694" r:id="rId28"/>
    <p:sldId id="4695" r:id="rId29"/>
    <p:sldId id="4696" r:id="rId30"/>
    <p:sldId id="4697" r:id="rId31"/>
    <p:sldId id="4491" r:id="rId32"/>
    <p:sldId id="44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DCDF"/>
    <a:srgbClr val="24C3C6"/>
    <a:srgbClr val="307EAC"/>
    <a:srgbClr val="22BDBF"/>
    <a:srgbClr val="E8068C"/>
    <a:srgbClr val="10153D"/>
    <a:srgbClr val="713293"/>
    <a:srgbClr val="25D2D5"/>
    <a:srgbClr val="24E7EA"/>
    <a:srgbClr val="3C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094"/>
    <p:restoredTop sz="86451"/>
  </p:normalViewPr>
  <p:slideViewPr>
    <p:cSldViewPr snapToGrid="0" snapToObjects="1">
      <p:cViewPr varScale="1">
        <p:scale>
          <a:sx n="96" d="100"/>
          <a:sy n="96" d="100"/>
        </p:scale>
        <p:origin x="280"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9" d="100"/>
          <a:sy n="79" d="100"/>
        </p:scale>
        <p:origin x="344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597A7A-3211-A271-2548-6AC8B09A18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98A50ED-1031-85F4-E6BB-66DF23A40B8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71867D-3A55-714C-8966-73499EC94494}" type="datetimeFigureOut">
              <a:rPr lang="en-US" smtClean="0"/>
              <a:t>7/1/26</a:t>
            </a:fld>
            <a:endParaRPr lang="en-US"/>
          </a:p>
        </p:txBody>
      </p:sp>
      <p:sp>
        <p:nvSpPr>
          <p:cNvPr id="4" name="Footer Placeholder 3">
            <a:extLst>
              <a:ext uri="{FF2B5EF4-FFF2-40B4-BE49-F238E27FC236}">
                <a16:creationId xmlns:a16="http://schemas.microsoft.com/office/drawing/2014/main" id="{57C83080-7EE5-0B71-B8FF-624D8FE262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E97694-97BA-948A-A37E-3D2C54FE69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745810-0676-6A4F-8EE7-F3BEF003DE48}" type="slidenum">
              <a:rPr lang="en-US" smtClean="0"/>
              <a:t>‹#›</a:t>
            </a:fld>
            <a:endParaRPr lang="en-US"/>
          </a:p>
        </p:txBody>
      </p:sp>
    </p:spTree>
    <p:extLst>
      <p:ext uri="{BB962C8B-B14F-4D97-AF65-F5344CB8AC3E}">
        <p14:creationId xmlns:p14="http://schemas.microsoft.com/office/powerpoint/2010/main" val="2312401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056A3-D48C-9C7C-BBA5-EF7B4F117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BC0DF-CD55-CBED-3BED-BA8F7F75E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3761A-B4E2-8EAD-2CF7-40DA6D41C0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0BFD76-ED6E-5F28-1C0E-4E30A54ECBD6}"/>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056630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72DCD-FED5-F160-E9B6-E73080699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0F17B3-5DEE-062C-9105-76813577E1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121D49-A681-5DD3-AB0D-62B8DAB6CE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3822E9-4447-CA36-FD57-13E60600BE4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977271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104753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4B5AE-1C5B-571B-AB4A-4F7A5D39D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01BD6-7A06-3008-AB9F-DB2E3EFD41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6FB8AA-1B3C-38D0-C4E1-F1E44BCF02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B0EA26-1EB1-765F-9267-9282C333BE24}"/>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5818989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87E12-AC5E-62EB-37B3-D7385C65A9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8E3E6A-9063-F72D-AF50-CEE79C5997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227EC3-E09A-BFB9-DF6C-5ECB775EAF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05D3D3-DC7D-A880-F9EE-5580681FDAD2}"/>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2690829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539BB-027F-1596-7BB2-5EF7DB55A6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BC5F9-F73B-F6ED-C6CD-29023E9A52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454944-1361-4028-57D0-F4F8AAADD1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D023E8-2D7B-79CD-3F78-5899B946ABED}"/>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159050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6BEF3-7B4E-F914-5412-4A3FFD6F89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95D35B-757D-AEF2-CEBA-C54FA35430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12CC57-27F3-42EF-8D7A-30B4AAEF3E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06B592-F4A0-A2A4-646F-C560D44E2BBF}"/>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3960461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1736B-D756-28F9-B8D1-B45099EE7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C51B34-62CD-78A0-A04C-65822D09E1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3FF5F4-D523-DE41-51A0-6B60BC3F5A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DE10B7-5689-2C66-5D0F-844F862CFA40}"/>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2883869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B83C4-E3F9-6271-CCA1-89442F9D98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EE4E5-5BDC-8DAA-ABF7-6189094DD6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81C47-DC43-514D-9894-BFB8551DA5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7A8A3D-8D42-10D4-7EEF-84B5A27F073C}"/>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822526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C0BB3-B0E2-597F-C8E2-038E3C7A0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2E7801-71DE-F1A2-5CAB-4F06962C15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8153D2-76E6-5A90-12C3-C7B7532BDF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319D8E-E230-2787-E214-3B6CA99A26C2}"/>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456568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D975A-56AB-D500-141A-AF7146915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1C582-3C5F-1DBB-12BC-6014A65B7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39B70C-5E9B-5E31-83AD-BEA4DB03EA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ABA9B4-963F-3DE0-A39E-74DE3FB316CA}"/>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4258759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29CC-5E7D-BFD5-801E-9FF0A8206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F0FB4-6E73-3F47-8336-0762985F8D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EC4CA0-AF98-7203-36AA-D41739F1672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2662DEE-DDEF-52B0-4ED4-37390DA52E32}"/>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2761442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137452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EC65A-ACB7-3A0D-88E4-5D1BC17542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CB480F-AD90-76BA-3E9F-6ABF741D53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AAA21-02EB-0750-DD9A-F042D22D8C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B98DC9-E1A2-CFA7-CB64-33805DD069E4}"/>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8702524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A2D87-B48B-4527-7B16-5FEA0A2EB6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FA3B44-2411-EE77-A21D-251CE3B370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813B4-3C30-4F46-7A09-78B0F49A58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9DFEF1-1B50-59D4-9BC6-CB2291060F56}"/>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372199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54D81-CE06-FFE6-7BD9-B3C3C4D4C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784B0-6292-D27A-E3CA-EA4FACBB65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8EF489-6E12-DA7C-1E6F-264D3608D0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55B8CE-C4E2-F668-BAB1-91FD4530CD31}"/>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714677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C9D7E-0D81-876B-196A-EFF00781F6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0FD8A6-4559-3ACD-1193-5AE75A0C86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C46877-B8AE-6C83-3323-D50307F6AB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51F8EE-1A29-5168-CDCE-1EFD7435A7FD}"/>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18449866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AF9D3-DCA8-1D8E-B0D0-8CFE161C9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68932D-5A5E-4A38-432D-20578F0047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4FF6AB-84F7-C373-3456-BF4A586790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FEF931-5F4C-299E-AE46-0C523D4B09CE}"/>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5124839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44D98-9D76-1FDB-85DD-ECF037C71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AD5C38-495F-1D94-681C-434111B07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2DF2E7-EA55-0B55-69B8-2A2FC5D63E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7D8C1A-5E7D-62B4-BF35-E1EA3F46848C}"/>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8473968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23195149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384DC-4AB7-8819-BA98-64A49BB74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27D27-D59E-813D-219B-D03D41F32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6272C-1CA3-267B-0916-9F71CD6314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67D40B-196F-BE06-38BE-DF5D1E7FA812}"/>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292981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4213693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3B848-6141-59F0-554A-CA23C457F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216FAD-06B5-0321-CA68-F014B7CF9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9D930-CCE8-DC36-565F-926C3381A6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EE61D4-7184-47F2-39D1-9C4B71D92FE9}"/>
              </a:ext>
            </a:extLst>
          </p:cNvPr>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3900941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F0972-D939-2EA4-9AAD-EBEE8E3146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D64B15-3D92-B0F7-2E93-5826B9B8A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FACC86-1227-54B5-DFB4-A63FB78623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0D3EBF-6374-9314-09DD-67C9DF92130C}"/>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539166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137452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4A23B-C0BF-2D57-84DF-85340419D8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9D7D13-4B4B-E09E-F60E-E5E78A2468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30291-94F0-1E1B-2DA3-542B0406A3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301B8CB-35B5-AC39-107C-FBB8CA8F2FC3}"/>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4254520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44D98-9D76-1FDB-85DD-ECF037C71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AD5C38-495F-1D94-681C-434111B07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2DF2E7-EA55-0B55-69B8-2A2FC5D63E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7D8C1A-5E7D-62B4-BF35-E1EA3F46848C}"/>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847396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Values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96081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1387753"/>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4236719"/>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826949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7">
            <a:extLst>
              <a:ext uri="{FF2B5EF4-FFF2-40B4-BE49-F238E27FC236}">
                <a16:creationId xmlns:a16="http://schemas.microsoft.com/office/drawing/2014/main" id="{903B409C-3529-CC20-A149-5485704D1C55}"/>
              </a:ext>
            </a:extLst>
          </p:cNvPr>
          <p:cNvSpPr/>
          <p:nvPr userDrawn="1"/>
        </p:nvSpPr>
        <p:spPr>
          <a:xfrm>
            <a:off x="9531453" y="4718304"/>
            <a:ext cx="2970123" cy="241347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22" name="Rectangle 21">
            <a:extLst>
              <a:ext uri="{FF2B5EF4-FFF2-40B4-BE49-F238E27FC236}">
                <a16:creationId xmlns:a16="http://schemas.microsoft.com/office/drawing/2014/main" id="{46830636-A85E-5B9B-6213-108B11E579A4}"/>
              </a:ext>
            </a:extLst>
          </p:cNvPr>
          <p:cNvSpPr/>
          <p:nvPr userDrawn="1"/>
        </p:nvSpPr>
        <p:spPr>
          <a:xfrm>
            <a:off x="12173712" y="-798576"/>
            <a:ext cx="2133600" cy="7821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6DE7F2DF-1977-3561-5CA7-0BC09BC1AE98}"/>
              </a:ext>
            </a:extLst>
          </p:cNvPr>
          <p:cNvSpPr/>
          <p:nvPr userDrawn="1"/>
        </p:nvSpPr>
        <p:spPr>
          <a:xfrm rot="5400000" flipH="1">
            <a:off x="3098568" y="-2442696"/>
            <a:ext cx="5754567" cy="1131063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24" name="Text Placeholder 17">
            <a:extLst>
              <a:ext uri="{FF2B5EF4-FFF2-40B4-BE49-F238E27FC236}">
                <a16:creationId xmlns:a16="http://schemas.microsoft.com/office/drawing/2014/main" id="{4D32AEA0-9C38-5B2E-991D-2F9221722B80}"/>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4DC074BD-7E66-B421-44EF-B4EB500D22D7}"/>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
        <p:nvSpPr>
          <p:cNvPr id="9" name="TextBox 8">
            <a:extLst>
              <a:ext uri="{FF2B5EF4-FFF2-40B4-BE49-F238E27FC236}">
                <a16:creationId xmlns:a16="http://schemas.microsoft.com/office/drawing/2014/main" id="{F4AE2B6C-5585-E7D0-D48D-EFD21F6E7ACE}"/>
              </a:ext>
            </a:extLst>
          </p:cNvPr>
          <p:cNvSpPr txBox="1"/>
          <p:nvPr userDrawn="1"/>
        </p:nvSpPr>
        <p:spPr>
          <a:xfrm>
            <a:off x="441870" y="6261585"/>
            <a:ext cx="3778622" cy="246221"/>
          </a:xfrm>
          <a:prstGeom prst="rect">
            <a:avLst/>
          </a:prstGeom>
          <a:noFill/>
        </p:spPr>
        <p:txBody>
          <a:bodyPr wrap="square">
            <a:spAutoFit/>
          </a:bodyPr>
          <a:lstStyle/>
          <a:p>
            <a:r>
              <a:rPr lang="en-US" sz="1000" kern="1000" spc="250" baseline="0" dirty="0">
                <a:solidFill>
                  <a:schemeClr val="bg1"/>
                </a:solidFill>
              </a:rPr>
              <a:t>AI Skills, Powered by Values</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442941" y="1353243"/>
            <a:ext cx="11371107" cy="465305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32688" y="189544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270782" y="92643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270781" y="2849569"/>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286279" y="471336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1" name="Group 20">
            <a:extLst>
              <a:ext uri="{FF2B5EF4-FFF2-40B4-BE49-F238E27FC236}">
                <a16:creationId xmlns:a16="http://schemas.microsoft.com/office/drawing/2014/main" id="{778F5B45-9963-4ED3-D1E3-ADD7436D16A9}"/>
              </a:ext>
            </a:extLst>
          </p:cNvPr>
          <p:cNvGrpSpPr/>
          <p:nvPr userDrawn="1"/>
        </p:nvGrpSpPr>
        <p:grpSpPr>
          <a:xfrm>
            <a:off x="4043621" y="707475"/>
            <a:ext cx="7605835" cy="1688253"/>
            <a:chOff x="4061909" y="1565906"/>
            <a:chExt cx="3006907" cy="2634619"/>
          </a:xfrm>
        </p:grpSpPr>
        <p:cxnSp>
          <p:nvCxnSpPr>
            <p:cNvPr id="22" name="Straight Connector 21">
              <a:extLst>
                <a:ext uri="{FF2B5EF4-FFF2-40B4-BE49-F238E27FC236}">
                  <a16:creationId xmlns:a16="http://schemas.microsoft.com/office/drawing/2014/main" id="{ED04B9A9-5FE3-797A-7966-3A4783600972}"/>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4F439EB-9BC4-A9DF-F3A3-813A3F514427}"/>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42B41F6-7148-D6C9-1251-5D021A68FFBB}"/>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BE683B8-4FC8-15A7-91B6-FF3E5B218BF7}"/>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4B6F1CD-BEFB-A389-3671-34C0ACEC4D05}"/>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0888EB1B-01EA-0A94-F3B8-D8F52FF9B050}"/>
              </a:ext>
            </a:extLst>
          </p:cNvPr>
          <p:cNvGrpSpPr/>
          <p:nvPr userDrawn="1"/>
        </p:nvGrpSpPr>
        <p:grpSpPr>
          <a:xfrm>
            <a:off x="4043621" y="2594187"/>
            <a:ext cx="7605835" cy="1688253"/>
            <a:chOff x="4061909" y="1565906"/>
            <a:chExt cx="3006907" cy="2634619"/>
          </a:xfrm>
        </p:grpSpPr>
        <p:cxnSp>
          <p:nvCxnSpPr>
            <p:cNvPr id="28" name="Straight Connector 27">
              <a:extLst>
                <a:ext uri="{FF2B5EF4-FFF2-40B4-BE49-F238E27FC236}">
                  <a16:creationId xmlns:a16="http://schemas.microsoft.com/office/drawing/2014/main" id="{A5A5EB4F-0D9C-0AEF-17C7-97A957E7A43D}"/>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58B1B0-4C47-9EC7-11D9-6DE1D2E31956}"/>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D93F066-7D61-4A45-DE57-713FEAFD9D5D}"/>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A754EAE-2E5D-E34D-760A-066B3C85A332}"/>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EDD47B6-3DD4-EEDF-5134-7000470A65C6}"/>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1DF97CFC-6E17-732C-3327-EBFC3C1818EE}"/>
              </a:ext>
            </a:extLst>
          </p:cNvPr>
          <p:cNvGrpSpPr/>
          <p:nvPr userDrawn="1"/>
        </p:nvGrpSpPr>
        <p:grpSpPr>
          <a:xfrm>
            <a:off x="4043621" y="4480899"/>
            <a:ext cx="7605835" cy="1688253"/>
            <a:chOff x="4061909" y="1565906"/>
            <a:chExt cx="3006907" cy="2634619"/>
          </a:xfrm>
        </p:grpSpPr>
        <p:cxnSp>
          <p:nvCxnSpPr>
            <p:cNvPr id="34" name="Straight Connector 33">
              <a:extLst>
                <a:ext uri="{FF2B5EF4-FFF2-40B4-BE49-F238E27FC236}">
                  <a16:creationId xmlns:a16="http://schemas.microsoft.com/office/drawing/2014/main" id="{9278EE13-8163-8113-EF34-43730E96C014}"/>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31F348D-6FF4-F0BE-3292-2C1349340422}"/>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A0BDF-374E-C924-3706-FA7749FBB246}"/>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9C5A427-1C19-1B34-A162-260DC5D86A8F}"/>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8310C81-6CF9-0628-DB76-9EF7CD7F0C5D}"/>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333744" y="0"/>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17">
            <a:extLst>
              <a:ext uri="{FF2B5EF4-FFF2-40B4-BE49-F238E27FC236}">
                <a16:creationId xmlns:a16="http://schemas.microsoft.com/office/drawing/2014/main" id="{F2B89A3E-4C54-D5A9-474C-29813C5BD4C6}"/>
              </a:ext>
            </a:extLst>
          </p:cNvPr>
          <p:cNvSpPr>
            <a:spLocks noGrp="1"/>
          </p:cNvSpPr>
          <p:nvPr>
            <p:ph type="body" sz="quarter" idx="18" hasCustomPrompt="1"/>
          </p:nvPr>
        </p:nvSpPr>
        <p:spPr>
          <a:xfrm>
            <a:off x="856356" y="2428158"/>
            <a:ext cx="4867011"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 name="Text Placeholder 23">
            <a:extLst>
              <a:ext uri="{FF2B5EF4-FFF2-40B4-BE49-F238E27FC236}">
                <a16:creationId xmlns:a16="http://schemas.microsoft.com/office/drawing/2014/main" id="{99A41E16-FF66-BABE-7492-FC7CDD63E15B}"/>
              </a:ext>
            </a:extLst>
          </p:cNvPr>
          <p:cNvSpPr>
            <a:spLocks noGrp="1"/>
          </p:cNvSpPr>
          <p:nvPr>
            <p:ph type="body" sz="quarter" idx="16" hasCustomPrompt="1"/>
          </p:nvPr>
        </p:nvSpPr>
        <p:spPr>
          <a:xfrm>
            <a:off x="856357" y="999099"/>
            <a:ext cx="4990998"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3864577F-1943-D509-E782-7256A6A3A7D9}"/>
              </a:ext>
            </a:extLst>
          </p:cNvPr>
          <p:cNvSpPr>
            <a:spLocks noGrp="1"/>
          </p:cNvSpPr>
          <p:nvPr>
            <p:ph type="body" sz="quarter" idx="18" hasCustomPrompt="1"/>
          </p:nvPr>
        </p:nvSpPr>
        <p:spPr>
          <a:xfrm>
            <a:off x="835671" y="2319301"/>
            <a:ext cx="5418825"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B6CCAE4E-58FE-018D-346A-9BC3F912E5E0}"/>
              </a:ext>
            </a:extLst>
          </p:cNvPr>
          <p:cNvSpPr>
            <a:spLocks noGrp="1"/>
          </p:cNvSpPr>
          <p:nvPr>
            <p:ph type="body" sz="quarter" idx="16" hasCustomPrompt="1"/>
          </p:nvPr>
        </p:nvSpPr>
        <p:spPr>
          <a:xfrm>
            <a:off x="835671" y="1104338"/>
            <a:ext cx="5332964"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7215652"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101321"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pic>
        <p:nvPicPr>
          <p:cNvPr id="15" name="Picture 14" descr="iPhone6_mockup_front_white.png">
            <a:extLst>
              <a:ext uri="{FF2B5EF4-FFF2-40B4-BE49-F238E27FC236}">
                <a16:creationId xmlns:a16="http://schemas.microsoft.com/office/drawing/2014/main" id="{D17DCA28-D898-0F70-60E9-F33A7FA38D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3154" y="453836"/>
            <a:ext cx="4094254" cy="6404164"/>
          </a:xfrm>
          <a:prstGeom prst="rect">
            <a:avLst/>
          </a:prstGeom>
        </p:spPr>
      </p:pic>
      <p:sp>
        <p:nvSpPr>
          <p:cNvPr id="17" name="Picture Placeholder 17">
            <a:extLst>
              <a:ext uri="{FF2B5EF4-FFF2-40B4-BE49-F238E27FC236}">
                <a16:creationId xmlns:a16="http://schemas.microsoft.com/office/drawing/2014/main" id="{9EC03C65-C18C-B770-7BB4-A4DA9DC96F22}"/>
              </a:ext>
            </a:extLst>
          </p:cNvPr>
          <p:cNvSpPr>
            <a:spLocks noGrp="1"/>
          </p:cNvSpPr>
          <p:nvPr>
            <p:ph type="pic" sz="quarter" idx="10"/>
          </p:nvPr>
        </p:nvSpPr>
        <p:spPr>
          <a:xfrm>
            <a:off x="8747610" y="1473613"/>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2430532"/>
            <a:ext cx="11356551" cy="306978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B3BD4B46-4E10-4E5C-B6DD-C6CCBDFF4DD1}"/>
              </a:ext>
            </a:extLst>
          </p:cNvPr>
          <p:cNvSpPr/>
          <p:nvPr userDrawn="1"/>
        </p:nvSpPr>
        <p:spPr>
          <a:xfrm>
            <a:off x="9278192" y="2231136"/>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69827" y="383082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a:t>
            </a:r>
            <a:r>
              <a:rPr lang="en-US" dirty="0" err="1"/>
              <a:t>Questionas</a:t>
            </a:r>
            <a:r>
              <a:rPr lang="en-US" dirty="0"/>
              <a:t>?</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69827" y="3021250"/>
            <a:ext cx="4845757"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99" name="Freeform 198">
            <a:extLst>
              <a:ext uri="{FF2B5EF4-FFF2-40B4-BE49-F238E27FC236}">
                <a16:creationId xmlns:a16="http://schemas.microsoft.com/office/drawing/2014/main" id="{B3373C8E-B134-D9FC-5B31-DCF206000F0A}"/>
              </a:ext>
            </a:extLst>
          </p:cNvPr>
          <p:cNvSpPr/>
          <p:nvPr userDrawn="1"/>
        </p:nvSpPr>
        <p:spPr>
          <a:xfrm rot="10800000" flipH="1">
            <a:off x="7282924" y="5010397"/>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10800000" scaled="0"/>
          </a:gradFill>
          <a:ln w="24491" cap="flat">
            <a:noFill/>
            <a:prstDash val="solid"/>
            <a:miter/>
          </a:ln>
        </p:spPr>
        <p:txBody>
          <a:bodyPr wrap="square" rtlCol="0" anchor="ctr">
            <a:noAutofit/>
          </a:bodyPr>
          <a:lstStyle/>
          <a:p>
            <a:endParaRPr lang="en-US" dirty="0"/>
          </a:p>
        </p:txBody>
      </p:sp>
      <p:sp>
        <p:nvSpPr>
          <p:cNvPr id="202" name="Text Placeholder 23">
            <a:extLst>
              <a:ext uri="{FF2B5EF4-FFF2-40B4-BE49-F238E27FC236}">
                <a16:creationId xmlns:a16="http://schemas.microsoft.com/office/drawing/2014/main" id="{8C2F8A31-621F-7CB6-4E35-9FC69E7E5147}"/>
              </a:ext>
            </a:extLst>
          </p:cNvPr>
          <p:cNvSpPr>
            <a:spLocks noGrp="1"/>
          </p:cNvSpPr>
          <p:nvPr>
            <p:ph type="body" sz="quarter" idx="21" hasCustomPrompt="1"/>
          </p:nvPr>
        </p:nvSpPr>
        <p:spPr>
          <a:xfrm>
            <a:off x="8521421" y="5034867"/>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3" name="Picture 2" descr="Co-funded by the European Union logo in png for web usage">
            <a:extLst>
              <a:ext uri="{FF2B5EF4-FFF2-40B4-BE49-F238E27FC236}">
                <a16:creationId xmlns:a16="http://schemas.microsoft.com/office/drawing/2014/main" id="{287DD4A6-00FF-C1BD-5E67-D173B7EE58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007313"/>
            <a:ext cx="2160286" cy="451290"/>
          </a:xfrm>
          <a:prstGeom prst="rect">
            <a:avLst/>
          </a:prstGeom>
          <a:noFill/>
          <a:ln>
            <a:noFill/>
          </a:ln>
        </p:spPr>
      </p:pic>
      <p:pic>
        <p:nvPicPr>
          <p:cNvPr id="4" name="Picture 3">
            <a:extLst>
              <a:ext uri="{FF2B5EF4-FFF2-40B4-BE49-F238E27FC236}">
                <a16:creationId xmlns:a16="http://schemas.microsoft.com/office/drawing/2014/main" id="{EFBDDBAD-8B78-DE1F-3EA9-1840A4DCADAA}"/>
              </a:ext>
            </a:extLst>
          </p:cNvPr>
          <p:cNvPicPr>
            <a:picLocks noChangeAspect="1"/>
          </p:cNvPicPr>
          <p:nvPr userDrawn="1"/>
        </p:nvPicPr>
        <p:blipFill>
          <a:blip r:embed="rId3"/>
          <a:stretch>
            <a:fillRect/>
          </a:stretch>
        </p:blipFill>
        <p:spPr>
          <a:xfrm>
            <a:off x="801879" y="253719"/>
            <a:ext cx="2745994" cy="195352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78" name="Freeform 177">
            <a:extLst>
              <a:ext uri="{FF2B5EF4-FFF2-40B4-BE49-F238E27FC236}">
                <a16:creationId xmlns:a16="http://schemas.microsoft.com/office/drawing/2014/main" id="{D3659C8F-DA1E-110E-3A20-DD6AD07FC5C5}"/>
              </a:ext>
            </a:extLst>
          </p:cNvPr>
          <p:cNvSpPr/>
          <p:nvPr userDrawn="1"/>
        </p:nvSpPr>
        <p:spPr>
          <a:xfrm>
            <a:off x="0" y="2979174"/>
            <a:ext cx="12172692" cy="290804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3C3795"/>
          </a:solidFill>
          <a:ln w="30808" cap="flat">
            <a:noFill/>
            <a:prstDash val="solid"/>
            <a:miter/>
          </a:ln>
        </p:spPr>
        <p:txBody>
          <a:bodyPr rtlCol="0" anchor="ctr"/>
          <a:lstStyle/>
          <a:p>
            <a:endParaRPr lang="en-US" sz="2069"/>
          </a:p>
        </p:txBody>
      </p:sp>
      <p:sp>
        <p:nvSpPr>
          <p:cNvPr id="179" name="Text Placeholder 32">
            <a:extLst>
              <a:ext uri="{FF2B5EF4-FFF2-40B4-BE49-F238E27FC236}">
                <a16:creationId xmlns:a16="http://schemas.microsoft.com/office/drawing/2014/main" id="{8203FC12-B9A3-8C1B-21A1-30DB322BD123}"/>
              </a:ext>
            </a:extLst>
          </p:cNvPr>
          <p:cNvSpPr>
            <a:spLocks noGrp="1"/>
          </p:cNvSpPr>
          <p:nvPr>
            <p:ph type="body" sz="quarter" idx="16" hasCustomPrompt="1"/>
          </p:nvPr>
        </p:nvSpPr>
        <p:spPr>
          <a:xfrm>
            <a:off x="576692" y="4062591"/>
            <a:ext cx="4653676" cy="125921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Heading</a:t>
            </a:r>
            <a:endParaRPr lang="en-US" dirty="0"/>
          </a:p>
        </p:txBody>
      </p:sp>
      <p:sp>
        <p:nvSpPr>
          <p:cNvPr id="180" name="Text Placeholder 32">
            <a:extLst>
              <a:ext uri="{FF2B5EF4-FFF2-40B4-BE49-F238E27FC236}">
                <a16:creationId xmlns:a16="http://schemas.microsoft.com/office/drawing/2014/main" id="{61D4901D-361C-9AFB-6BA3-9AB62FC92669}"/>
              </a:ext>
            </a:extLst>
          </p:cNvPr>
          <p:cNvSpPr>
            <a:spLocks noGrp="1"/>
          </p:cNvSpPr>
          <p:nvPr>
            <p:ph type="body" sz="quarter" idx="19" hasCustomPrompt="1"/>
          </p:nvPr>
        </p:nvSpPr>
        <p:spPr>
          <a:xfrm>
            <a:off x="576692" y="3372127"/>
            <a:ext cx="4595212" cy="665809"/>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47" name="Freeform 246">
            <a:extLst>
              <a:ext uri="{FF2B5EF4-FFF2-40B4-BE49-F238E27FC236}">
                <a16:creationId xmlns:a16="http://schemas.microsoft.com/office/drawing/2014/main" id="{1EED751A-33EA-AE70-AB49-9A5755AB268D}"/>
              </a:ext>
            </a:extLst>
          </p:cNvPr>
          <p:cNvSpPr/>
          <p:nvPr userDrawn="1"/>
        </p:nvSpPr>
        <p:spPr>
          <a:xfrm rot="10800000" flipH="1">
            <a:off x="7273270" y="5618470"/>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0" scaled="0"/>
          </a:gradFill>
          <a:ln w="24491" cap="flat">
            <a:noFill/>
            <a:prstDash val="solid"/>
            <a:miter/>
          </a:ln>
        </p:spPr>
        <p:txBody>
          <a:bodyPr wrap="square" rtlCol="0" anchor="ctr">
            <a:noAutofit/>
          </a:bodyPr>
          <a:lstStyle/>
          <a:p>
            <a:endParaRPr lang="en-US" dirty="0"/>
          </a:p>
        </p:txBody>
      </p:sp>
      <p:sp>
        <p:nvSpPr>
          <p:cNvPr id="248" name="Text Placeholder 23">
            <a:extLst>
              <a:ext uri="{FF2B5EF4-FFF2-40B4-BE49-F238E27FC236}">
                <a16:creationId xmlns:a16="http://schemas.microsoft.com/office/drawing/2014/main" id="{1BB11152-FCB2-DA1E-101A-E06B72B90574}"/>
              </a:ext>
            </a:extLst>
          </p:cNvPr>
          <p:cNvSpPr>
            <a:spLocks noGrp="1"/>
          </p:cNvSpPr>
          <p:nvPr>
            <p:ph type="body" sz="quarter" idx="21" hasCustomPrompt="1"/>
          </p:nvPr>
        </p:nvSpPr>
        <p:spPr>
          <a:xfrm>
            <a:off x="7924800" y="5642940"/>
            <a:ext cx="338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sp>
        <p:nvSpPr>
          <p:cNvPr id="250" name="Picture Placeholder 249">
            <a:extLst>
              <a:ext uri="{FF2B5EF4-FFF2-40B4-BE49-F238E27FC236}">
                <a16:creationId xmlns:a16="http://schemas.microsoft.com/office/drawing/2014/main" id="{8000CB52-794F-2941-4571-7437B39F9460}"/>
              </a:ext>
            </a:extLst>
          </p:cNvPr>
          <p:cNvSpPr>
            <a:spLocks noGrp="1"/>
          </p:cNvSpPr>
          <p:nvPr>
            <p:ph type="pic" sz="quarter" idx="43"/>
          </p:nvPr>
        </p:nvSpPr>
        <p:spPr>
          <a:xfrm>
            <a:off x="5522976" y="474951"/>
            <a:ext cx="6311517" cy="4704418"/>
          </a:xfrm>
          <a:custGeom>
            <a:avLst/>
            <a:gdLst>
              <a:gd name="connsiteX0" fmla="*/ 0 w 7149849"/>
              <a:gd name="connsiteY0" fmla="*/ 0 h 4704418"/>
              <a:gd name="connsiteX1" fmla="*/ 1910205 w 7149849"/>
              <a:gd name="connsiteY1" fmla="*/ 0 h 4704418"/>
              <a:gd name="connsiteX2" fmla="*/ 4328540 w 7149849"/>
              <a:gd name="connsiteY2" fmla="*/ 0 h 4704418"/>
              <a:gd name="connsiteX3" fmla="*/ 6238745 w 7149849"/>
              <a:gd name="connsiteY3" fmla="*/ 0 h 4704418"/>
              <a:gd name="connsiteX4" fmla="*/ 7149849 w 7149849"/>
              <a:gd name="connsiteY4" fmla="*/ 910842 h 4704418"/>
              <a:gd name="connsiteX5" fmla="*/ 7149849 w 7149849"/>
              <a:gd name="connsiteY5" fmla="*/ 4704418 h 4704418"/>
              <a:gd name="connsiteX6" fmla="*/ 5239644 w 7149849"/>
              <a:gd name="connsiteY6" fmla="*/ 4704418 h 4704418"/>
              <a:gd name="connsiteX7" fmla="*/ 3248091 w 7149849"/>
              <a:gd name="connsiteY7" fmla="*/ 4704418 h 4704418"/>
              <a:gd name="connsiteX8" fmla="*/ 1337886 w 7149849"/>
              <a:gd name="connsiteY8" fmla="*/ 4704418 h 4704418"/>
              <a:gd name="connsiteX9" fmla="*/ 0 w 7149849"/>
              <a:gd name="connsiteY9" fmla="*/ 3366919 h 470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49849" h="4704418">
                <a:moveTo>
                  <a:pt x="0" y="0"/>
                </a:moveTo>
                <a:lnTo>
                  <a:pt x="1910205" y="0"/>
                </a:lnTo>
                <a:lnTo>
                  <a:pt x="4328540" y="0"/>
                </a:lnTo>
                <a:lnTo>
                  <a:pt x="6238745" y="0"/>
                </a:lnTo>
                <a:cubicBezTo>
                  <a:pt x="6742252" y="0"/>
                  <a:pt x="7149849" y="407482"/>
                  <a:pt x="7149849" y="910842"/>
                </a:cubicBezTo>
                <a:lnTo>
                  <a:pt x="7149849" y="4704418"/>
                </a:lnTo>
                <a:lnTo>
                  <a:pt x="5239644" y="4704418"/>
                </a:lnTo>
                <a:lnTo>
                  <a:pt x="3248091" y="4704418"/>
                </a:lnTo>
                <a:lnTo>
                  <a:pt x="1337886" y="4704418"/>
                </a:lnTo>
                <a:cubicBezTo>
                  <a:pt x="599412" y="4704418"/>
                  <a:pt x="0" y="4105181"/>
                  <a:pt x="0" y="336691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4" name="Picture 3">
            <a:extLst>
              <a:ext uri="{FF2B5EF4-FFF2-40B4-BE49-F238E27FC236}">
                <a16:creationId xmlns:a16="http://schemas.microsoft.com/office/drawing/2014/main" id="{0A131A3F-F1DB-2568-EB4A-B37889B43383}"/>
              </a:ext>
            </a:extLst>
          </p:cNvPr>
          <p:cNvPicPr>
            <a:picLocks noChangeAspect="1"/>
          </p:cNvPicPr>
          <p:nvPr userDrawn="1"/>
        </p:nvPicPr>
        <p:blipFill>
          <a:blip r:embed="rId2"/>
          <a:stretch>
            <a:fillRect/>
          </a:stretch>
        </p:blipFill>
        <p:spPr>
          <a:xfrm>
            <a:off x="490982" y="539647"/>
            <a:ext cx="2806799" cy="1996784"/>
          </a:xfrm>
          <a:prstGeom prst="rect">
            <a:avLst/>
          </a:prstGeom>
        </p:spPr>
      </p:pic>
      <p:sp>
        <p:nvSpPr>
          <p:cNvPr id="5" name="Rectangle 4">
            <a:extLst>
              <a:ext uri="{FF2B5EF4-FFF2-40B4-BE49-F238E27FC236}">
                <a16:creationId xmlns:a16="http://schemas.microsoft.com/office/drawing/2014/main" id="{1B817ACF-1DE4-5538-8BF1-F1483C543976}"/>
              </a:ext>
            </a:extLst>
          </p:cNvPr>
          <p:cNvSpPr/>
          <p:nvPr userDrawn="1"/>
        </p:nvSpPr>
        <p:spPr>
          <a:xfrm>
            <a:off x="2770270" y="6122024"/>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6" name="Picture 5" descr="Co-funded by the European Union logo in png for web usage">
            <a:extLst>
              <a:ext uri="{FF2B5EF4-FFF2-40B4-BE49-F238E27FC236}">
                <a16:creationId xmlns:a16="http://schemas.microsoft.com/office/drawing/2014/main" id="{E484E0D2-66F2-616F-969F-9D383663725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983" y="6148435"/>
            <a:ext cx="2160286" cy="451290"/>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50E47F4-53BC-8EB1-49C0-F2D58BAA528A}"/>
              </a:ext>
            </a:extLst>
          </p:cNvPr>
          <p:cNvSpPr/>
          <p:nvPr userDrawn="1"/>
        </p:nvSpPr>
        <p:spPr>
          <a:xfrm>
            <a:off x="-15504" y="0"/>
            <a:ext cx="1695579" cy="6858007"/>
          </a:xfrm>
          <a:custGeom>
            <a:avLst/>
            <a:gdLst>
              <a:gd name="csX0" fmla="*/ 0 w 2543369"/>
              <a:gd name="csY0" fmla="*/ 0 h 10287010"/>
              <a:gd name="csX1" fmla="*/ 379098 w 2543369"/>
              <a:gd name="csY1" fmla="*/ 0 h 10287010"/>
              <a:gd name="csX2" fmla="*/ 2543369 w 2543369"/>
              <a:gd name="csY2" fmla="*/ 1991711 h 10287010"/>
              <a:gd name="csX3" fmla="*/ 2543369 w 2543369"/>
              <a:gd name="csY3" fmla="*/ 10287010 h 10287010"/>
              <a:gd name="csX4" fmla="*/ 0 w 2543369"/>
              <a:gd name="csY4" fmla="*/ 10287010 h 10287010"/>
            </a:gdLst>
            <a:ahLst/>
            <a:cxnLst>
              <a:cxn ang="0">
                <a:pos x="csX0" y="csY0"/>
              </a:cxn>
              <a:cxn ang="0">
                <a:pos x="csX1" y="csY1"/>
              </a:cxn>
              <a:cxn ang="0">
                <a:pos x="csX2" y="csY2"/>
              </a:cxn>
              <a:cxn ang="0">
                <a:pos x="csX3" y="csY3"/>
              </a:cxn>
              <a:cxn ang="0">
                <a:pos x="csX4" y="csY4"/>
              </a:cxn>
            </a:cxnLst>
            <a:rect l="l" t="t" r="r" b="b"/>
            <a:pathLst>
              <a:path w="2543369" h="10287010">
                <a:moveTo>
                  <a:pt x="0" y="0"/>
                </a:moveTo>
                <a:lnTo>
                  <a:pt x="379098" y="0"/>
                </a:lnTo>
                <a:cubicBezTo>
                  <a:pt x="1575147" y="0"/>
                  <a:pt x="2543369" y="891029"/>
                  <a:pt x="2543369" y="1991711"/>
                </a:cubicBezTo>
                <a:lnTo>
                  <a:pt x="2543369" y="10287010"/>
                </a:lnTo>
                <a:lnTo>
                  <a:pt x="0" y="10287010"/>
                </a:lnTo>
                <a:close/>
              </a:path>
            </a:pathLst>
          </a:custGeom>
          <a:solidFill>
            <a:srgbClr val="3C3795"/>
          </a:soli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5" name="Freeform 4">
            <a:extLst>
              <a:ext uri="{FF2B5EF4-FFF2-40B4-BE49-F238E27FC236}">
                <a16:creationId xmlns:a16="http://schemas.microsoft.com/office/drawing/2014/main" id="{E3472F65-A02B-F3AA-B1B4-DAC04D39A94F}"/>
              </a:ext>
            </a:extLst>
          </p:cNvPr>
          <p:cNvSpPr/>
          <p:nvPr userDrawn="1"/>
        </p:nvSpPr>
        <p:spPr>
          <a:xfrm>
            <a:off x="-15504" y="345125"/>
            <a:ext cx="3088209" cy="799344"/>
          </a:xfrm>
          <a:custGeom>
            <a:avLst/>
            <a:gdLst>
              <a:gd name="csX0" fmla="*/ 0 w 5044950"/>
              <a:gd name="csY0" fmla="*/ 0 h 1199016"/>
              <a:gd name="csX1" fmla="*/ 4396319 w 5044950"/>
              <a:gd name="csY1" fmla="*/ 0 h 1199016"/>
              <a:gd name="csX2" fmla="*/ 5044950 w 5044950"/>
              <a:gd name="csY2" fmla="*/ 648781 h 1199016"/>
              <a:gd name="csX3" fmla="*/ 5044950 w 5044950"/>
              <a:gd name="csY3" fmla="*/ 1199016 h 1199016"/>
              <a:gd name="csX4" fmla="*/ 0 w 5044950"/>
              <a:gd name="csY4" fmla="*/ 1199016 h 1199016"/>
            </a:gdLst>
            <a:ahLst/>
            <a:cxnLst>
              <a:cxn ang="0">
                <a:pos x="csX0" y="csY0"/>
              </a:cxn>
              <a:cxn ang="0">
                <a:pos x="csX1" y="csY1"/>
              </a:cxn>
              <a:cxn ang="0">
                <a:pos x="csX2" y="csY2"/>
              </a:cxn>
              <a:cxn ang="0">
                <a:pos x="csX3" y="csY3"/>
              </a:cxn>
              <a:cxn ang="0">
                <a:pos x="csX4" y="csY4"/>
              </a:cxn>
            </a:cxnLst>
            <a:rect l="l" t="t" r="r" b="b"/>
            <a:pathLst>
              <a:path w="5044950" h="1199016">
                <a:moveTo>
                  <a:pt x="0" y="0"/>
                </a:moveTo>
                <a:lnTo>
                  <a:pt x="4396319" y="0"/>
                </a:lnTo>
                <a:cubicBezTo>
                  <a:pt x="4753478" y="0"/>
                  <a:pt x="5044950" y="291541"/>
                  <a:pt x="5044950" y="648781"/>
                </a:cubicBezTo>
                <a:lnTo>
                  <a:pt x="5044950" y="1199016"/>
                </a:lnTo>
                <a:lnTo>
                  <a:pt x="0" y="1199016"/>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6" name="Text Placeholder 25">
            <a:extLst>
              <a:ext uri="{FF2B5EF4-FFF2-40B4-BE49-F238E27FC236}">
                <a16:creationId xmlns:a16="http://schemas.microsoft.com/office/drawing/2014/main" id="{E5AA6C9F-063B-BF84-D869-D0465AC82C26}"/>
              </a:ext>
            </a:extLst>
          </p:cNvPr>
          <p:cNvSpPr>
            <a:spLocks noGrp="1"/>
          </p:cNvSpPr>
          <p:nvPr>
            <p:ph type="body" sz="quarter" idx="15" hasCustomPrompt="1"/>
          </p:nvPr>
        </p:nvSpPr>
        <p:spPr>
          <a:xfrm>
            <a:off x="2162103" y="1400309"/>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01</a:t>
            </a:r>
          </a:p>
        </p:txBody>
      </p:sp>
      <p:sp>
        <p:nvSpPr>
          <p:cNvPr id="7" name="Text Placeholder 25">
            <a:extLst>
              <a:ext uri="{FF2B5EF4-FFF2-40B4-BE49-F238E27FC236}">
                <a16:creationId xmlns:a16="http://schemas.microsoft.com/office/drawing/2014/main" id="{41520536-03D2-3AA6-3D55-835CF83F014B}"/>
              </a:ext>
            </a:extLst>
          </p:cNvPr>
          <p:cNvSpPr>
            <a:spLocks noGrp="1"/>
          </p:cNvSpPr>
          <p:nvPr>
            <p:ph type="body" sz="quarter" idx="14" hasCustomPrompt="1"/>
          </p:nvPr>
        </p:nvSpPr>
        <p:spPr>
          <a:xfrm>
            <a:off x="3033976" y="1400310"/>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915C853E-EBA0-B312-E803-ADD460E72660}"/>
              </a:ext>
            </a:extLst>
          </p:cNvPr>
          <p:cNvSpPr>
            <a:spLocks noGrp="1"/>
          </p:cNvSpPr>
          <p:nvPr>
            <p:ph type="body" sz="quarter" idx="29" hasCustomPrompt="1"/>
          </p:nvPr>
        </p:nvSpPr>
        <p:spPr>
          <a:xfrm>
            <a:off x="2162103" y="212387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02</a:t>
            </a:r>
          </a:p>
        </p:txBody>
      </p:sp>
      <p:sp>
        <p:nvSpPr>
          <p:cNvPr id="9" name="Text Placeholder 25">
            <a:extLst>
              <a:ext uri="{FF2B5EF4-FFF2-40B4-BE49-F238E27FC236}">
                <a16:creationId xmlns:a16="http://schemas.microsoft.com/office/drawing/2014/main" id="{8FFE55E5-2388-0D98-B9F6-60DF82EB5C87}"/>
              </a:ext>
            </a:extLst>
          </p:cNvPr>
          <p:cNvSpPr>
            <a:spLocks noGrp="1"/>
          </p:cNvSpPr>
          <p:nvPr>
            <p:ph type="body" sz="quarter" idx="30" hasCustomPrompt="1"/>
          </p:nvPr>
        </p:nvSpPr>
        <p:spPr>
          <a:xfrm>
            <a:off x="3055679" y="212387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A903B1EB-A6B3-1116-B5AE-F2845360ADCF}"/>
              </a:ext>
            </a:extLst>
          </p:cNvPr>
          <p:cNvSpPr>
            <a:spLocks noGrp="1"/>
          </p:cNvSpPr>
          <p:nvPr>
            <p:ph type="body" sz="quarter" idx="31" hasCustomPrompt="1"/>
          </p:nvPr>
        </p:nvSpPr>
        <p:spPr>
          <a:xfrm>
            <a:off x="2162103" y="283281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03</a:t>
            </a:r>
          </a:p>
        </p:txBody>
      </p:sp>
      <p:sp>
        <p:nvSpPr>
          <p:cNvPr id="11" name="Text Placeholder 25">
            <a:extLst>
              <a:ext uri="{FF2B5EF4-FFF2-40B4-BE49-F238E27FC236}">
                <a16:creationId xmlns:a16="http://schemas.microsoft.com/office/drawing/2014/main" id="{F87B396D-2BA4-5BBB-DC2C-4F1B19B325D8}"/>
              </a:ext>
            </a:extLst>
          </p:cNvPr>
          <p:cNvSpPr>
            <a:spLocks noGrp="1"/>
          </p:cNvSpPr>
          <p:nvPr>
            <p:ph type="body" sz="quarter" idx="32" hasCustomPrompt="1"/>
          </p:nvPr>
        </p:nvSpPr>
        <p:spPr>
          <a:xfrm>
            <a:off x="3062258" y="2832814"/>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75AEA831-059A-C4F5-B2CF-9C60D34E086C}"/>
              </a:ext>
            </a:extLst>
          </p:cNvPr>
          <p:cNvSpPr>
            <a:spLocks noGrp="1"/>
          </p:cNvSpPr>
          <p:nvPr>
            <p:ph type="body" sz="quarter" idx="33" hasCustomPrompt="1"/>
          </p:nvPr>
        </p:nvSpPr>
        <p:spPr>
          <a:xfrm>
            <a:off x="2162103" y="3571225"/>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04</a:t>
            </a:r>
          </a:p>
        </p:txBody>
      </p:sp>
      <p:sp>
        <p:nvSpPr>
          <p:cNvPr id="13" name="Text Placeholder 25">
            <a:extLst>
              <a:ext uri="{FF2B5EF4-FFF2-40B4-BE49-F238E27FC236}">
                <a16:creationId xmlns:a16="http://schemas.microsoft.com/office/drawing/2014/main" id="{6644110D-F2BC-EBEB-EF2D-D1D5DBDEF785}"/>
              </a:ext>
            </a:extLst>
          </p:cNvPr>
          <p:cNvSpPr>
            <a:spLocks noGrp="1"/>
          </p:cNvSpPr>
          <p:nvPr>
            <p:ph type="body" sz="quarter" idx="34" hasCustomPrompt="1"/>
          </p:nvPr>
        </p:nvSpPr>
        <p:spPr>
          <a:xfrm>
            <a:off x="3083961" y="357122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4" name="Text Placeholder 25">
            <a:extLst>
              <a:ext uri="{FF2B5EF4-FFF2-40B4-BE49-F238E27FC236}">
                <a16:creationId xmlns:a16="http://schemas.microsoft.com/office/drawing/2014/main" id="{D6E001DD-BFCD-0BBA-3E99-57A7CCE605C3}"/>
              </a:ext>
            </a:extLst>
          </p:cNvPr>
          <p:cNvSpPr>
            <a:spLocks noGrp="1"/>
          </p:cNvSpPr>
          <p:nvPr>
            <p:ph type="body" sz="quarter" idx="35" hasCustomPrompt="1"/>
          </p:nvPr>
        </p:nvSpPr>
        <p:spPr>
          <a:xfrm>
            <a:off x="2162103" y="4307012"/>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05</a:t>
            </a:r>
          </a:p>
        </p:txBody>
      </p:sp>
      <p:sp>
        <p:nvSpPr>
          <p:cNvPr id="15" name="Text Placeholder 25">
            <a:extLst>
              <a:ext uri="{FF2B5EF4-FFF2-40B4-BE49-F238E27FC236}">
                <a16:creationId xmlns:a16="http://schemas.microsoft.com/office/drawing/2014/main" id="{2631103D-2C9D-C217-E408-8D0141DD3776}"/>
              </a:ext>
            </a:extLst>
          </p:cNvPr>
          <p:cNvSpPr>
            <a:spLocks noGrp="1"/>
          </p:cNvSpPr>
          <p:nvPr>
            <p:ph type="body" sz="quarter" idx="36" hasCustomPrompt="1"/>
          </p:nvPr>
        </p:nvSpPr>
        <p:spPr>
          <a:xfrm>
            <a:off x="3062258" y="4307013"/>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9A9D210E-E4A8-163A-F9AF-2BCF801F27BD}"/>
              </a:ext>
            </a:extLst>
          </p:cNvPr>
          <p:cNvSpPr>
            <a:spLocks noGrp="1"/>
          </p:cNvSpPr>
          <p:nvPr>
            <p:ph type="body" sz="quarter" idx="27" hasCustomPrompt="1"/>
          </p:nvPr>
        </p:nvSpPr>
        <p:spPr>
          <a:xfrm>
            <a:off x="849242"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Contents</a:t>
            </a:r>
          </a:p>
        </p:txBody>
      </p:sp>
      <p:sp>
        <p:nvSpPr>
          <p:cNvPr id="26" name="Text Placeholder 25">
            <a:extLst>
              <a:ext uri="{FF2B5EF4-FFF2-40B4-BE49-F238E27FC236}">
                <a16:creationId xmlns:a16="http://schemas.microsoft.com/office/drawing/2014/main" id="{FAA1AD97-6CB5-7BDE-6E15-35D6D2632840}"/>
              </a:ext>
            </a:extLst>
          </p:cNvPr>
          <p:cNvSpPr>
            <a:spLocks noGrp="1"/>
          </p:cNvSpPr>
          <p:nvPr>
            <p:ph type="body" sz="quarter" idx="37" hasCustomPrompt="1"/>
          </p:nvPr>
        </p:nvSpPr>
        <p:spPr>
          <a:xfrm>
            <a:off x="2162103" y="5013557"/>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06</a:t>
            </a:r>
          </a:p>
        </p:txBody>
      </p:sp>
      <p:sp>
        <p:nvSpPr>
          <p:cNvPr id="30" name="Text Placeholder 25">
            <a:extLst>
              <a:ext uri="{FF2B5EF4-FFF2-40B4-BE49-F238E27FC236}">
                <a16:creationId xmlns:a16="http://schemas.microsoft.com/office/drawing/2014/main" id="{9466827B-4800-C6A4-2041-16F5DDA1B4F6}"/>
              </a:ext>
            </a:extLst>
          </p:cNvPr>
          <p:cNvSpPr>
            <a:spLocks noGrp="1"/>
          </p:cNvSpPr>
          <p:nvPr>
            <p:ph type="body" sz="quarter" idx="38" hasCustomPrompt="1"/>
          </p:nvPr>
        </p:nvSpPr>
        <p:spPr>
          <a:xfrm>
            <a:off x="3062258" y="5013558"/>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738E8FDD-9752-E5C5-F84F-FAF1B3E90CC6}"/>
              </a:ext>
            </a:extLst>
          </p:cNvPr>
          <p:cNvSpPr/>
          <p:nvPr userDrawn="1"/>
        </p:nvSpPr>
        <p:spPr>
          <a:xfrm>
            <a:off x="7770579" y="5970302"/>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7" name="Picture 36" descr="Co-funded by the European Union logo in png for web usage">
            <a:extLst>
              <a:ext uri="{FF2B5EF4-FFF2-40B4-BE49-F238E27FC236}">
                <a16:creationId xmlns:a16="http://schemas.microsoft.com/office/drawing/2014/main" id="{9B02FCC2-9C3B-3289-1259-7C882944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10292" y="5996713"/>
            <a:ext cx="2160286" cy="451290"/>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3" y="345125"/>
            <a:ext cx="4531758" cy="79934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34755" y="133799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92614"/>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56458" y="2252978"/>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63037" y="3167965"/>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84740" y="4082953"/>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63037" y="499794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BBA498B-B540-51D1-56B6-CB6C262A4F1B}"/>
              </a:ext>
            </a:extLst>
          </p:cNvPr>
          <p:cNvSpPr/>
          <p:nvPr userDrawn="1"/>
        </p:nvSpPr>
        <p:spPr>
          <a:xfrm>
            <a:off x="2707297" y="6169376"/>
            <a:ext cx="3894671" cy="504112"/>
          </a:xfrm>
          <a:prstGeom prst="rect">
            <a:avLst/>
          </a:prstGeom>
        </p:spPr>
        <p:txBody>
          <a:bodyPr wrap="square">
            <a:spAutoFit/>
          </a:bodyPr>
          <a:lstStyle/>
          <a:p>
            <a:pPr marL="0" marR="0" lvl="0" indent="0" algn="just" defTabSz="181904" rtl="0" eaLnBrk="1" fontAlgn="auto" latinLnBrk="0" hangingPunct="0">
              <a:lnSpc>
                <a:spcPts val="760"/>
              </a:lnSpc>
              <a:spcBef>
                <a:spcPts val="0"/>
              </a:spcBef>
              <a:spcAft>
                <a:spcPts val="0"/>
              </a:spcAft>
              <a:buClrTx/>
              <a:buSzTx/>
              <a:buFontTx/>
              <a:buNone/>
              <a:tabLst/>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[institution]. Neither the European Union nor [institution] can be held responsible for them.</a:t>
            </a:r>
          </a:p>
          <a:p>
            <a:pPr marL="0" marR="0" lvl="0" indent="0" algn="just" defTabSz="181904" rtl="0" eaLnBrk="1" fontAlgn="auto" latinLnBrk="0" hangingPunct="0">
              <a:lnSpc>
                <a:spcPts val="760"/>
              </a:lnSpc>
              <a:spcBef>
                <a:spcPts val="0"/>
              </a:spcBef>
              <a:spcAft>
                <a:spcPts val="0"/>
              </a:spcAft>
              <a:buClrTx/>
              <a:buSzTx/>
              <a:buFontTx/>
              <a:buNone/>
              <a:tabLst/>
              <a:defRPr/>
            </a:pPr>
            <a:endPar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7D078271-028A-08C6-3F5A-014FCDCDC9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135329"/>
            <a:ext cx="2160286" cy="451290"/>
          </a:xfrm>
          <a:prstGeom prst="rect">
            <a:avLst/>
          </a:prstGeom>
          <a:noFill/>
          <a:ln>
            <a:noFill/>
          </a:ln>
        </p:spPr>
      </p:pic>
    </p:spTree>
    <p:extLst>
      <p:ext uri="{BB962C8B-B14F-4D97-AF65-F5344CB8AC3E}">
        <p14:creationId xmlns:p14="http://schemas.microsoft.com/office/powerpoint/2010/main" val="191436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9117983E-5A1D-D58C-2E50-99632595F5CF}"/>
              </a:ext>
            </a:extLst>
          </p:cNvPr>
          <p:cNvSpPr/>
          <p:nvPr userDrawn="1"/>
        </p:nvSpPr>
        <p:spPr>
          <a:xfrm rot="16200000" flipH="1">
            <a:off x="6093489" y="-596629"/>
            <a:ext cx="5103775" cy="7046979"/>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7321888" y="2434188"/>
            <a:ext cx="4846976" cy="2942484"/>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7213582" y="1028198"/>
            <a:ext cx="2066906" cy="583200"/>
          </a:xfrm>
          <a:prstGeom prst="rect">
            <a:avLst/>
          </a:prstGeom>
        </p:spPr>
        <p:txBody>
          <a:bodyPr>
            <a:noAutofit/>
          </a:bodyPr>
          <a:lstStyle>
            <a:lvl1pPr marL="0" indent="0" algn="l">
              <a:buNone/>
              <a:defRPr sz="9000" b="1" i="0">
                <a:solidFill>
                  <a:srgbClr val="22BDBF"/>
                </a:solidFill>
                <a:latin typeface="+mn-lt"/>
              </a:defRPr>
            </a:lvl1pPr>
          </a:lstStyle>
          <a:p>
            <a:pPr lvl="0"/>
            <a:r>
              <a:rPr lang="en-US" dirty="0"/>
              <a:t>01</a:t>
            </a:r>
          </a:p>
        </p:txBody>
      </p:sp>
      <p:sp>
        <p:nvSpPr>
          <p:cNvPr id="2" name="Freeform 1">
            <a:extLst>
              <a:ext uri="{FF2B5EF4-FFF2-40B4-BE49-F238E27FC236}">
                <a16:creationId xmlns:a16="http://schemas.microsoft.com/office/drawing/2014/main" id="{C06BE676-DF7A-511C-6A9E-2F79E4FDCB63}"/>
              </a:ext>
            </a:extLst>
          </p:cNvPr>
          <p:cNvSpPr/>
          <p:nvPr userDrawn="1"/>
        </p:nvSpPr>
        <p:spPr>
          <a:xfrm rot="10800000">
            <a:off x="8537712" y="1903104"/>
            <a:ext cx="3636000" cy="72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3" name="Graphic 7">
            <a:extLst>
              <a:ext uri="{FF2B5EF4-FFF2-40B4-BE49-F238E27FC236}">
                <a16:creationId xmlns:a16="http://schemas.microsoft.com/office/drawing/2014/main" id="{C61FF0ED-691C-D18D-82D1-B25F1E85D496}"/>
              </a:ext>
            </a:extLst>
          </p:cNvPr>
          <p:cNvSpPr/>
          <p:nvPr userDrawn="1"/>
        </p:nvSpPr>
        <p:spPr>
          <a:xfrm>
            <a:off x="4358720" y="0"/>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Picture Placeholder 11">
            <a:extLst>
              <a:ext uri="{FF2B5EF4-FFF2-40B4-BE49-F238E27FC236}">
                <a16:creationId xmlns:a16="http://schemas.microsoft.com/office/drawing/2014/main" id="{60E28B17-2380-A189-D6D3-DF250E1E4FA0}"/>
              </a:ext>
            </a:extLst>
          </p:cNvPr>
          <p:cNvSpPr>
            <a:spLocks noGrp="1"/>
          </p:cNvSpPr>
          <p:nvPr>
            <p:ph type="pic" sz="quarter" idx="43"/>
          </p:nvPr>
        </p:nvSpPr>
        <p:spPr>
          <a:xfrm flipH="1">
            <a:off x="0" y="1311086"/>
            <a:ext cx="6609125" cy="4669090"/>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0A2A13F-EF04-FC3F-2878-FD14C2DB2BF6}"/>
              </a:ext>
            </a:extLst>
          </p:cNvPr>
          <p:cNvSpPr/>
          <p:nvPr userDrawn="1"/>
        </p:nvSpPr>
        <p:spPr>
          <a:xfrm rot="16200000" flipH="1">
            <a:off x="4762216"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15" name="Freeform 14">
            <a:extLst>
              <a:ext uri="{FF2B5EF4-FFF2-40B4-BE49-F238E27FC236}">
                <a16:creationId xmlns:a16="http://schemas.microsoft.com/office/drawing/2014/main" id="{4513F20A-844C-1EE4-05B8-0FAF9C6D732F}"/>
              </a:ext>
            </a:extLst>
          </p:cNvPr>
          <p:cNvSpPr/>
          <p:nvPr userDrawn="1"/>
        </p:nvSpPr>
        <p:spPr>
          <a:xfrm rot="16200000" flipH="1">
            <a:off x="6026081"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6" name="Text Placeholder 23">
            <a:extLst>
              <a:ext uri="{FF2B5EF4-FFF2-40B4-BE49-F238E27FC236}">
                <a16:creationId xmlns:a16="http://schemas.microsoft.com/office/drawing/2014/main" id="{354863FF-D2AB-BE28-F518-2100E11CE37D}"/>
              </a:ext>
            </a:extLst>
          </p:cNvPr>
          <p:cNvSpPr>
            <a:spLocks noGrp="1"/>
          </p:cNvSpPr>
          <p:nvPr>
            <p:ph type="body" sz="quarter" idx="16" hasCustomPrompt="1"/>
          </p:nvPr>
        </p:nvSpPr>
        <p:spPr>
          <a:xfrm>
            <a:off x="5297322" y="2639356"/>
            <a:ext cx="6320937" cy="2425420"/>
          </a:xfrm>
          <a:prstGeom prst="rect">
            <a:avLst/>
          </a:prstGeom>
        </p:spPr>
        <p:txBody>
          <a:bodyPr>
            <a:normAutofit/>
          </a:bodyPr>
          <a:lstStyle>
            <a:lvl1pPr marL="0" indent="0" algn="l">
              <a:lnSpc>
                <a:spcPts val="4380"/>
              </a:lnSpc>
              <a:spcBef>
                <a:spcPts val="0"/>
              </a:spcBef>
              <a:buNone/>
              <a:defRPr sz="42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65FA150F-7676-48E0-A878-1E7FD58A4ECC}"/>
              </a:ext>
            </a:extLst>
          </p:cNvPr>
          <p:cNvSpPr>
            <a:spLocks noGrp="1"/>
          </p:cNvSpPr>
          <p:nvPr>
            <p:ph type="body" sz="quarter" idx="17" hasCustomPrompt="1"/>
          </p:nvPr>
        </p:nvSpPr>
        <p:spPr>
          <a:xfrm>
            <a:off x="716842" y="1316763"/>
            <a:ext cx="2066906" cy="582221"/>
          </a:xfrm>
          <a:prstGeom prst="rect">
            <a:avLst/>
          </a:prstGeom>
        </p:spPr>
        <p:txBody>
          <a:bodyPr>
            <a:noAutofit/>
          </a:bodyPr>
          <a:lstStyle>
            <a:lvl1pPr marL="0" indent="0" algn="l">
              <a:buNone/>
              <a:defRPr sz="13000" b="1" i="0">
                <a:solidFill>
                  <a:srgbClr val="22BDBF"/>
                </a:solidFill>
                <a:latin typeface="+mn-lt"/>
              </a:defRPr>
            </a:lvl1pPr>
          </a:lstStyle>
          <a:p>
            <a:pPr lvl="0"/>
            <a:r>
              <a:rPr lang="en-US" dirty="0"/>
              <a:t>01</a:t>
            </a:r>
          </a:p>
        </p:txBody>
      </p:sp>
      <p:sp>
        <p:nvSpPr>
          <p:cNvPr id="8" name="Freeform 7">
            <a:extLst>
              <a:ext uri="{FF2B5EF4-FFF2-40B4-BE49-F238E27FC236}">
                <a16:creationId xmlns:a16="http://schemas.microsoft.com/office/drawing/2014/main" id="{3A311361-5F7C-11DC-B716-F7BA8316FC60}"/>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2160094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Qutoe 0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9D4C1CD9-9D42-AD3D-E8E2-1799AF2BC47F}"/>
              </a:ext>
            </a:extLst>
          </p:cNvPr>
          <p:cNvSpPr/>
          <p:nvPr userDrawn="1"/>
        </p:nvSpPr>
        <p:spPr>
          <a:xfrm>
            <a:off x="-1" y="996287"/>
            <a:ext cx="7001301" cy="4744113"/>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E0F11BD1-E36A-4E27-26C0-878EE093B8DD}"/>
              </a:ext>
            </a:extLst>
          </p:cNvPr>
          <p:cNvSpPr>
            <a:spLocks noGrp="1"/>
          </p:cNvSpPr>
          <p:nvPr>
            <p:ph type="pic" sz="quarter" idx="44" hasCustomPrompt="1"/>
          </p:nvPr>
        </p:nvSpPr>
        <p:spPr>
          <a:xfrm>
            <a:off x="0" y="0"/>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6" name="Text Placeholder 23">
            <a:extLst>
              <a:ext uri="{FF2B5EF4-FFF2-40B4-BE49-F238E27FC236}">
                <a16:creationId xmlns:a16="http://schemas.microsoft.com/office/drawing/2014/main" id="{8856CC06-AA5E-60D0-885F-F6A6306A42B8}"/>
              </a:ext>
            </a:extLst>
          </p:cNvPr>
          <p:cNvSpPr>
            <a:spLocks noGrp="1"/>
          </p:cNvSpPr>
          <p:nvPr>
            <p:ph type="body" sz="quarter" idx="13" hasCustomPrompt="1"/>
          </p:nvPr>
        </p:nvSpPr>
        <p:spPr>
          <a:xfrm>
            <a:off x="521076" y="1552204"/>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7" name="Text Placeholder 23">
            <a:extLst>
              <a:ext uri="{FF2B5EF4-FFF2-40B4-BE49-F238E27FC236}">
                <a16:creationId xmlns:a16="http://schemas.microsoft.com/office/drawing/2014/main" id="{3AA70FBA-79D2-C07D-0D32-ED6E69378CA0}"/>
              </a:ext>
            </a:extLst>
          </p:cNvPr>
          <p:cNvSpPr>
            <a:spLocks noGrp="1"/>
          </p:cNvSpPr>
          <p:nvPr>
            <p:ph type="body" sz="quarter" idx="43" hasCustomPrompt="1"/>
          </p:nvPr>
        </p:nvSpPr>
        <p:spPr>
          <a:xfrm>
            <a:off x="521076" y="4401170"/>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69930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toe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C01628B-ED43-222A-7FB6-2D514DC803AC}"/>
              </a:ext>
            </a:extLst>
          </p:cNvPr>
          <p:cNvSpPr/>
          <p:nvPr userDrawn="1"/>
        </p:nvSpPr>
        <p:spPr>
          <a:xfrm>
            <a:off x="0" y="178250"/>
            <a:ext cx="4648200" cy="6501501"/>
          </a:xfrm>
          <a:custGeom>
            <a:avLst/>
            <a:gdLst>
              <a:gd name="connsiteX0" fmla="*/ 1397450 w 4648200"/>
              <a:gd name="connsiteY0" fmla="*/ 0 h 6501501"/>
              <a:gd name="connsiteX1" fmla="*/ 4648200 w 4648200"/>
              <a:gd name="connsiteY1" fmla="*/ 3250751 h 6501501"/>
              <a:gd name="connsiteX2" fmla="*/ 1397450 w 4648200"/>
              <a:gd name="connsiteY2" fmla="*/ 6501501 h 6501501"/>
              <a:gd name="connsiteX3" fmla="*/ 205481 w 4648200"/>
              <a:gd name="connsiteY3" fmla="*/ 6276018 h 6501501"/>
              <a:gd name="connsiteX4" fmla="*/ 0 w 4648200"/>
              <a:gd name="connsiteY4" fmla="*/ 6186141 h 6501501"/>
              <a:gd name="connsiteX5" fmla="*/ 0 w 4648200"/>
              <a:gd name="connsiteY5" fmla="*/ 315361 h 6501501"/>
              <a:gd name="connsiteX6" fmla="*/ 205481 w 4648200"/>
              <a:gd name="connsiteY6" fmla="*/ 225483 h 6501501"/>
              <a:gd name="connsiteX7" fmla="*/ 1397450 w 4648200"/>
              <a:gd name="connsiteY7" fmla="*/ 0 h 650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8200" h="6501501">
                <a:moveTo>
                  <a:pt x="1397450" y="0"/>
                </a:moveTo>
                <a:cubicBezTo>
                  <a:pt x="3192789" y="0"/>
                  <a:pt x="4648200" y="1455411"/>
                  <a:pt x="4648200" y="3250751"/>
                </a:cubicBezTo>
                <a:cubicBezTo>
                  <a:pt x="4648200" y="5046090"/>
                  <a:pt x="3192789" y="6501501"/>
                  <a:pt x="1397450" y="6501501"/>
                </a:cubicBezTo>
                <a:cubicBezTo>
                  <a:pt x="976667" y="6501501"/>
                  <a:pt x="574557" y="6421553"/>
                  <a:pt x="205481" y="6276018"/>
                </a:cubicBezTo>
                <a:lnTo>
                  <a:pt x="0" y="6186141"/>
                </a:lnTo>
                <a:lnTo>
                  <a:pt x="0" y="315361"/>
                </a:lnTo>
                <a:lnTo>
                  <a:pt x="205481" y="225483"/>
                </a:lnTo>
                <a:cubicBezTo>
                  <a:pt x="574557" y="79948"/>
                  <a:pt x="976667" y="0"/>
                  <a:pt x="1397450" y="0"/>
                </a:cubicBezTo>
                <a:close/>
              </a:path>
            </a:pathLst>
          </a:cu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Picture Placeholder 19">
            <a:extLst>
              <a:ext uri="{FF2B5EF4-FFF2-40B4-BE49-F238E27FC236}">
                <a16:creationId xmlns:a16="http://schemas.microsoft.com/office/drawing/2014/main" id="{104E34E3-DA4E-EDD3-87F8-C886A946830B}"/>
              </a:ext>
            </a:extLst>
          </p:cNvPr>
          <p:cNvSpPr>
            <a:spLocks noGrp="1"/>
          </p:cNvSpPr>
          <p:nvPr>
            <p:ph type="pic" sz="quarter" idx="44"/>
          </p:nvPr>
        </p:nvSpPr>
        <p:spPr>
          <a:xfrm>
            <a:off x="2621740" y="418686"/>
            <a:ext cx="9189260" cy="6020628"/>
          </a:xfrm>
          <a:custGeom>
            <a:avLst/>
            <a:gdLst>
              <a:gd name="connsiteX0" fmla="*/ 0 w 9189260"/>
              <a:gd name="connsiteY0" fmla="*/ 0 h 6020628"/>
              <a:gd name="connsiteX1" fmla="*/ 2483660 w 9189260"/>
              <a:gd name="connsiteY1" fmla="*/ 0 h 6020628"/>
              <a:gd name="connsiteX2" fmla="*/ 3298846 w 9189260"/>
              <a:gd name="connsiteY2" fmla="*/ 0 h 6020628"/>
              <a:gd name="connsiteX3" fmla="*/ 8023246 w 9189260"/>
              <a:gd name="connsiteY3" fmla="*/ 0 h 6020628"/>
              <a:gd name="connsiteX4" fmla="*/ 9189260 w 9189260"/>
              <a:gd name="connsiteY4" fmla="*/ 1165679 h 6020628"/>
              <a:gd name="connsiteX5" fmla="*/ 9189260 w 9189260"/>
              <a:gd name="connsiteY5" fmla="*/ 6020628 h 6020628"/>
              <a:gd name="connsiteX6" fmla="*/ 4464860 w 9189260"/>
              <a:gd name="connsiteY6" fmla="*/ 6020628 h 6020628"/>
              <a:gd name="connsiteX7" fmla="*/ 4195861 w 9189260"/>
              <a:gd name="connsiteY7" fmla="*/ 6020628 h 6020628"/>
              <a:gd name="connsiteX8" fmla="*/ 2 w 9189260"/>
              <a:gd name="connsiteY8" fmla="*/ 6020628 h 6020628"/>
              <a:gd name="connsiteX9" fmla="*/ 41049 w 9189260"/>
              <a:gd name="connsiteY9" fmla="*/ 6005605 h 6020628"/>
              <a:gd name="connsiteX10" fmla="*/ 2026460 w 9189260"/>
              <a:gd name="connsiteY10" fmla="*/ 3010315 h 6020628"/>
              <a:gd name="connsiteX11" fmla="*/ 41049 w 9189260"/>
              <a:gd name="connsiteY11" fmla="*/ 15024 h 602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89260" h="6020628">
                <a:moveTo>
                  <a:pt x="0" y="0"/>
                </a:moveTo>
                <a:lnTo>
                  <a:pt x="2483660" y="0"/>
                </a:lnTo>
                <a:lnTo>
                  <a:pt x="3298846" y="0"/>
                </a:lnTo>
                <a:lnTo>
                  <a:pt x="8023246" y="0"/>
                </a:lnTo>
                <a:cubicBezTo>
                  <a:pt x="8667625" y="0"/>
                  <a:pt x="9189260" y="521488"/>
                  <a:pt x="9189260" y="1165679"/>
                </a:cubicBezTo>
                <a:lnTo>
                  <a:pt x="9189260" y="6020628"/>
                </a:lnTo>
                <a:lnTo>
                  <a:pt x="4464860" y="6020628"/>
                </a:lnTo>
                <a:lnTo>
                  <a:pt x="4195861" y="6020628"/>
                </a:lnTo>
                <a:lnTo>
                  <a:pt x="2" y="6020628"/>
                </a:lnTo>
                <a:lnTo>
                  <a:pt x="41049" y="6005605"/>
                </a:lnTo>
                <a:cubicBezTo>
                  <a:pt x="1207792" y="5512114"/>
                  <a:pt x="2026460" y="4356819"/>
                  <a:pt x="2026460" y="3010315"/>
                </a:cubicBezTo>
                <a:cubicBezTo>
                  <a:pt x="2026460" y="1663810"/>
                  <a:pt x="1207792" y="508515"/>
                  <a:pt x="41049" y="15024"/>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Text Placeholder 23">
            <a:extLst>
              <a:ext uri="{FF2B5EF4-FFF2-40B4-BE49-F238E27FC236}">
                <a16:creationId xmlns:a16="http://schemas.microsoft.com/office/drawing/2014/main" id="{BE8EAB53-BF68-9C68-FA62-22394185DA73}"/>
              </a:ext>
            </a:extLst>
          </p:cNvPr>
          <p:cNvSpPr>
            <a:spLocks noGrp="1"/>
          </p:cNvSpPr>
          <p:nvPr>
            <p:ph type="body" sz="quarter" idx="13" hasCustomPrompt="1"/>
          </p:nvPr>
        </p:nvSpPr>
        <p:spPr>
          <a:xfrm>
            <a:off x="0" y="2026920"/>
            <a:ext cx="4386204" cy="2176132"/>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11" name="Text Placeholder 23">
            <a:extLst>
              <a:ext uri="{FF2B5EF4-FFF2-40B4-BE49-F238E27FC236}">
                <a16:creationId xmlns:a16="http://schemas.microsoft.com/office/drawing/2014/main" id="{7F98E1EE-3061-82D3-24C9-76C2FB6211BB}"/>
              </a:ext>
            </a:extLst>
          </p:cNvPr>
          <p:cNvSpPr>
            <a:spLocks noGrp="1"/>
          </p:cNvSpPr>
          <p:nvPr>
            <p:ph type="body" sz="quarter" idx="43" hasCustomPrompt="1"/>
          </p:nvPr>
        </p:nvSpPr>
        <p:spPr>
          <a:xfrm>
            <a:off x="0" y="4608952"/>
            <a:ext cx="4386204" cy="911903"/>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14290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EC81B2-D356-138E-38D6-C04867EDB5E0}"/>
              </a:ext>
            </a:extLst>
          </p:cNvPr>
          <p:cNvSpPr txBox="1"/>
          <p:nvPr userDrawn="1"/>
        </p:nvSpPr>
        <p:spPr>
          <a:xfrm>
            <a:off x="393744" y="6405963"/>
            <a:ext cx="3778622" cy="246221"/>
          </a:xfrm>
          <a:prstGeom prst="rect">
            <a:avLst/>
          </a:prstGeom>
          <a:noFill/>
        </p:spPr>
        <p:txBody>
          <a:bodyPr wrap="square">
            <a:spAutoFit/>
          </a:bodyPr>
          <a:lstStyle/>
          <a:p>
            <a:r>
              <a:rPr lang="en-US" sz="1000" kern="1000" spc="250" baseline="0" dirty="0">
                <a:solidFill>
                  <a:srgbClr val="22BDBF"/>
                </a:solidFill>
              </a:rPr>
              <a:t>AI Skills, Powered by Values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86" r:id="rId5"/>
    <p:sldLayoutId id="2147483861" r:id="rId6"/>
    <p:sldLayoutId id="2147483887" r:id="rId7"/>
    <p:sldLayoutId id="2147483882" r:id="rId8"/>
    <p:sldLayoutId id="2147483884" r:id="rId9"/>
    <p:sldLayoutId id="2147483885" r:id="rId10"/>
    <p:sldLayoutId id="2147483880" r:id="rId11"/>
    <p:sldLayoutId id="2147483879" r:id="rId12"/>
    <p:sldLayoutId id="2147483878" r:id="rId13"/>
    <p:sldLayoutId id="2147483877" r:id="rId14"/>
    <p:sldLayoutId id="2147483841" r:id="rId15"/>
    <p:sldLayoutId id="2147483840" r:id="rId16"/>
    <p:sldLayoutId id="2147483833" r:id="rId17"/>
    <p:sldLayoutId id="2147483847" r:id="rId18"/>
    <p:sldLayoutId id="2147483853"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valuesai.eu/"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hyperlink" Target="https://www.backstage.com/magazine/article/ai-legal-protections-76366/"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www.facebook.com/ValuesAI" TargetMode="External"/><Relationship Id="rId3" Type="http://schemas.openxmlformats.org/officeDocument/2006/relationships/image" Target="../media/image5.jpeg"/><Relationship Id="rId7" Type="http://schemas.openxmlformats.org/officeDocument/2006/relationships/hyperlink" Target="https://www.instagram.com/values_ai/"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valuesai.eu/" TargetMode="External"/><Relationship Id="rId4" Type="http://schemas.openxmlformats.org/officeDocument/2006/relationships/image" Target="../media/image1.png"/><Relationship Id="rId9" Type="http://schemas.openxmlformats.org/officeDocument/2006/relationships/hyperlink" Target="https://www.linkedin.com/company/values-ai/"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B3201E-ED0E-6627-F8C6-A22EB5978870}"/>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4352573C-ED50-B854-CAD4-560D8D316438}"/>
              </a:ext>
            </a:extLst>
          </p:cNvPr>
          <p:cNvPicPr>
            <a:picLocks noChangeAspect="1"/>
          </p:cNvPicPr>
          <p:nvPr/>
        </p:nvPicPr>
        <p:blipFill rotWithShape="1">
          <a:blip r:embed="rId3"/>
          <a:srcRect l="14885" r="14885"/>
          <a:stretch>
            <a:fillRect/>
          </a:stretch>
        </p:blipFill>
        <p:spPr>
          <a:xfrm>
            <a:off x="4463586" y="13206"/>
            <a:ext cx="7062412" cy="4269427"/>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A5E79A0D-0173-0817-619A-A11F7BFFF755}"/>
              </a:ext>
            </a:extLst>
          </p:cNvPr>
          <p:cNvPicPr>
            <a:picLocks noChangeAspect="1"/>
          </p:cNvPicPr>
          <p:nvPr/>
        </p:nvPicPr>
        <p:blipFill>
          <a:blip r:embed="rId4"/>
          <a:stretch>
            <a:fillRect/>
          </a:stretch>
        </p:blipFill>
        <p:spPr>
          <a:xfrm>
            <a:off x="528509" y="367170"/>
            <a:ext cx="2869656" cy="2041501"/>
          </a:xfrm>
          <a:prstGeom prst="rect">
            <a:avLst/>
          </a:prstGeom>
        </p:spPr>
      </p:pic>
      <p:sp>
        <p:nvSpPr>
          <p:cNvPr id="11" name="Rectangle 10">
            <a:extLst>
              <a:ext uri="{FF2B5EF4-FFF2-40B4-BE49-F238E27FC236}">
                <a16:creationId xmlns:a16="http://schemas.microsoft.com/office/drawing/2014/main" id="{0E9F2CE6-8C66-6947-D99D-FFEAA176ECE2}"/>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12" name="Picture 11" descr="Co-funded by the European Union logo in png for web usage">
            <a:extLst>
              <a:ext uri="{FF2B5EF4-FFF2-40B4-BE49-F238E27FC236}">
                <a16:creationId xmlns:a16="http://schemas.microsoft.com/office/drawing/2014/main" id="{906B353D-9B87-D69E-976B-80AFE605BA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28" name="Freeform 27">
            <a:extLst>
              <a:ext uri="{FF2B5EF4-FFF2-40B4-BE49-F238E27FC236}">
                <a16:creationId xmlns:a16="http://schemas.microsoft.com/office/drawing/2014/main" id="{49AB6639-FD05-1C92-970B-76DFE1892055}"/>
              </a:ext>
            </a:extLst>
          </p:cNvPr>
          <p:cNvSpPr/>
          <p:nvPr/>
        </p:nvSpPr>
        <p:spPr>
          <a:xfrm rot="5400000">
            <a:off x="5210044" y="-742183"/>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19" name="Text Placeholder 11">
            <a:extLst>
              <a:ext uri="{FF2B5EF4-FFF2-40B4-BE49-F238E27FC236}">
                <a16:creationId xmlns:a16="http://schemas.microsoft.com/office/drawing/2014/main" id="{38FDCD6A-110B-0718-240E-9458EBE1703D}"/>
              </a:ext>
            </a:extLst>
          </p:cNvPr>
          <p:cNvSpPr txBox="1">
            <a:spLocks/>
          </p:cNvSpPr>
          <p:nvPr/>
        </p:nvSpPr>
        <p:spPr>
          <a:xfrm>
            <a:off x="5286764" y="3001432"/>
            <a:ext cx="6083775"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4000" dirty="0">
                <a:solidFill>
                  <a:schemeClr val="bg1"/>
                </a:solidFill>
              </a:rPr>
              <a:t>Acting Legally with AI</a:t>
            </a:r>
          </a:p>
        </p:txBody>
      </p:sp>
      <p:sp>
        <p:nvSpPr>
          <p:cNvPr id="26" name="Text Placeholder 11">
            <a:extLst>
              <a:ext uri="{FF2B5EF4-FFF2-40B4-BE49-F238E27FC236}">
                <a16:creationId xmlns:a16="http://schemas.microsoft.com/office/drawing/2014/main" id="{B263F473-E382-655F-799C-F2D2EF0EB90B}"/>
              </a:ext>
            </a:extLst>
          </p:cNvPr>
          <p:cNvSpPr txBox="1">
            <a:spLocks/>
          </p:cNvSpPr>
          <p:nvPr/>
        </p:nvSpPr>
        <p:spPr>
          <a:xfrm>
            <a:off x="5286765" y="4073749"/>
            <a:ext cx="4588756"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000" dirty="0">
                <a:solidFill>
                  <a:srgbClr val="F7FAFF"/>
                </a:solidFill>
                <a:ea typeface="Calibri" panose="020F0502020204030204" pitchFamily="34" charset="0"/>
              </a:rPr>
              <a:t>Rights, Consent and Responsible Use</a:t>
            </a:r>
          </a:p>
          <a:p>
            <a:pPr marL="0" indent="0">
              <a:buNone/>
            </a:pPr>
            <a:endParaRPr lang="en-IE" sz="3000" dirty="0"/>
          </a:p>
        </p:txBody>
      </p:sp>
      <p:sp>
        <p:nvSpPr>
          <p:cNvPr id="27" name="Freeform 26">
            <a:extLst>
              <a:ext uri="{FF2B5EF4-FFF2-40B4-BE49-F238E27FC236}">
                <a16:creationId xmlns:a16="http://schemas.microsoft.com/office/drawing/2014/main" id="{74EA43A9-ADBF-3DEA-7F52-238E1DD65A90}"/>
              </a:ext>
            </a:extLst>
          </p:cNvPr>
          <p:cNvSpPr/>
          <p:nvPr/>
        </p:nvSpPr>
        <p:spPr>
          <a:xfrm>
            <a:off x="5210564" y="3796683"/>
            <a:ext cx="4536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22BDBF"/>
          </a:solidFill>
          <a:ln w="24491"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500AABB6-D667-0563-5DC1-E06AF4D48BD3}"/>
              </a:ext>
            </a:extLst>
          </p:cNvPr>
          <p:cNvGrpSpPr/>
          <p:nvPr/>
        </p:nvGrpSpPr>
        <p:grpSpPr>
          <a:xfrm>
            <a:off x="11158657" y="239038"/>
            <a:ext cx="772072" cy="3013655"/>
            <a:chOff x="11156374" y="261723"/>
            <a:chExt cx="856253" cy="3342241"/>
          </a:xfrm>
        </p:grpSpPr>
        <p:sp>
          <p:nvSpPr>
            <p:cNvPr id="41" name="Rectangle 40">
              <a:hlinkClick r:id="rId6"/>
              <a:extLst>
                <a:ext uri="{FF2B5EF4-FFF2-40B4-BE49-F238E27FC236}">
                  <a16:creationId xmlns:a16="http://schemas.microsoft.com/office/drawing/2014/main" id="{AAB99568-EFC5-C869-B80D-3BE37CA079FD}"/>
                </a:ext>
              </a:extLst>
            </p:cNvPr>
            <p:cNvSpPr/>
            <p:nvPr/>
          </p:nvSpPr>
          <p:spPr>
            <a:xfrm rot="16200000">
              <a:off x="9873791" y="1544306"/>
              <a:ext cx="3342241" cy="777075"/>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
              <a:extLst>
                <a:ext uri="{FF2B5EF4-FFF2-40B4-BE49-F238E27FC236}">
                  <a16:creationId xmlns:a16="http://schemas.microsoft.com/office/drawing/2014/main" id="{3581ED34-D86A-0907-DC98-1D735383867F}"/>
                </a:ext>
              </a:extLst>
            </p:cNvPr>
            <p:cNvSpPr txBox="1">
              <a:spLocks/>
            </p:cNvSpPr>
            <p:nvPr/>
          </p:nvSpPr>
          <p:spPr>
            <a:xfrm rot="16200000">
              <a:off x="10113502" y="1571809"/>
              <a:ext cx="3067108" cy="7311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err="1">
                  <a:solidFill>
                    <a:schemeClr val="bg1"/>
                  </a:solidFill>
                </a:rPr>
                <a:t>www.</a:t>
              </a:r>
              <a:r>
                <a:rPr lang="en-US" b="1" dirty="0" err="1">
                  <a:solidFill>
                    <a:schemeClr val="bg1"/>
                  </a:solidFill>
                </a:rPr>
                <a:t>valuesai.</a:t>
              </a:r>
              <a:r>
                <a:rPr lang="en-US" dirty="0" err="1">
                  <a:solidFill>
                    <a:schemeClr val="bg1"/>
                  </a:solidFill>
                </a:rPr>
                <a:t>eu</a:t>
              </a:r>
              <a:endParaRPr lang="en-US" dirty="0">
                <a:solidFill>
                  <a:schemeClr val="bg1"/>
                </a:solidFill>
              </a:endParaRPr>
            </a:p>
          </p:txBody>
        </p:sp>
      </p:grpSp>
      <p:sp>
        <p:nvSpPr>
          <p:cNvPr id="43" name="Rectangle 42">
            <a:extLst>
              <a:ext uri="{FF2B5EF4-FFF2-40B4-BE49-F238E27FC236}">
                <a16:creationId xmlns:a16="http://schemas.microsoft.com/office/drawing/2014/main" id="{B5A5D576-8EE7-8883-1E5B-97F7B30A0271}"/>
              </a:ext>
            </a:extLst>
          </p:cNvPr>
          <p:cNvSpPr/>
          <p:nvPr/>
        </p:nvSpPr>
        <p:spPr>
          <a:xfrm>
            <a:off x="0" y="298170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F40AA1D5-DEC2-78B0-4AAF-AA99A06F6BEA}"/>
              </a:ext>
            </a:extLst>
          </p:cNvPr>
          <p:cNvSpPr txBox="1">
            <a:spLocks/>
          </p:cNvSpPr>
          <p:nvPr/>
        </p:nvSpPr>
        <p:spPr>
          <a:xfrm>
            <a:off x="528509" y="3082553"/>
            <a:ext cx="3311988"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500" b="1" dirty="0">
                <a:solidFill>
                  <a:schemeClr val="bg1"/>
                </a:solidFill>
              </a:rPr>
              <a:t>MODULE 07</a:t>
            </a:r>
          </a:p>
          <a:p>
            <a:endParaRPr lang="en-US" dirty="0"/>
          </a:p>
        </p:txBody>
      </p:sp>
    </p:spTree>
    <p:extLst>
      <p:ext uri="{BB962C8B-B14F-4D97-AF65-F5344CB8AC3E}">
        <p14:creationId xmlns:p14="http://schemas.microsoft.com/office/powerpoint/2010/main" val="969352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0A60A-B10E-B19D-DFE5-A55DEC39D0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D7AE34E-F342-25CF-8EA7-9FB9D87BBA3D}"/>
              </a:ext>
            </a:extLst>
          </p:cNvPr>
          <p:cNvSpPr/>
          <p:nvPr/>
        </p:nvSpPr>
        <p:spPr>
          <a:xfrm flipH="1" flipV="1">
            <a:off x="0" y="-4"/>
            <a:ext cx="3507356" cy="685800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02364780-8C69-8833-362F-0A4790E05B2B}"/>
              </a:ext>
            </a:extLst>
          </p:cNvPr>
          <p:cNvSpPr txBox="1">
            <a:spLocks/>
          </p:cNvSpPr>
          <p:nvPr/>
        </p:nvSpPr>
        <p:spPr>
          <a:xfrm>
            <a:off x="579276" y="507221"/>
            <a:ext cx="3145559"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Your voice is data - and personal</a:t>
            </a:r>
          </a:p>
          <a:p>
            <a:pPr marL="0" indent="0">
              <a:buNone/>
            </a:pPr>
            <a:endParaRPr lang="en-US" sz="3600" b="1" dirty="0">
              <a:solidFill>
                <a:schemeClr val="bg1"/>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BDB33F3D-5220-738B-60B7-081E30CA4C5A}"/>
              </a:ext>
            </a:extLst>
          </p:cNvPr>
          <p:cNvSpPr txBox="1"/>
          <p:nvPr/>
        </p:nvSpPr>
        <p:spPr>
          <a:xfrm>
            <a:off x="4279727" y="507221"/>
            <a:ext cx="6924721" cy="5632311"/>
          </a:xfrm>
          <a:prstGeom prst="rect">
            <a:avLst/>
          </a:prstGeom>
          <a:noFill/>
        </p:spPr>
        <p:txBody>
          <a:bodyPr wrap="square" numCol="1" rtlCol="0">
            <a:spAutoFit/>
          </a:bodyPr>
          <a:lstStyle/>
          <a:p>
            <a:pPr>
              <a:buClr>
                <a:srgbClr val="22BDBF"/>
              </a:buClr>
            </a:pPr>
            <a:r>
              <a:rPr lang="en-US" sz="2400" b="1" dirty="0">
                <a:solidFill>
                  <a:srgbClr val="10153D"/>
                </a:solidFill>
                <a:latin typeface="Calibri" panose="020F0502020204030204" pitchFamily="34" charset="0"/>
                <a:cs typeface="Calibri" panose="020F0502020204030204" pitchFamily="34" charset="0"/>
              </a:rPr>
              <a:t>AI can clone a voice from a few seconds of audio. </a:t>
            </a:r>
          </a:p>
          <a:p>
            <a:pPr>
              <a:buClr>
                <a:srgbClr val="22BDBF"/>
              </a:buClr>
            </a:pPr>
            <a:r>
              <a:rPr lang="en-US" sz="2400" b="1" dirty="0">
                <a:solidFill>
                  <a:srgbClr val="10153D"/>
                </a:solidFill>
                <a:latin typeface="Calibri" panose="020F0502020204030204" pitchFamily="34" charset="0"/>
                <a:cs typeface="Calibri" panose="020F0502020204030204" pitchFamily="34" charset="0"/>
              </a:rPr>
              <a:t>That changes what :voice” means in law:</a:t>
            </a:r>
          </a:p>
          <a:p>
            <a:pPr>
              <a:buClr>
                <a:srgbClr val="22BDBF"/>
              </a:buClr>
            </a:pPr>
            <a:endParaRPr lang="en-US" sz="2400" b="1" dirty="0">
              <a:solidFill>
                <a:srgbClr val="10153D"/>
              </a:solidFill>
              <a:latin typeface="Calibri" panose="020F0502020204030204" pitchFamily="34" charset="0"/>
              <a:cs typeface="Calibri" panose="020F0502020204030204" pitchFamily="34" charset="0"/>
            </a:endParaRPr>
          </a:p>
          <a:p>
            <a:pPr marL="457200" indent="-457200">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A voice identifies a person → under GDPR, voice can be personal data, and voiceprints can be biometric data</a:t>
            </a:r>
          </a:p>
          <a:p>
            <a:pPr marL="457200" indent="-457200">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A voice has commercial value - actors, narrators, singers, and public figures rely on it</a:t>
            </a:r>
          </a:p>
          <a:p>
            <a:pPr marL="457200" indent="-457200">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“Sounds like” is enough to harm someone (reputation, fraud, deception)</a:t>
            </a:r>
          </a:p>
          <a:p>
            <a:pPr marL="457200" indent="-457200">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Performers rights protect existing recordings - even short samples used to train a voice model can be problematic</a:t>
            </a:r>
          </a:p>
          <a:p>
            <a:pPr marL="457200" indent="-457200">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8D9261A8-8C59-37AF-52F9-307062318211}"/>
              </a:ext>
            </a:extLst>
          </p:cNvPr>
          <p:cNvSpPr/>
          <p:nvPr/>
        </p:nvSpPr>
        <p:spPr>
          <a:xfrm>
            <a:off x="-73774" y="4126506"/>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54DA2DD-017C-0C43-BBC7-DA7BDE9F3C3F}"/>
              </a:ext>
            </a:extLst>
          </p:cNvPr>
          <p:cNvSpPr/>
          <p:nvPr/>
        </p:nvSpPr>
        <p:spPr>
          <a:xfrm rot="16200000">
            <a:off x="2450588" y="1525470"/>
            <a:ext cx="212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903DC1A-9496-C840-AE34-AB0B1C9D53E1}"/>
              </a:ext>
            </a:extLst>
          </p:cNvPr>
          <p:cNvSpPr/>
          <p:nvPr/>
        </p:nvSpPr>
        <p:spPr>
          <a:xfrm rot="970622">
            <a:off x="2742883" y="297717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618724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3D8DB-D158-8D80-EDB7-64ECB79E3E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4C93AF-6FA8-A819-6377-8AB64CFEA0C7}"/>
              </a:ext>
            </a:extLst>
          </p:cNvPr>
          <p:cNvSpPr/>
          <p:nvPr/>
        </p:nvSpPr>
        <p:spPr>
          <a:xfrm flipH="1" flipV="1">
            <a:off x="0" y="-7"/>
            <a:ext cx="3836540" cy="685800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A3ECCE7-CD10-8875-9DDA-CA92E7726B12}"/>
              </a:ext>
            </a:extLst>
          </p:cNvPr>
          <p:cNvSpPr txBox="1">
            <a:spLocks/>
          </p:cNvSpPr>
          <p:nvPr/>
        </p:nvSpPr>
        <p:spPr>
          <a:xfrm>
            <a:off x="579276" y="507221"/>
            <a:ext cx="3145559"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Key Takeaway: Voice rights and the law</a:t>
            </a:r>
          </a:p>
          <a:p>
            <a:pPr marL="0" indent="0">
              <a:buNone/>
            </a:pPr>
            <a:endParaRPr lang="en-US" sz="3600" b="1" dirty="0">
              <a:solidFill>
                <a:schemeClr val="bg1"/>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80F32A70-54E2-D58A-D1AE-4A3FD4BBE8C9}"/>
              </a:ext>
            </a:extLst>
          </p:cNvPr>
          <p:cNvSpPr txBox="1"/>
          <p:nvPr/>
        </p:nvSpPr>
        <p:spPr>
          <a:xfrm>
            <a:off x="4279727" y="507221"/>
            <a:ext cx="7741585" cy="7109639"/>
          </a:xfrm>
          <a:prstGeom prst="rect">
            <a:avLst/>
          </a:prstGeom>
          <a:noFill/>
        </p:spPr>
        <p:txBody>
          <a:bodyPr wrap="square" numCol="1" rtlCol="0">
            <a:spAutoFit/>
          </a:bodyPr>
          <a:lstStyle/>
          <a:p>
            <a:pPr>
              <a:buClr>
                <a:srgbClr val="22BDBF"/>
              </a:buClr>
            </a:pPr>
            <a:r>
              <a:rPr lang="en-US" sz="2400" b="1" dirty="0">
                <a:solidFill>
                  <a:srgbClr val="10153D"/>
                </a:solidFill>
                <a:latin typeface="Calibri" panose="020F0502020204030204" pitchFamily="34" charset="0"/>
                <a:cs typeface="Calibri" panose="020F0502020204030204" pitchFamily="34" charset="0"/>
              </a:rPr>
              <a:t>Cloning, modifying, or imitating a real voice </a:t>
            </a:r>
          </a:p>
          <a:p>
            <a:pPr>
              <a:buClr>
                <a:srgbClr val="22BDBF"/>
              </a:buClr>
            </a:pPr>
            <a:r>
              <a:rPr lang="en-US" sz="2400" b="1" dirty="0">
                <a:solidFill>
                  <a:srgbClr val="10153D"/>
                </a:solidFill>
                <a:latin typeface="Calibri" panose="020F0502020204030204" pitchFamily="34" charset="0"/>
                <a:cs typeface="Calibri" panose="020F0502020204030204" pitchFamily="34" charset="0"/>
              </a:rPr>
              <a:t>can trigger several legal regimes at once:</a:t>
            </a:r>
          </a:p>
          <a:p>
            <a:pPr>
              <a:buClr>
                <a:srgbClr val="22BDBF"/>
              </a:buClr>
            </a:pPr>
            <a:endParaRPr lang="en-US" sz="2400" b="1" dirty="0">
              <a:solidFill>
                <a:srgbClr val="10153D"/>
              </a:solidFill>
              <a:latin typeface="Calibri" panose="020F0502020204030204" pitchFamily="34" charset="0"/>
              <a:cs typeface="Calibri" panose="020F0502020204030204" pitchFamily="34" charset="0"/>
            </a:endParaRPr>
          </a:p>
          <a:p>
            <a:pPr marL="457200" indent="-457200">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Personality / publicity rights: </a:t>
            </a:r>
            <a:r>
              <a:rPr lang="en-US" sz="2400" dirty="0">
                <a:solidFill>
                  <a:srgbClr val="10153D"/>
                </a:solidFill>
                <a:latin typeface="Calibri" panose="020F0502020204030204" pitchFamily="34" charset="0"/>
                <a:cs typeface="Calibri" panose="020F0502020204030204" pitchFamily="34" charset="0"/>
              </a:rPr>
              <a:t>many countries protect a person's voice as part of their identity. Commercial use without consent is usually unlawful.</a:t>
            </a:r>
          </a:p>
          <a:p>
            <a:pPr marL="457200" indent="-457200">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GDPR (EU): </a:t>
            </a:r>
            <a:r>
              <a:rPr lang="en-US" sz="2400" dirty="0">
                <a:solidFill>
                  <a:srgbClr val="10153D"/>
                </a:solidFill>
                <a:latin typeface="Calibri" panose="020F0502020204030204" pitchFamily="34" charset="0"/>
                <a:cs typeface="Calibri" panose="020F0502020204030204" pitchFamily="34" charset="0"/>
              </a:rPr>
              <a:t>voice processing usually requires a legal basis. Voiceprints are special-category data and need stronger justification.</a:t>
            </a:r>
          </a:p>
          <a:p>
            <a:pPr marL="457200" indent="-457200">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Performers' rights: </a:t>
            </a:r>
            <a:r>
              <a:rPr lang="en-US" sz="2400" dirty="0">
                <a:solidFill>
                  <a:srgbClr val="10153D"/>
                </a:solidFill>
                <a:latin typeface="Calibri" panose="020F0502020204030204" pitchFamily="34" charset="0"/>
                <a:cs typeface="Calibri" panose="020F0502020204030204" pitchFamily="34" charset="0"/>
              </a:rPr>
              <a:t>actors and singers have rights over their recorded performances; using them to train AI may need separate clearance.</a:t>
            </a:r>
          </a:p>
          <a:p>
            <a:pPr marL="457200" indent="-457200">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Defamation and fraud: </a:t>
            </a:r>
            <a:r>
              <a:rPr lang="en-US" sz="2400" dirty="0">
                <a:solidFill>
                  <a:srgbClr val="10153D"/>
                </a:solidFill>
                <a:latin typeface="Calibri" panose="020F0502020204030204" pitchFamily="34" charset="0"/>
                <a:cs typeface="Calibri" panose="020F0502020204030204" pitchFamily="34" charset="0"/>
              </a:rPr>
              <a:t>voice clones used to impersonate or deceive can lead to civil and criminal liability.</a:t>
            </a:r>
          </a:p>
          <a:p>
            <a:pPr marL="457200" indent="-457200">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EU AI Act: </a:t>
            </a:r>
            <a:r>
              <a:rPr lang="en-US" sz="2400" dirty="0">
                <a:solidFill>
                  <a:srgbClr val="10153D"/>
                </a:solidFill>
                <a:latin typeface="Calibri" panose="020F0502020204030204" pitchFamily="34" charset="0"/>
                <a:cs typeface="Calibri" panose="020F0502020204030204" pitchFamily="34" charset="0"/>
              </a:rPr>
              <a:t>AI-generated audio that imitates a real person (voice deepfake) must generally be labelled.</a:t>
            </a:r>
          </a:p>
          <a:p>
            <a:pPr marL="457200" indent="-457200">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21C524B1-C167-0BE6-B5E4-37AD900CAC16}"/>
              </a:ext>
            </a:extLst>
          </p:cNvPr>
          <p:cNvSpPr/>
          <p:nvPr/>
        </p:nvSpPr>
        <p:spPr>
          <a:xfrm>
            <a:off x="-73774" y="4126506"/>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7FA17DD-89BD-0EBE-27BA-FC61395C4196}"/>
              </a:ext>
            </a:extLst>
          </p:cNvPr>
          <p:cNvSpPr/>
          <p:nvPr/>
        </p:nvSpPr>
        <p:spPr>
          <a:xfrm rot="16200000">
            <a:off x="2767580" y="1525470"/>
            <a:ext cx="212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E9268E2-2839-3706-CA94-EADFB9448947}"/>
              </a:ext>
            </a:extLst>
          </p:cNvPr>
          <p:cNvSpPr/>
          <p:nvPr/>
        </p:nvSpPr>
        <p:spPr>
          <a:xfrm rot="970622">
            <a:off x="2742883" y="297717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649801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C4514-6735-417D-5B84-5B66CB564E56}"/>
            </a:ext>
          </a:extLst>
        </p:cNvPr>
        <p:cNvGrpSpPr/>
        <p:nvPr/>
      </p:nvGrpSpPr>
      <p:grpSpPr>
        <a:xfrm>
          <a:off x="0" y="0"/>
          <a:ext cx="0" cy="0"/>
          <a:chOff x="0" y="0"/>
          <a:chExt cx="0" cy="0"/>
        </a:xfrm>
      </p:grpSpPr>
      <p:sp>
        <p:nvSpPr>
          <p:cNvPr id="172" name="Rectangle 171">
            <a:extLst>
              <a:ext uri="{FF2B5EF4-FFF2-40B4-BE49-F238E27FC236}">
                <a16:creationId xmlns:a16="http://schemas.microsoft.com/office/drawing/2014/main" id="{AD004EE0-04F6-CF8C-9C40-C777DFE2D344}"/>
              </a:ext>
            </a:extLst>
          </p:cNvPr>
          <p:cNvSpPr/>
          <p:nvPr/>
        </p:nvSpPr>
        <p:spPr>
          <a:xfrm flipH="1">
            <a:off x="-5" y="3309655"/>
            <a:ext cx="12240501" cy="306795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4" name="Graphic 7">
            <a:extLst>
              <a:ext uri="{FF2B5EF4-FFF2-40B4-BE49-F238E27FC236}">
                <a16:creationId xmlns:a16="http://schemas.microsoft.com/office/drawing/2014/main" id="{E1A8C41A-7D03-AAD2-87E0-AD14211EF777}"/>
              </a:ext>
            </a:extLst>
          </p:cNvPr>
          <p:cNvSpPr/>
          <p:nvPr/>
        </p:nvSpPr>
        <p:spPr>
          <a:xfrm>
            <a:off x="9524861" y="437532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5" name="Rounded Rectangle 14">
            <a:extLst>
              <a:ext uri="{FF2B5EF4-FFF2-40B4-BE49-F238E27FC236}">
                <a16:creationId xmlns:a16="http://schemas.microsoft.com/office/drawing/2014/main" id="{D5B9027B-234F-F0CE-2B2A-45E29CC9AD12}"/>
              </a:ext>
            </a:extLst>
          </p:cNvPr>
          <p:cNvSpPr/>
          <p:nvPr/>
        </p:nvSpPr>
        <p:spPr>
          <a:xfrm>
            <a:off x="434990" y="2360097"/>
            <a:ext cx="3626452" cy="2521936"/>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a:extLst>
              <a:ext uri="{FF2B5EF4-FFF2-40B4-BE49-F238E27FC236}">
                <a16:creationId xmlns:a16="http://schemas.microsoft.com/office/drawing/2014/main" id="{0C3CBF9F-1F24-0455-E4BA-712D1939B234}"/>
              </a:ext>
            </a:extLst>
          </p:cNvPr>
          <p:cNvSpPr/>
          <p:nvPr/>
        </p:nvSpPr>
        <p:spPr>
          <a:xfrm>
            <a:off x="434990" y="2374111"/>
            <a:ext cx="3626452" cy="935544"/>
          </a:xfrm>
          <a:custGeom>
            <a:avLst/>
            <a:gdLst>
              <a:gd name="csX0" fmla="*/ 140361 w 3626452"/>
              <a:gd name="csY0" fmla="*/ 0 h 935544"/>
              <a:gd name="csX1" fmla="*/ 3486091 w 3626452"/>
              <a:gd name="csY1" fmla="*/ 0 h 935544"/>
              <a:gd name="csX2" fmla="*/ 3626452 w 3626452"/>
              <a:gd name="csY2" fmla="*/ 267008 h 935544"/>
              <a:gd name="csX3" fmla="*/ 3626452 w 3626452"/>
              <a:gd name="csY3" fmla="*/ 454578 h 935544"/>
              <a:gd name="csX4" fmla="*/ 3626452 w 3626452"/>
              <a:gd name="csY4" fmla="*/ 747974 h 935544"/>
              <a:gd name="csX5" fmla="*/ 3626452 w 3626452"/>
              <a:gd name="csY5" fmla="*/ 935544 h 935544"/>
              <a:gd name="csX6" fmla="*/ 0 w 3626452"/>
              <a:gd name="csY6" fmla="*/ 935544 h 935544"/>
              <a:gd name="csX7" fmla="*/ 0 w 3626452"/>
              <a:gd name="csY7" fmla="*/ 747974 h 935544"/>
              <a:gd name="csX8" fmla="*/ 0 w 3626452"/>
              <a:gd name="csY8" fmla="*/ 454578 h 935544"/>
              <a:gd name="csX9" fmla="*/ 0 w 3626452"/>
              <a:gd name="csY9" fmla="*/ 267008 h 935544"/>
              <a:gd name="csX10" fmla="*/ 140361 w 3626452"/>
              <a:gd name="csY10" fmla="*/ 0 h 93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6452" h="935544">
                <a:moveTo>
                  <a:pt x="140361" y="0"/>
                </a:moveTo>
                <a:lnTo>
                  <a:pt x="3486091" y="0"/>
                </a:lnTo>
                <a:cubicBezTo>
                  <a:pt x="3563610" y="0"/>
                  <a:pt x="3626452" y="119544"/>
                  <a:pt x="3626452" y="267008"/>
                </a:cubicBezTo>
                <a:lnTo>
                  <a:pt x="3626452" y="454578"/>
                </a:lnTo>
                <a:lnTo>
                  <a:pt x="3626452" y="747974"/>
                </a:lnTo>
                <a:lnTo>
                  <a:pt x="3626452" y="935544"/>
                </a:lnTo>
                <a:lnTo>
                  <a:pt x="0" y="935544"/>
                </a:lnTo>
                <a:lnTo>
                  <a:pt x="0" y="747974"/>
                </a:lnTo>
                <a:lnTo>
                  <a:pt x="0" y="454578"/>
                </a:lnTo>
                <a:lnTo>
                  <a:pt x="0" y="267008"/>
                </a:lnTo>
                <a:cubicBezTo>
                  <a:pt x="0" y="119544"/>
                  <a:pt x="62842" y="0"/>
                  <a:pt x="140361" y="0"/>
                </a:cubicBezTo>
                <a:close/>
              </a:path>
            </a:pathLst>
          </a:custGeom>
          <a:solidFill>
            <a:srgbClr val="E8068C"/>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ounded Rectangle 25">
            <a:extLst>
              <a:ext uri="{FF2B5EF4-FFF2-40B4-BE49-F238E27FC236}">
                <a16:creationId xmlns:a16="http://schemas.microsoft.com/office/drawing/2014/main" id="{76AE0761-4FC0-C442-ABE6-C508151BA896}"/>
              </a:ext>
            </a:extLst>
          </p:cNvPr>
          <p:cNvSpPr/>
          <p:nvPr/>
        </p:nvSpPr>
        <p:spPr>
          <a:xfrm>
            <a:off x="4268142" y="2348532"/>
            <a:ext cx="3626452" cy="2521936"/>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a:extLst>
              <a:ext uri="{FF2B5EF4-FFF2-40B4-BE49-F238E27FC236}">
                <a16:creationId xmlns:a16="http://schemas.microsoft.com/office/drawing/2014/main" id="{7CAE4DA4-3AE6-DF58-AAB5-B4E6838F2128}"/>
              </a:ext>
            </a:extLst>
          </p:cNvPr>
          <p:cNvSpPr/>
          <p:nvPr/>
        </p:nvSpPr>
        <p:spPr>
          <a:xfrm>
            <a:off x="8124238" y="2349111"/>
            <a:ext cx="3626452" cy="2521936"/>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a:extLst>
              <a:ext uri="{FF2B5EF4-FFF2-40B4-BE49-F238E27FC236}">
                <a16:creationId xmlns:a16="http://schemas.microsoft.com/office/drawing/2014/main" id="{22EBDB9A-ABB8-16A3-A447-F5297832D388}"/>
              </a:ext>
            </a:extLst>
          </p:cNvPr>
          <p:cNvSpPr/>
          <p:nvPr/>
        </p:nvSpPr>
        <p:spPr>
          <a:xfrm>
            <a:off x="8136938" y="2363125"/>
            <a:ext cx="3626452" cy="935544"/>
          </a:xfrm>
          <a:custGeom>
            <a:avLst/>
            <a:gdLst>
              <a:gd name="csX0" fmla="*/ 140361 w 3626452"/>
              <a:gd name="csY0" fmla="*/ 0 h 935544"/>
              <a:gd name="csX1" fmla="*/ 3486091 w 3626452"/>
              <a:gd name="csY1" fmla="*/ 0 h 935544"/>
              <a:gd name="csX2" fmla="*/ 3626452 w 3626452"/>
              <a:gd name="csY2" fmla="*/ 267008 h 935544"/>
              <a:gd name="csX3" fmla="*/ 3626452 w 3626452"/>
              <a:gd name="csY3" fmla="*/ 454578 h 935544"/>
              <a:gd name="csX4" fmla="*/ 3626452 w 3626452"/>
              <a:gd name="csY4" fmla="*/ 747974 h 935544"/>
              <a:gd name="csX5" fmla="*/ 3626452 w 3626452"/>
              <a:gd name="csY5" fmla="*/ 935544 h 935544"/>
              <a:gd name="csX6" fmla="*/ 0 w 3626452"/>
              <a:gd name="csY6" fmla="*/ 935544 h 935544"/>
              <a:gd name="csX7" fmla="*/ 0 w 3626452"/>
              <a:gd name="csY7" fmla="*/ 747974 h 935544"/>
              <a:gd name="csX8" fmla="*/ 0 w 3626452"/>
              <a:gd name="csY8" fmla="*/ 454578 h 935544"/>
              <a:gd name="csX9" fmla="*/ 0 w 3626452"/>
              <a:gd name="csY9" fmla="*/ 267008 h 935544"/>
              <a:gd name="csX10" fmla="*/ 140361 w 3626452"/>
              <a:gd name="csY10" fmla="*/ 0 h 93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6452" h="935544">
                <a:moveTo>
                  <a:pt x="140361" y="0"/>
                </a:moveTo>
                <a:lnTo>
                  <a:pt x="3486091" y="0"/>
                </a:lnTo>
                <a:cubicBezTo>
                  <a:pt x="3563610" y="0"/>
                  <a:pt x="3626452" y="119544"/>
                  <a:pt x="3626452" y="267008"/>
                </a:cubicBezTo>
                <a:lnTo>
                  <a:pt x="3626452" y="454578"/>
                </a:lnTo>
                <a:lnTo>
                  <a:pt x="3626452" y="747974"/>
                </a:lnTo>
                <a:lnTo>
                  <a:pt x="3626452" y="935544"/>
                </a:lnTo>
                <a:lnTo>
                  <a:pt x="0" y="935544"/>
                </a:lnTo>
                <a:lnTo>
                  <a:pt x="0" y="747974"/>
                </a:lnTo>
                <a:lnTo>
                  <a:pt x="0" y="454578"/>
                </a:lnTo>
                <a:lnTo>
                  <a:pt x="0" y="267008"/>
                </a:lnTo>
                <a:cubicBezTo>
                  <a:pt x="0" y="119544"/>
                  <a:pt x="62842" y="0"/>
                  <a:pt x="140361" y="0"/>
                </a:cubicBezTo>
                <a:close/>
              </a:path>
            </a:pathLst>
          </a:custGeom>
          <a:solidFill>
            <a:srgbClr val="22BDBF"/>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11">
            <a:extLst>
              <a:ext uri="{FF2B5EF4-FFF2-40B4-BE49-F238E27FC236}">
                <a16:creationId xmlns:a16="http://schemas.microsoft.com/office/drawing/2014/main" id="{2B68A768-BED2-F4FE-8B22-A290397EB08F}"/>
              </a:ext>
            </a:extLst>
          </p:cNvPr>
          <p:cNvSpPr/>
          <p:nvPr/>
        </p:nvSpPr>
        <p:spPr>
          <a:xfrm>
            <a:off x="447690" y="3429000"/>
            <a:ext cx="3626452" cy="2044996"/>
          </a:xfrm>
          <a:prstGeom prst="rect">
            <a:avLst/>
          </a:prstGeom>
          <a:noFill/>
          <a:ln/>
        </p:spPr>
        <p:txBody>
          <a:bodyPr wrap="square" rtlCol="0" anchor="t"/>
          <a:lstStyle/>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Do I have written consent </a:t>
            </a:r>
          </a:p>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(or a clear </a:t>
            </a:r>
            <a:r>
              <a:rPr lang="en-US" sz="2200" dirty="0" err="1">
                <a:solidFill>
                  <a:srgbClr val="10153D"/>
                </a:solidFill>
                <a:latin typeface="Calibri" panose="020F0502020204030204" pitchFamily="34" charset="0"/>
                <a:ea typeface="Calibri" pitchFamily="34" charset="-122"/>
                <a:cs typeface="Calibri" panose="020F0502020204030204" pitchFamily="34" charset="0"/>
              </a:rPr>
              <a:t>licence</a:t>
            </a:r>
            <a:r>
              <a:rPr lang="en-US" sz="2200" dirty="0">
                <a:solidFill>
                  <a:srgbClr val="10153D"/>
                </a:solidFill>
                <a:latin typeface="Calibri" panose="020F0502020204030204" pitchFamily="34" charset="0"/>
                <a:ea typeface="Calibri" pitchFamily="34" charset="-122"/>
                <a:cs typeface="Calibri" panose="020F0502020204030204" pitchFamily="34" charset="0"/>
              </a:rPr>
              <a:t>) for this voice and this purpose?</a:t>
            </a:r>
          </a:p>
        </p:txBody>
      </p:sp>
      <p:sp>
        <p:nvSpPr>
          <p:cNvPr id="38" name="Freeform 37">
            <a:extLst>
              <a:ext uri="{FF2B5EF4-FFF2-40B4-BE49-F238E27FC236}">
                <a16:creationId xmlns:a16="http://schemas.microsoft.com/office/drawing/2014/main" id="{28A74A30-3B5F-7C73-D798-2EC7252E0E82}"/>
              </a:ext>
            </a:extLst>
          </p:cNvPr>
          <p:cNvSpPr/>
          <p:nvPr/>
        </p:nvSpPr>
        <p:spPr>
          <a:xfrm>
            <a:off x="4280842" y="2362546"/>
            <a:ext cx="3626452" cy="935544"/>
          </a:xfrm>
          <a:custGeom>
            <a:avLst/>
            <a:gdLst>
              <a:gd name="csX0" fmla="*/ 140361 w 3626452"/>
              <a:gd name="csY0" fmla="*/ 0 h 935544"/>
              <a:gd name="csX1" fmla="*/ 3486091 w 3626452"/>
              <a:gd name="csY1" fmla="*/ 0 h 935544"/>
              <a:gd name="csX2" fmla="*/ 3626452 w 3626452"/>
              <a:gd name="csY2" fmla="*/ 267008 h 935544"/>
              <a:gd name="csX3" fmla="*/ 3626452 w 3626452"/>
              <a:gd name="csY3" fmla="*/ 454578 h 935544"/>
              <a:gd name="csX4" fmla="*/ 3626452 w 3626452"/>
              <a:gd name="csY4" fmla="*/ 747974 h 935544"/>
              <a:gd name="csX5" fmla="*/ 3626452 w 3626452"/>
              <a:gd name="csY5" fmla="*/ 935544 h 935544"/>
              <a:gd name="csX6" fmla="*/ 0 w 3626452"/>
              <a:gd name="csY6" fmla="*/ 935544 h 935544"/>
              <a:gd name="csX7" fmla="*/ 0 w 3626452"/>
              <a:gd name="csY7" fmla="*/ 747974 h 935544"/>
              <a:gd name="csX8" fmla="*/ 0 w 3626452"/>
              <a:gd name="csY8" fmla="*/ 454578 h 935544"/>
              <a:gd name="csX9" fmla="*/ 0 w 3626452"/>
              <a:gd name="csY9" fmla="*/ 267008 h 935544"/>
              <a:gd name="csX10" fmla="*/ 140361 w 3626452"/>
              <a:gd name="csY10" fmla="*/ 0 h 93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6452" h="935544">
                <a:moveTo>
                  <a:pt x="140361" y="0"/>
                </a:moveTo>
                <a:lnTo>
                  <a:pt x="3486091" y="0"/>
                </a:lnTo>
                <a:cubicBezTo>
                  <a:pt x="3563610" y="0"/>
                  <a:pt x="3626452" y="119544"/>
                  <a:pt x="3626452" y="267008"/>
                </a:cubicBezTo>
                <a:lnTo>
                  <a:pt x="3626452" y="454578"/>
                </a:lnTo>
                <a:lnTo>
                  <a:pt x="3626452" y="747974"/>
                </a:lnTo>
                <a:lnTo>
                  <a:pt x="3626452" y="935544"/>
                </a:lnTo>
                <a:lnTo>
                  <a:pt x="0" y="935544"/>
                </a:lnTo>
                <a:lnTo>
                  <a:pt x="0" y="747974"/>
                </a:lnTo>
                <a:lnTo>
                  <a:pt x="0" y="454578"/>
                </a:lnTo>
                <a:lnTo>
                  <a:pt x="0" y="267008"/>
                </a:lnTo>
                <a:cubicBezTo>
                  <a:pt x="0" y="119544"/>
                  <a:pt x="62842" y="0"/>
                  <a:pt x="140361" y="0"/>
                </a:cubicBezTo>
                <a:close/>
              </a:path>
            </a:pathLst>
          </a:custGeom>
          <a:solidFill>
            <a:srgbClr val="713293"/>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Text 10">
            <a:extLst>
              <a:ext uri="{FF2B5EF4-FFF2-40B4-BE49-F238E27FC236}">
                <a16:creationId xmlns:a16="http://schemas.microsoft.com/office/drawing/2014/main" id="{12EF644A-09AE-D6B9-4FCD-55EECBEDCCE0}"/>
              </a:ext>
            </a:extLst>
          </p:cNvPr>
          <p:cNvSpPr/>
          <p:nvPr/>
        </p:nvSpPr>
        <p:spPr>
          <a:xfrm>
            <a:off x="465866" y="2663748"/>
            <a:ext cx="3572632" cy="457200"/>
          </a:xfrm>
          <a:prstGeom prst="rect">
            <a:avLst/>
          </a:prstGeom>
          <a:noFill/>
          <a:ln/>
        </p:spPr>
        <p:txBody>
          <a:bodyPr wrap="square" rtlCol="0" anchor="ctr"/>
          <a:lstStyle/>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Permission: </a:t>
            </a:r>
          </a:p>
        </p:txBody>
      </p:sp>
      <p:sp>
        <p:nvSpPr>
          <p:cNvPr id="40" name="Text 11">
            <a:extLst>
              <a:ext uri="{FF2B5EF4-FFF2-40B4-BE49-F238E27FC236}">
                <a16:creationId xmlns:a16="http://schemas.microsoft.com/office/drawing/2014/main" id="{0C41EA7E-E434-F5BF-E23D-8C0A894946E6}"/>
              </a:ext>
            </a:extLst>
          </p:cNvPr>
          <p:cNvSpPr/>
          <p:nvPr/>
        </p:nvSpPr>
        <p:spPr>
          <a:xfrm>
            <a:off x="4270598" y="3449681"/>
            <a:ext cx="3626452" cy="2044996"/>
          </a:xfrm>
          <a:prstGeom prst="rect">
            <a:avLst/>
          </a:prstGeom>
          <a:noFill/>
          <a:ln/>
        </p:spPr>
        <p:txBody>
          <a:bodyPr wrap="square" rtlCol="0" anchor="t"/>
          <a:lstStyle/>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Could the result be confused with the real person? </a:t>
            </a:r>
          </a:p>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Could it harm or mislead?</a:t>
            </a:r>
          </a:p>
        </p:txBody>
      </p:sp>
      <p:sp>
        <p:nvSpPr>
          <p:cNvPr id="41" name="Text 10">
            <a:extLst>
              <a:ext uri="{FF2B5EF4-FFF2-40B4-BE49-F238E27FC236}">
                <a16:creationId xmlns:a16="http://schemas.microsoft.com/office/drawing/2014/main" id="{50F79DB1-C0B2-BC9E-5A4F-488EDBBE36DD}"/>
              </a:ext>
            </a:extLst>
          </p:cNvPr>
          <p:cNvSpPr/>
          <p:nvPr/>
        </p:nvSpPr>
        <p:spPr>
          <a:xfrm>
            <a:off x="4288774" y="2684429"/>
            <a:ext cx="3572632" cy="457200"/>
          </a:xfrm>
          <a:prstGeom prst="rect">
            <a:avLst/>
          </a:prstGeom>
          <a:noFill/>
          <a:ln/>
        </p:spPr>
        <p:txBody>
          <a:bodyPr wrap="square" rtlCol="0" anchor="ctr"/>
          <a:lstStyle/>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Identifiability: </a:t>
            </a:r>
          </a:p>
        </p:txBody>
      </p:sp>
      <p:sp>
        <p:nvSpPr>
          <p:cNvPr id="42" name="Text 11">
            <a:extLst>
              <a:ext uri="{FF2B5EF4-FFF2-40B4-BE49-F238E27FC236}">
                <a16:creationId xmlns:a16="http://schemas.microsoft.com/office/drawing/2014/main" id="{1E652B97-DBB3-9519-AF0C-26354E9C0673}"/>
              </a:ext>
            </a:extLst>
          </p:cNvPr>
          <p:cNvSpPr/>
          <p:nvPr/>
        </p:nvSpPr>
        <p:spPr>
          <a:xfrm>
            <a:off x="8183450" y="3449681"/>
            <a:ext cx="3626452" cy="2044996"/>
          </a:xfrm>
          <a:prstGeom prst="rect">
            <a:avLst/>
          </a:prstGeom>
          <a:noFill/>
          <a:ln/>
        </p:spPr>
        <p:txBody>
          <a:bodyPr wrap="square" rtlCol="0" anchor="t"/>
          <a:lstStyle/>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Will I clearly label the </a:t>
            </a:r>
          </a:p>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audio as AI-generated </a:t>
            </a:r>
          </a:p>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where the law or </a:t>
            </a:r>
          </a:p>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policy requires it?</a:t>
            </a:r>
          </a:p>
        </p:txBody>
      </p:sp>
      <p:sp>
        <p:nvSpPr>
          <p:cNvPr id="43" name="Text 10">
            <a:extLst>
              <a:ext uri="{FF2B5EF4-FFF2-40B4-BE49-F238E27FC236}">
                <a16:creationId xmlns:a16="http://schemas.microsoft.com/office/drawing/2014/main" id="{12618DC6-0A53-DA03-F8C9-4B1595D71209}"/>
              </a:ext>
            </a:extLst>
          </p:cNvPr>
          <p:cNvSpPr/>
          <p:nvPr/>
        </p:nvSpPr>
        <p:spPr>
          <a:xfrm>
            <a:off x="8201626" y="2684429"/>
            <a:ext cx="3572632" cy="457200"/>
          </a:xfrm>
          <a:prstGeom prst="rect">
            <a:avLst/>
          </a:prstGeom>
          <a:noFill/>
          <a:ln/>
        </p:spPr>
        <p:txBody>
          <a:bodyPr wrap="square" rtlCol="0" anchor="ctr"/>
          <a:lstStyle/>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Disclosure: </a:t>
            </a:r>
          </a:p>
        </p:txBody>
      </p:sp>
      <p:sp>
        <p:nvSpPr>
          <p:cNvPr id="46" name="Text Placeholder 11">
            <a:extLst>
              <a:ext uri="{FF2B5EF4-FFF2-40B4-BE49-F238E27FC236}">
                <a16:creationId xmlns:a16="http://schemas.microsoft.com/office/drawing/2014/main" id="{F93BBB85-EBD5-462A-7660-0157D5A05612}"/>
              </a:ext>
            </a:extLst>
          </p:cNvPr>
          <p:cNvSpPr txBox="1">
            <a:spLocks/>
          </p:cNvSpPr>
          <p:nvPr/>
        </p:nvSpPr>
        <p:spPr>
          <a:xfrm>
            <a:off x="465866" y="438915"/>
            <a:ext cx="675436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600" b="1" dirty="0">
                <a:solidFill>
                  <a:srgbClr val="10153D"/>
                </a:solidFill>
                <a:latin typeface="Calibri" panose="020F0502020204030204" pitchFamily="34" charset="0"/>
                <a:cs typeface="Calibri" panose="020F0502020204030204" pitchFamily="34" charset="0"/>
              </a:rPr>
              <a:t>Voice Consent Gate </a:t>
            </a:r>
          </a:p>
          <a:p>
            <a:pPr marL="0" indent="0">
              <a:lnSpc>
                <a:spcPts val="3520"/>
              </a:lnSpc>
              <a:spcBef>
                <a:spcPts val="0"/>
              </a:spcBef>
              <a:buNone/>
            </a:pPr>
            <a:r>
              <a:rPr lang="en-US" sz="3600" b="1" dirty="0">
                <a:solidFill>
                  <a:srgbClr val="10153D"/>
                </a:solidFill>
                <a:latin typeface="Calibri" panose="020F0502020204030204" pitchFamily="34" charset="0"/>
                <a:cs typeface="Calibri" panose="020F0502020204030204" pitchFamily="34" charset="0"/>
              </a:rPr>
              <a:t>(3 Questions): </a:t>
            </a:r>
          </a:p>
          <a:p>
            <a:pPr marL="0" indent="0">
              <a:lnSpc>
                <a:spcPts val="3520"/>
              </a:lnSpc>
              <a:spcBef>
                <a:spcPts val="0"/>
              </a:spcBef>
              <a:buNone/>
            </a:pPr>
            <a:r>
              <a:rPr lang="en-US" sz="3600" b="1" dirty="0">
                <a:solidFill>
                  <a:srgbClr val="10153D"/>
                </a:solidFill>
                <a:latin typeface="Calibri" panose="020F0502020204030204" pitchFamily="34" charset="0"/>
                <a:cs typeface="Calibri" panose="020F0502020204030204" pitchFamily="34" charset="0"/>
              </a:rPr>
              <a:t>Decide before you clone</a:t>
            </a:r>
          </a:p>
          <a:p>
            <a:pPr marL="0" indent="0" algn="ctr">
              <a:lnSpc>
                <a:spcPts val="3520"/>
              </a:lnSpc>
              <a:spcBef>
                <a:spcPts val="0"/>
              </a:spcBef>
              <a:buNone/>
            </a:pPr>
            <a:endParaRPr lang="en-US" sz="3600" b="1" dirty="0">
              <a:solidFill>
                <a:srgbClr val="22BDBF"/>
              </a:solidFill>
              <a:latin typeface="Calibri" panose="020F0502020204030204" pitchFamily="34" charset="0"/>
              <a:cs typeface="Calibri" panose="020F0502020204030204" pitchFamily="34" charset="0"/>
            </a:endParaRPr>
          </a:p>
        </p:txBody>
      </p:sp>
      <p:sp>
        <p:nvSpPr>
          <p:cNvPr id="47" name="Text 39">
            <a:extLst>
              <a:ext uri="{FF2B5EF4-FFF2-40B4-BE49-F238E27FC236}">
                <a16:creationId xmlns:a16="http://schemas.microsoft.com/office/drawing/2014/main" id="{BC212734-BBD9-0F81-CF75-65FEEB0F05A9}"/>
              </a:ext>
            </a:extLst>
          </p:cNvPr>
          <p:cNvSpPr/>
          <p:nvPr/>
        </p:nvSpPr>
        <p:spPr>
          <a:xfrm>
            <a:off x="0" y="5217528"/>
            <a:ext cx="12192000" cy="583171"/>
          </a:xfrm>
          <a:prstGeom prst="rect">
            <a:avLst/>
          </a:prstGeom>
          <a:noFill/>
          <a:ln/>
        </p:spPr>
        <p:txBody>
          <a:bodyPr wrap="square" rtlCol="0" anchor="t"/>
          <a:lstStyle/>
          <a:p>
            <a:pPr algn="ctr">
              <a:lnSpc>
                <a:spcPts val="2340"/>
              </a:lnSpc>
            </a:pPr>
            <a:r>
              <a:rPr lang="en-US" sz="2200" dirty="0">
                <a:solidFill>
                  <a:schemeClr val="bg1"/>
                </a:solidFill>
                <a:latin typeface="Calibri" pitchFamily="34" charset="0"/>
                <a:ea typeface="Calibri" pitchFamily="34" charset="-122"/>
                <a:cs typeface="Calibri" pitchFamily="34" charset="-120"/>
              </a:rPr>
              <a:t>If you answer No / Not sure to any question → use a fully synthetic, non-identifiable </a:t>
            </a:r>
          </a:p>
          <a:p>
            <a:pPr algn="ctr">
              <a:lnSpc>
                <a:spcPts val="2340"/>
              </a:lnSpc>
            </a:pPr>
            <a:r>
              <a:rPr lang="en-US" sz="2200" dirty="0">
                <a:solidFill>
                  <a:schemeClr val="bg1"/>
                </a:solidFill>
                <a:latin typeface="Calibri" pitchFamily="34" charset="0"/>
                <a:ea typeface="Calibri" pitchFamily="34" charset="-122"/>
                <a:cs typeface="Calibri" pitchFamily="34" charset="-120"/>
              </a:rPr>
              <a:t>voice or a properly licensed stock voice. ”Not sure” counts as a warning sign.</a:t>
            </a:r>
          </a:p>
          <a:p>
            <a:pPr algn="ctr">
              <a:lnSpc>
                <a:spcPts val="2340"/>
              </a:lnSpc>
            </a:pPr>
            <a:endParaRPr lang="en-US" sz="2200" dirty="0">
              <a:solidFill>
                <a:schemeClr val="bg1"/>
              </a:solidFill>
            </a:endParaRPr>
          </a:p>
        </p:txBody>
      </p:sp>
      <p:sp>
        <p:nvSpPr>
          <p:cNvPr id="3" name="Text 39">
            <a:extLst>
              <a:ext uri="{FF2B5EF4-FFF2-40B4-BE49-F238E27FC236}">
                <a16:creationId xmlns:a16="http://schemas.microsoft.com/office/drawing/2014/main" id="{9FFB5392-8ECB-09E9-3578-EACBE317FC85}"/>
              </a:ext>
            </a:extLst>
          </p:cNvPr>
          <p:cNvSpPr/>
          <p:nvPr/>
        </p:nvSpPr>
        <p:spPr>
          <a:xfrm>
            <a:off x="5713902" y="438915"/>
            <a:ext cx="4585320" cy="583171"/>
          </a:xfrm>
          <a:prstGeom prst="rect">
            <a:avLst/>
          </a:prstGeom>
          <a:noFill/>
          <a:ln/>
        </p:spPr>
        <p:txBody>
          <a:bodyPr wrap="square" rtlCol="0" anchor="t"/>
          <a:lstStyle/>
          <a:p>
            <a:r>
              <a:rPr lang="en-US" sz="2400" dirty="0">
                <a:solidFill>
                  <a:srgbClr val="10153D"/>
                </a:solidFill>
                <a:latin typeface="Calibri" pitchFamily="34" charset="0"/>
                <a:ea typeface="Calibri" pitchFamily="34" charset="-122"/>
                <a:cs typeface="Calibri" pitchFamily="34" charset="-120"/>
              </a:rPr>
              <a:t>Use this gate whenever your AI use involves a real person's voice (clone, impression, modification):</a:t>
            </a:r>
          </a:p>
          <a:p>
            <a:endParaRPr lang="en-US" sz="2400" dirty="0">
              <a:solidFill>
                <a:srgbClr val="10153D"/>
              </a:solidFill>
              <a:latin typeface="Calibri" pitchFamily="34" charset="0"/>
              <a:ea typeface="Calibri" pitchFamily="34" charset="-122"/>
              <a:cs typeface="Calibri" pitchFamily="34" charset="-120"/>
            </a:endParaRPr>
          </a:p>
          <a:p>
            <a:endParaRPr lang="en-US" sz="2400" dirty="0">
              <a:solidFill>
                <a:srgbClr val="10153D"/>
              </a:solidFill>
            </a:endParaRPr>
          </a:p>
        </p:txBody>
      </p:sp>
      <p:sp>
        <p:nvSpPr>
          <p:cNvPr id="4" name="Freeform 3">
            <a:extLst>
              <a:ext uri="{FF2B5EF4-FFF2-40B4-BE49-F238E27FC236}">
                <a16:creationId xmlns:a16="http://schemas.microsoft.com/office/drawing/2014/main" id="{8CFBC947-C3F2-5E92-C650-F3C08118867A}"/>
              </a:ext>
            </a:extLst>
          </p:cNvPr>
          <p:cNvSpPr/>
          <p:nvPr/>
        </p:nvSpPr>
        <p:spPr>
          <a:xfrm rot="13442387" flipH="1">
            <a:off x="10148520" y="136738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718334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B0CFA-A16D-492C-CC04-7F1D2F862C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F005FF7-2382-B95E-7039-CB023E56898B}"/>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BBB470BA-840E-37AE-F261-6732037F770E}"/>
              </a:ext>
            </a:extLst>
          </p:cNvPr>
          <p:cNvSpPr/>
          <p:nvPr/>
        </p:nvSpPr>
        <p:spPr>
          <a:xfrm>
            <a:off x="-246562" y="412154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884D1AE-AE48-6D2A-A12A-6408CF5DADBA}"/>
              </a:ext>
            </a:extLst>
          </p:cNvPr>
          <p:cNvSpPr txBox="1"/>
          <p:nvPr/>
        </p:nvSpPr>
        <p:spPr>
          <a:xfrm>
            <a:off x="4205096" y="2660285"/>
            <a:ext cx="8116179" cy="3426579"/>
          </a:xfrm>
          <a:prstGeom prst="rect">
            <a:avLst/>
          </a:prstGeom>
          <a:noFill/>
        </p:spPr>
        <p:txBody>
          <a:bodyPr wrap="square" rtlCol="0">
            <a:spAutoFit/>
          </a:bodyPr>
          <a:lstStyle/>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Cloning a politician's voice for satire on </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Social media without disclosure</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Using a stock AI voice (commercial </a:t>
            </a:r>
            <a:r>
              <a:rPr lang="en-US" sz="2200" dirty="0" err="1">
                <a:solidFill>
                  <a:schemeClr val="bg1"/>
                </a:solidFill>
                <a:latin typeface="Calibri" panose="020F0502020204030204" pitchFamily="34" charset="0"/>
                <a:cs typeface="Calibri" panose="020F0502020204030204" pitchFamily="34" charset="0"/>
              </a:rPr>
              <a:t>licence</a:t>
            </a:r>
            <a:r>
              <a:rPr lang="en-US" sz="2200" dirty="0">
                <a:solidFill>
                  <a:schemeClr val="bg1"/>
                </a:solidFill>
                <a:latin typeface="Calibri" panose="020F0502020204030204" pitchFamily="34" charset="0"/>
                <a:cs typeface="Calibri" panose="020F0502020204030204" pitchFamily="34" charset="0"/>
              </a:rPr>
              <a:t>) for a video</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Cloning your own voice for your own podcast intro</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Cloning a colleague's voice „for fun” without telling them</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Using a deceased actor's voice in an advertisement </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Without estate permission</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Generating a voice that just „sounds similar” </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To a famous singer</a:t>
            </a:r>
          </a:p>
          <a:p>
            <a:pPr marL="457200" indent="-457200">
              <a:lnSpc>
                <a:spcPts val="2640"/>
              </a:lnSpc>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0C80FA19-AE43-D72D-58EF-82D7B2190170}"/>
              </a:ext>
            </a:extLst>
          </p:cNvPr>
          <p:cNvSpPr txBox="1">
            <a:spLocks/>
          </p:cNvSpPr>
          <p:nvPr/>
        </p:nvSpPr>
        <p:spPr>
          <a:xfrm>
            <a:off x="2462388" y="895096"/>
            <a:ext cx="6157356"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Micro-task: Voice scenarios</a:t>
            </a:r>
          </a:p>
          <a:p>
            <a:pPr marL="0" indent="0">
              <a:buNone/>
            </a:pP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3710612B-9851-1A80-929C-E7A424F36E79}"/>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68920829-DAF2-0A61-8038-2BD9920E7853}"/>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D7F8E610-87A1-CBF4-B9A9-D19E42687E7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B41BD509-A654-4B15-B1BB-66EF0B03773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EF28BD70-E594-5711-6727-E1D5CB85D087}"/>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D6A0ECA9-A9A9-DA29-B872-74BA153F91DC}"/>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ADF272DB-DFA7-C3A6-37EE-EB423F979B35}"/>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DA0F23BB-EE07-422D-2BE4-A30733DA37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42AE0DA5-8CF2-7317-2DA7-90CE91D5ACFD}"/>
              </a:ext>
            </a:extLst>
          </p:cNvPr>
          <p:cNvCxnSpPr>
            <a:cxnSpLocks/>
          </p:cNvCxnSpPr>
          <p:nvPr/>
        </p:nvCxnSpPr>
        <p:spPr>
          <a:xfrm>
            <a:off x="7856729" y="1240994"/>
            <a:ext cx="1371599"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407BC6F-6C14-99F2-B12D-0669A1E0CDCA}"/>
              </a:ext>
            </a:extLst>
          </p:cNvPr>
          <p:cNvCxnSpPr>
            <a:cxnSpLocks/>
          </p:cNvCxnSpPr>
          <p:nvPr/>
        </p:nvCxnSpPr>
        <p:spPr>
          <a:xfrm>
            <a:off x="9216136" y="1228802"/>
            <a:ext cx="0" cy="1045006"/>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B1135B3D-7172-48F9-3476-9F03238E3EBA}"/>
              </a:ext>
            </a:extLst>
          </p:cNvPr>
          <p:cNvSpPr txBox="1"/>
          <p:nvPr/>
        </p:nvSpPr>
        <p:spPr>
          <a:xfrm>
            <a:off x="555199" y="2660285"/>
            <a:ext cx="3095080" cy="1426031"/>
          </a:xfrm>
          <a:prstGeom prst="rect">
            <a:avLst/>
          </a:prstGeom>
          <a:noFill/>
        </p:spPr>
        <p:txBody>
          <a:bodyPr wrap="square" rtlCol="0">
            <a:spAutoFit/>
          </a:bodyPr>
          <a:lstStyle/>
          <a:p>
            <a:pPr>
              <a:lnSpc>
                <a:spcPts val="2640"/>
              </a:lnSpc>
              <a:spcAft>
                <a:spcPts val="1300"/>
              </a:spcAft>
            </a:pPr>
            <a:r>
              <a:rPr lang="en-US" sz="2400" b="1" dirty="0">
                <a:solidFill>
                  <a:schemeClr val="bg1"/>
                </a:solidFill>
                <a:latin typeface="Calibri" panose="020F0502020204030204" pitchFamily="34" charset="0"/>
                <a:cs typeface="Calibri" panose="020F0502020204030204" pitchFamily="34" charset="0"/>
              </a:rPr>
              <a:t>Task (60–90 seconds): </a:t>
            </a:r>
            <a:r>
              <a:rPr lang="en-US" sz="2400" dirty="0">
                <a:solidFill>
                  <a:schemeClr val="bg1"/>
                </a:solidFill>
                <a:latin typeface="Calibri" panose="020F0502020204030204" pitchFamily="34" charset="0"/>
                <a:cs typeface="Calibri" panose="020F0502020204030204" pitchFamily="34" charset="0"/>
              </a:rPr>
              <a:t>Mark each as Lawful / Risky / Do not do - and write a short reason.</a:t>
            </a:r>
          </a:p>
        </p:txBody>
      </p:sp>
    </p:spTree>
    <p:extLst>
      <p:ext uri="{BB962C8B-B14F-4D97-AF65-F5344CB8AC3E}">
        <p14:creationId xmlns:p14="http://schemas.microsoft.com/office/powerpoint/2010/main" val="742836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FCDB1-F7A4-CA25-693E-A628817711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709F4D7-D561-3336-A917-7C235048E711}"/>
              </a:ext>
            </a:extLst>
          </p:cNvPr>
          <p:cNvSpPr>
            <a:spLocks noGrp="1"/>
          </p:cNvSpPr>
          <p:nvPr>
            <p:ph type="body" sz="quarter" idx="16"/>
          </p:nvPr>
        </p:nvSpPr>
        <p:spPr>
          <a:xfrm>
            <a:off x="5297323" y="2639356"/>
            <a:ext cx="4114902" cy="2425420"/>
          </a:xfrm>
        </p:spPr>
        <p:txBody>
          <a:bodyPr>
            <a:noAutofit/>
          </a:bodyPr>
          <a:lstStyle/>
          <a:p>
            <a:r>
              <a:rPr lang="en-US" dirty="0"/>
              <a:t>Image and likeness rights</a:t>
            </a:r>
          </a:p>
          <a:p>
            <a:endParaRPr lang="en-US" b="1" dirty="0"/>
          </a:p>
          <a:p>
            <a:r>
              <a:rPr lang="en-US" b="1" dirty="0"/>
              <a:t>(10 min)</a:t>
            </a:r>
            <a:r>
              <a:rPr lang="en-US" dirty="0"/>
              <a:t>	</a:t>
            </a:r>
          </a:p>
          <a:p>
            <a:endParaRPr lang="en-US" dirty="0"/>
          </a:p>
        </p:txBody>
      </p:sp>
      <p:sp>
        <p:nvSpPr>
          <p:cNvPr id="5" name="Text Placeholder 4">
            <a:extLst>
              <a:ext uri="{FF2B5EF4-FFF2-40B4-BE49-F238E27FC236}">
                <a16:creationId xmlns:a16="http://schemas.microsoft.com/office/drawing/2014/main" id="{220FBE86-FD3B-34C9-04DE-42C34BD3CD8F}"/>
              </a:ext>
            </a:extLst>
          </p:cNvPr>
          <p:cNvSpPr>
            <a:spLocks noGrp="1"/>
          </p:cNvSpPr>
          <p:nvPr>
            <p:ph type="body" sz="quarter" idx="17"/>
          </p:nvPr>
        </p:nvSpPr>
        <p:spPr/>
        <p:txBody>
          <a:bodyPr/>
          <a:lstStyle/>
          <a:p>
            <a:r>
              <a:rPr lang="en-US" dirty="0"/>
              <a:t>03</a:t>
            </a:r>
          </a:p>
        </p:txBody>
      </p:sp>
      <p:sp>
        <p:nvSpPr>
          <p:cNvPr id="7" name="Graphic 7">
            <a:extLst>
              <a:ext uri="{FF2B5EF4-FFF2-40B4-BE49-F238E27FC236}">
                <a16:creationId xmlns:a16="http://schemas.microsoft.com/office/drawing/2014/main" id="{99A89B3D-996B-6E13-4EC9-051F6816BBCA}"/>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167329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13A32-7CF0-3BBB-559F-02AE5560F7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98CE48-545E-D2A7-E9A0-FCFD7A711814}"/>
              </a:ext>
            </a:extLst>
          </p:cNvPr>
          <p:cNvSpPr/>
          <p:nvPr/>
        </p:nvSpPr>
        <p:spPr>
          <a:xfrm flipH="1" flipV="1">
            <a:off x="4328160" y="-8"/>
            <a:ext cx="7863836"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5F5F2D15-10B7-65CE-3BEF-465C09CCD939}"/>
              </a:ext>
            </a:extLst>
          </p:cNvPr>
          <p:cNvSpPr txBox="1">
            <a:spLocks/>
          </p:cNvSpPr>
          <p:nvPr/>
        </p:nvSpPr>
        <p:spPr>
          <a:xfrm>
            <a:off x="579276" y="507221"/>
            <a:ext cx="32007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Image rights and AI: two layers to check</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72415559-6D2A-98E9-87F2-C9ED21BD4653}"/>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7E922DF-2E3A-84EB-E909-0F6EE28A604E}"/>
              </a:ext>
            </a:extLst>
          </p:cNvPr>
          <p:cNvSpPr/>
          <p:nvPr/>
        </p:nvSpPr>
        <p:spPr>
          <a:xfrm>
            <a:off x="1" y="2295507"/>
            <a:ext cx="45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1638BCB-2A91-0661-DD03-7D919C254782}"/>
              </a:ext>
            </a:extLst>
          </p:cNvPr>
          <p:cNvSpPr txBox="1"/>
          <p:nvPr/>
        </p:nvSpPr>
        <p:spPr>
          <a:xfrm>
            <a:off x="4655298" y="2640992"/>
            <a:ext cx="6171198" cy="3416320"/>
          </a:xfrm>
          <a:prstGeom prst="rect">
            <a:avLst/>
          </a:prstGeom>
          <a:noFill/>
        </p:spPr>
        <p:txBody>
          <a:bodyPr wrap="square" rtlCol="0">
            <a:spAutoFit/>
          </a:bodyPr>
          <a:lstStyle/>
          <a:p>
            <a:pPr marL="342900" indent="-342900">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Right of the person depicted (image / likeness rights, GDPR for biometric data) </a:t>
            </a:r>
            <a:r>
              <a:rPr lang="en-US" sz="2400" dirty="0">
                <a:solidFill>
                  <a:schemeClr val="bg1"/>
                </a:solidFill>
                <a:latin typeface="Calibri" panose="020F0502020204030204" pitchFamily="34" charset="0"/>
                <a:cs typeface="Calibri" panose="020F0502020204030204" pitchFamily="34" charset="0"/>
              </a:rPr>
              <a:t>- you usually need consent to use a </a:t>
            </a:r>
            <a:r>
              <a:rPr lang="en-US" sz="2400" dirty="0" err="1">
                <a:solidFill>
                  <a:schemeClr val="bg1"/>
                </a:solidFill>
                <a:latin typeface="Calibri" panose="020F0502020204030204" pitchFamily="34" charset="0"/>
                <a:cs typeface="Calibri" panose="020F0502020204030204" pitchFamily="34" charset="0"/>
              </a:rPr>
              <a:t>recognisable</a:t>
            </a:r>
            <a:r>
              <a:rPr lang="en-US" sz="2400" dirty="0">
                <a:solidFill>
                  <a:schemeClr val="bg1"/>
                </a:solidFill>
                <a:latin typeface="Calibri" panose="020F0502020204030204" pitchFamily="34" charset="0"/>
                <a:cs typeface="Calibri" panose="020F0502020204030204" pitchFamily="34" charset="0"/>
              </a:rPr>
              <a:t> face.</a:t>
            </a: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Right of the photographer (copyright in the photo itself</a:t>
            </a:r>
            <a:r>
              <a:rPr lang="en-US" sz="2400" dirty="0">
                <a:solidFill>
                  <a:schemeClr val="bg1"/>
                </a:solidFill>
                <a:latin typeface="Calibri" panose="020F0502020204030204" pitchFamily="34" charset="0"/>
                <a:cs typeface="Calibri" panose="020F0502020204030204" pitchFamily="34" charset="0"/>
              </a:rPr>
              <a:t>) - you need a </a:t>
            </a:r>
            <a:r>
              <a:rPr lang="en-US" sz="2400" dirty="0" err="1">
                <a:solidFill>
                  <a:schemeClr val="bg1"/>
                </a:solidFill>
                <a:latin typeface="Calibri" panose="020F0502020204030204" pitchFamily="34" charset="0"/>
                <a:cs typeface="Calibri" panose="020F0502020204030204" pitchFamily="34" charset="0"/>
              </a:rPr>
              <a:t>licence</a:t>
            </a:r>
            <a:r>
              <a:rPr lang="en-US" sz="2400" dirty="0">
                <a:solidFill>
                  <a:schemeClr val="bg1"/>
                </a:solidFill>
                <a:latin typeface="Calibri" panose="020F0502020204030204" pitchFamily="34" charset="0"/>
                <a:cs typeface="Calibri" panose="020F0502020204030204" pitchFamily="34" charset="0"/>
              </a:rPr>
              <a:t> to use the photo, even if the person agrees.</a:t>
            </a: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F0D8DF80-1AB0-9F1B-352F-EB4E063FD63B}"/>
              </a:ext>
            </a:extLst>
          </p:cNvPr>
          <p:cNvSpPr txBox="1"/>
          <p:nvPr/>
        </p:nvSpPr>
        <p:spPr>
          <a:xfrm>
            <a:off x="699428" y="2640992"/>
            <a:ext cx="3336125" cy="2144498"/>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AI can generate, edit, swap, and age faces in seconds. Two legal layers usually apply:</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1AD2D81D-47CC-1C62-4837-8D7FBBCAA52C}"/>
              </a:ext>
            </a:extLst>
          </p:cNvPr>
          <p:cNvSpPr/>
          <p:nvPr/>
        </p:nvSpPr>
        <p:spPr>
          <a:xfrm rot="970622">
            <a:off x="2742884" y="46473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619764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61D67-16C1-BAD3-F4F4-97079970DCC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DC8AEE5-8831-E9F4-BF75-1AD42FAECE1A}"/>
              </a:ext>
            </a:extLst>
          </p:cNvPr>
          <p:cNvSpPr/>
          <p:nvPr/>
        </p:nvSpPr>
        <p:spPr>
          <a:xfrm flipH="1" flipV="1">
            <a:off x="4328160" y="-8"/>
            <a:ext cx="7863836"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5D21DFEA-8F34-700C-CCB0-1F1575EB2FF7}"/>
              </a:ext>
            </a:extLst>
          </p:cNvPr>
          <p:cNvSpPr txBox="1">
            <a:spLocks/>
          </p:cNvSpPr>
          <p:nvPr/>
        </p:nvSpPr>
        <p:spPr>
          <a:xfrm>
            <a:off x="579276" y="507221"/>
            <a:ext cx="32007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Image rights and AI: two layers to check</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D3696A7A-A726-DFBB-FB6A-6424CEB99A3D}"/>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7E197C6-0C03-98AF-E31E-E80A42A64A08}"/>
              </a:ext>
            </a:extLst>
          </p:cNvPr>
          <p:cNvSpPr/>
          <p:nvPr/>
        </p:nvSpPr>
        <p:spPr>
          <a:xfrm>
            <a:off x="1" y="2295507"/>
            <a:ext cx="45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8323B68-0096-D409-8EF2-5E5B61DEC311}"/>
              </a:ext>
            </a:extLst>
          </p:cNvPr>
          <p:cNvSpPr txBox="1"/>
          <p:nvPr/>
        </p:nvSpPr>
        <p:spPr>
          <a:xfrm>
            <a:off x="4655298" y="2640992"/>
            <a:ext cx="7183134" cy="2308324"/>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Feeding their photo into AI to generate variations</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Swapping a face into a new background or scene</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Ageing, undressing, or </a:t>
            </a:r>
            <a:r>
              <a:rPr lang="en-US" sz="2400" dirty="0" err="1">
                <a:solidFill>
                  <a:schemeClr val="bg1"/>
                </a:solidFill>
                <a:latin typeface="Calibri" panose="020F0502020204030204" pitchFamily="34" charset="0"/>
                <a:cs typeface="Calibri" panose="020F0502020204030204" pitchFamily="34" charset="0"/>
              </a:rPr>
              <a:t>stylising</a:t>
            </a:r>
            <a:r>
              <a:rPr lang="en-US" sz="2400" dirty="0">
                <a:solidFill>
                  <a:schemeClr val="bg1"/>
                </a:solidFill>
                <a:latin typeface="Calibri" panose="020F0502020204030204" pitchFamily="34" charset="0"/>
                <a:cs typeface="Calibri" panose="020F0502020204030204" pitchFamily="34" charset="0"/>
              </a:rPr>
              <a:t> someone's photo</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Training a custom model on their pictures</a:t>
            </a: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9E389B38-565E-9015-D1AF-D757B5F71E75}"/>
              </a:ext>
            </a:extLst>
          </p:cNvPr>
          <p:cNvSpPr txBox="1"/>
          <p:nvPr/>
        </p:nvSpPr>
        <p:spPr>
          <a:xfrm>
            <a:off x="699428" y="2640992"/>
            <a:ext cx="3336125"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What counts as “using someone's image”:</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7D7A0E7B-B730-AC8B-00B2-7A4BF29DAACD}"/>
              </a:ext>
            </a:extLst>
          </p:cNvPr>
          <p:cNvSpPr/>
          <p:nvPr/>
        </p:nvSpPr>
        <p:spPr>
          <a:xfrm rot="970622">
            <a:off x="2966718" y="408331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292846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553412-89CB-8ECC-E8EC-FB0C0F519D8C}"/>
              </a:ext>
            </a:extLst>
          </p:cNvPr>
          <p:cNvSpPr/>
          <p:nvPr/>
        </p:nvSpPr>
        <p:spPr>
          <a:xfrm flipH="1" flipV="1">
            <a:off x="0" y="0"/>
            <a:ext cx="12185500" cy="134282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C8559521-8EE1-6AB3-6A3D-CB2243F0C449}"/>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7" name="Text Placeholder 11">
            <a:extLst>
              <a:ext uri="{FF2B5EF4-FFF2-40B4-BE49-F238E27FC236}">
                <a16:creationId xmlns:a16="http://schemas.microsoft.com/office/drawing/2014/main" id="{3560DDAE-D46E-4153-C0CC-EBE160299BC2}"/>
              </a:ext>
            </a:extLst>
          </p:cNvPr>
          <p:cNvSpPr txBox="1">
            <a:spLocks/>
          </p:cNvSpPr>
          <p:nvPr/>
        </p:nvSpPr>
        <p:spPr>
          <a:xfrm>
            <a:off x="579276" y="507221"/>
            <a:ext cx="832088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Key Takeaway: Image Use Checklist</a:t>
            </a:r>
          </a:p>
          <a:p>
            <a:pPr marL="0" indent="0">
              <a:buNone/>
            </a:pPr>
            <a:endParaRPr lang="en-US" sz="3600" b="1" dirty="0">
              <a:solidFill>
                <a:schemeClr val="bg1"/>
              </a:solidFill>
              <a:cs typeface="Times New Roman" panose="02020603050405020304" pitchFamily="18" charset="0"/>
            </a:endParaRPr>
          </a:p>
          <a:p>
            <a:pPr marL="0" indent="0">
              <a:buNone/>
            </a:pPr>
            <a:endParaRPr lang="en-US" sz="3600" b="1" dirty="0">
              <a:solidFill>
                <a:schemeClr val="bg1"/>
              </a:solidFill>
              <a:cs typeface="Times New Roman" panose="02020603050405020304" pitchFamily="18" charset="0"/>
            </a:endParaRPr>
          </a:p>
        </p:txBody>
      </p:sp>
      <p:sp>
        <p:nvSpPr>
          <p:cNvPr id="8" name="TextBox 6">
            <a:extLst>
              <a:ext uri="{FF2B5EF4-FFF2-40B4-BE49-F238E27FC236}">
                <a16:creationId xmlns:a16="http://schemas.microsoft.com/office/drawing/2014/main" id="{175E688B-DE75-3778-E427-5D03D7D720F9}"/>
              </a:ext>
            </a:extLst>
          </p:cNvPr>
          <p:cNvSpPr txBox="1"/>
          <p:nvPr/>
        </p:nvSpPr>
        <p:spPr>
          <a:xfrm>
            <a:off x="570087" y="1962912"/>
            <a:ext cx="3721497" cy="1533625"/>
          </a:xfrm>
          <a:prstGeom prst="rect">
            <a:avLst/>
          </a:prstGeom>
          <a:noFill/>
        </p:spPr>
        <p:txBody>
          <a:bodyPr wrap="square" lIns="91440" tIns="45720" rIns="91440" bIns="45720" rtlCol="0" anchor="t">
            <a:spAutoFit/>
          </a:bodyPr>
          <a:lstStyle/>
          <a:p>
            <a:pPr>
              <a:lnSpc>
                <a:spcPts val="2840"/>
              </a:lnSpc>
            </a:pPr>
            <a:r>
              <a:rPr lang="en-US" sz="2800" b="1" spc="60" dirty="0">
                <a:solidFill>
                  <a:srgbClr val="10153D"/>
                </a:solidFill>
                <a:latin typeface="Calibri" panose="020F0502020204030204" pitchFamily="34" charset="0"/>
                <a:ea typeface="Calibri (MS) Bold"/>
                <a:cs typeface="Calibri" panose="020F0502020204030204" pitchFamily="34" charset="0"/>
                <a:sym typeface="Calibri (MS) Bold"/>
              </a:rPr>
              <a:t>Before using AI with images of real people, check four things:</a:t>
            </a:r>
          </a:p>
          <a:p>
            <a:pPr>
              <a:lnSpc>
                <a:spcPts val="2840"/>
              </a:lnSpc>
            </a:pPr>
            <a:endParaRPr lang="en-US" sz="2800" spc="56" dirty="0">
              <a:solidFill>
                <a:srgbClr val="10153D"/>
              </a:solidFill>
              <a:latin typeface="Calibri" panose="020F0502020204030204" pitchFamily="34" charset="0"/>
              <a:ea typeface="Calibri (MS)"/>
              <a:cs typeface="Calibri" panose="020F0502020204030204" pitchFamily="34" charset="0"/>
              <a:sym typeface="Calibri (MS)"/>
            </a:endParaRPr>
          </a:p>
        </p:txBody>
      </p:sp>
      <p:sp>
        <p:nvSpPr>
          <p:cNvPr id="9" name="TextBox 6">
            <a:extLst>
              <a:ext uri="{FF2B5EF4-FFF2-40B4-BE49-F238E27FC236}">
                <a16:creationId xmlns:a16="http://schemas.microsoft.com/office/drawing/2014/main" id="{9CEEE144-7980-3A05-42D5-FB94D3AA589A}"/>
              </a:ext>
            </a:extLst>
          </p:cNvPr>
          <p:cNvSpPr txBox="1"/>
          <p:nvPr/>
        </p:nvSpPr>
        <p:spPr>
          <a:xfrm>
            <a:off x="4937761" y="1962912"/>
            <a:ext cx="5860228" cy="4042132"/>
          </a:xfrm>
          <a:prstGeom prst="rect">
            <a:avLst/>
          </a:prstGeom>
          <a:noFill/>
        </p:spPr>
        <p:txBody>
          <a:bodyPr wrap="square" lIns="91440" tIns="45720" rIns="91440" bIns="45720" numCol="1" spcCol="216000" rtlCol="0" anchor="t">
            <a:spAutoFit/>
          </a:bodyPr>
          <a:lstStyle/>
          <a:p>
            <a:pPr lvl="1" indent="-457200">
              <a:lnSpc>
                <a:spcPts val="2340"/>
              </a:lnSpc>
              <a:spcAft>
                <a:spcPts val="800"/>
              </a:spcAft>
              <a:buClr>
                <a:srgbClr val="22BDBF"/>
              </a:buClr>
              <a:buFont typeface="+mj-lt"/>
              <a:buAutoNum type="arabicPeriod"/>
            </a:pPr>
            <a:r>
              <a:rPr lang="en-US" sz="2000" b="1" spc="56" dirty="0">
                <a:solidFill>
                  <a:srgbClr val="10153D"/>
                </a:solidFill>
                <a:latin typeface="Calibri" panose="020F0502020204030204" pitchFamily="34" charset="0"/>
                <a:ea typeface="Calibri (MS)"/>
                <a:cs typeface="Calibri" panose="020F0502020204030204" pitchFamily="34" charset="0"/>
                <a:sym typeface="Calibri (MS)"/>
              </a:rPr>
              <a:t>Right to the photo: </a:t>
            </a:r>
            <a:r>
              <a:rPr lang="en-US" sz="2000" spc="56" dirty="0">
                <a:solidFill>
                  <a:srgbClr val="10153D"/>
                </a:solidFill>
                <a:latin typeface="Calibri" panose="020F0502020204030204" pitchFamily="34" charset="0"/>
                <a:ea typeface="Calibri (MS)"/>
                <a:cs typeface="Calibri" panose="020F0502020204030204" pitchFamily="34" charset="0"/>
                <a:sym typeface="Calibri (MS)"/>
              </a:rPr>
              <a:t>do I own it, or do I have a </a:t>
            </a:r>
            <a:r>
              <a:rPr lang="en-US" sz="2000" spc="56" dirty="0" err="1">
                <a:solidFill>
                  <a:srgbClr val="10153D"/>
                </a:solidFill>
                <a:latin typeface="Calibri" panose="020F0502020204030204" pitchFamily="34" charset="0"/>
                <a:ea typeface="Calibri (MS)"/>
                <a:cs typeface="Calibri" panose="020F0502020204030204" pitchFamily="34" charset="0"/>
                <a:sym typeface="Calibri (MS)"/>
              </a:rPr>
              <a:t>licence</a:t>
            </a:r>
            <a:r>
              <a:rPr lang="en-US" sz="2000" spc="56" dirty="0">
                <a:solidFill>
                  <a:srgbClr val="10153D"/>
                </a:solidFill>
                <a:latin typeface="Calibri" panose="020F0502020204030204" pitchFamily="34" charset="0"/>
                <a:ea typeface="Calibri (MS)"/>
                <a:cs typeface="Calibri" panose="020F0502020204030204" pitchFamily="34" charset="0"/>
                <a:sym typeface="Calibri (MS)"/>
              </a:rPr>
              <a:t> (stock, Creative Commons, etc.)?</a:t>
            </a:r>
          </a:p>
          <a:p>
            <a:pPr lvl="1" indent="-457200">
              <a:lnSpc>
                <a:spcPts val="2340"/>
              </a:lnSpc>
              <a:spcAft>
                <a:spcPts val="800"/>
              </a:spcAft>
              <a:buClr>
                <a:srgbClr val="22BDBF"/>
              </a:buClr>
              <a:buFont typeface="+mj-lt"/>
              <a:buAutoNum type="arabicPeriod"/>
            </a:pPr>
            <a:r>
              <a:rPr lang="en-US" sz="2000" b="1" spc="56" dirty="0">
                <a:solidFill>
                  <a:srgbClr val="10153D"/>
                </a:solidFill>
                <a:latin typeface="Calibri" panose="020F0502020204030204" pitchFamily="34" charset="0"/>
                <a:ea typeface="Calibri (MS)"/>
                <a:cs typeface="Calibri" panose="020F0502020204030204" pitchFamily="34" charset="0"/>
                <a:sym typeface="Calibri (MS)"/>
              </a:rPr>
              <a:t>Right to the person: </a:t>
            </a:r>
            <a:r>
              <a:rPr lang="en-US" sz="2000" spc="56" dirty="0">
                <a:solidFill>
                  <a:srgbClr val="10153D"/>
                </a:solidFill>
                <a:latin typeface="Calibri" panose="020F0502020204030204" pitchFamily="34" charset="0"/>
                <a:ea typeface="Calibri (MS)"/>
                <a:cs typeface="Calibri" panose="020F0502020204030204" pitchFamily="34" charset="0"/>
                <a:sym typeface="Calibri (MS)"/>
              </a:rPr>
              <a:t>do I have consent for this specific use? Old consent for one purpose does not cover new AI uses.</a:t>
            </a:r>
          </a:p>
          <a:p>
            <a:pPr lvl="1" indent="-457200">
              <a:lnSpc>
                <a:spcPts val="2340"/>
              </a:lnSpc>
              <a:spcAft>
                <a:spcPts val="800"/>
              </a:spcAft>
              <a:buClr>
                <a:srgbClr val="22BDBF"/>
              </a:buClr>
              <a:buFont typeface="+mj-lt"/>
              <a:buAutoNum type="arabicPeriod"/>
            </a:pPr>
            <a:r>
              <a:rPr lang="en-US" sz="2000" b="1" spc="56" dirty="0">
                <a:solidFill>
                  <a:srgbClr val="10153D"/>
                </a:solidFill>
                <a:latin typeface="Calibri" panose="020F0502020204030204" pitchFamily="34" charset="0"/>
                <a:ea typeface="Calibri (MS)"/>
                <a:cs typeface="Calibri" panose="020F0502020204030204" pitchFamily="34" charset="0"/>
                <a:sym typeface="Calibri (MS)"/>
              </a:rPr>
              <a:t>Context: </a:t>
            </a:r>
            <a:r>
              <a:rPr lang="en-US" sz="2000" spc="56" dirty="0">
                <a:solidFill>
                  <a:srgbClr val="10153D"/>
                </a:solidFill>
                <a:latin typeface="Calibri" panose="020F0502020204030204" pitchFamily="34" charset="0"/>
                <a:ea typeface="Calibri (MS)"/>
                <a:cs typeface="Calibri" panose="020F0502020204030204" pitchFamily="34" charset="0"/>
                <a:sym typeface="Calibri (MS)"/>
              </a:rPr>
              <a:t>could the new context embarrass, harm, or mislead? (sexual, political, medical, criminal contexts are especially risky)</a:t>
            </a:r>
          </a:p>
          <a:p>
            <a:pPr lvl="1" indent="-457200">
              <a:lnSpc>
                <a:spcPts val="2340"/>
              </a:lnSpc>
              <a:spcAft>
                <a:spcPts val="800"/>
              </a:spcAft>
              <a:buClr>
                <a:srgbClr val="22BDBF"/>
              </a:buClr>
              <a:buFont typeface="+mj-lt"/>
              <a:buAutoNum type="arabicPeriod"/>
            </a:pPr>
            <a:r>
              <a:rPr lang="en-US" sz="2000" b="1" spc="56" dirty="0">
                <a:solidFill>
                  <a:srgbClr val="10153D"/>
                </a:solidFill>
                <a:latin typeface="Calibri" panose="020F0502020204030204" pitchFamily="34" charset="0"/>
                <a:ea typeface="Calibri (MS)"/>
                <a:cs typeface="Calibri" panose="020F0502020204030204" pitchFamily="34" charset="0"/>
                <a:sym typeface="Calibri (MS)"/>
              </a:rPr>
              <a:t>Disclosure</a:t>
            </a:r>
            <a:r>
              <a:rPr lang="en-US" sz="2000" spc="56" dirty="0">
                <a:solidFill>
                  <a:srgbClr val="10153D"/>
                </a:solidFill>
                <a:latin typeface="Calibri" panose="020F0502020204030204" pitchFamily="34" charset="0"/>
                <a:ea typeface="Calibri (MS)"/>
                <a:cs typeface="Calibri" panose="020F0502020204030204" pitchFamily="34" charset="0"/>
                <a:sym typeface="Calibri (MS)"/>
              </a:rPr>
              <a:t>: do I need to label the image as AI-generated or AI-edited (EU AI Act, platform rules, journalism standards)?</a:t>
            </a:r>
          </a:p>
          <a:p>
            <a:pPr lvl="1" indent="-457200">
              <a:lnSpc>
                <a:spcPts val="2340"/>
              </a:lnSpc>
              <a:spcAft>
                <a:spcPts val="800"/>
              </a:spcAft>
              <a:buClr>
                <a:srgbClr val="22BDBF"/>
              </a:buClr>
              <a:buFont typeface="+mj-lt"/>
              <a:buAutoNum type="arabicPeriod"/>
            </a:pPr>
            <a:endParaRPr lang="en-US" sz="2000" spc="56" dirty="0">
              <a:solidFill>
                <a:srgbClr val="10153D"/>
              </a:solidFill>
              <a:latin typeface="Calibri" panose="020F0502020204030204" pitchFamily="34" charset="0"/>
              <a:ea typeface="Calibri (MS)"/>
              <a:cs typeface="Calibri" panose="020F0502020204030204" pitchFamily="34" charset="0"/>
              <a:sym typeface="Calibri (MS)"/>
            </a:endParaRPr>
          </a:p>
        </p:txBody>
      </p:sp>
      <p:sp>
        <p:nvSpPr>
          <p:cNvPr id="10" name="Graphic 7">
            <a:extLst>
              <a:ext uri="{FF2B5EF4-FFF2-40B4-BE49-F238E27FC236}">
                <a16:creationId xmlns:a16="http://schemas.microsoft.com/office/drawing/2014/main" id="{5560CE08-CE89-53ED-57B5-EB9C47E50399}"/>
              </a:ext>
            </a:extLst>
          </p:cNvPr>
          <p:cNvSpPr/>
          <p:nvPr/>
        </p:nvSpPr>
        <p:spPr>
          <a:xfrm>
            <a:off x="8572092" y="-102579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Rounded Rectangle 3">
            <a:extLst>
              <a:ext uri="{FF2B5EF4-FFF2-40B4-BE49-F238E27FC236}">
                <a16:creationId xmlns:a16="http://schemas.microsoft.com/office/drawing/2014/main" id="{52D8A04D-E551-AD67-8907-928C5A73465C}"/>
              </a:ext>
            </a:extLst>
          </p:cNvPr>
          <p:cNvSpPr/>
          <p:nvPr/>
        </p:nvSpPr>
        <p:spPr>
          <a:xfrm>
            <a:off x="-292608" y="4757659"/>
            <a:ext cx="4879651" cy="977897"/>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A9974A3-80AF-DB2B-0094-BDA51BCD99DA}"/>
              </a:ext>
            </a:extLst>
          </p:cNvPr>
          <p:cNvSpPr txBox="1"/>
          <p:nvPr/>
        </p:nvSpPr>
        <p:spPr>
          <a:xfrm>
            <a:off x="498498" y="4951054"/>
            <a:ext cx="3917857" cy="977896"/>
          </a:xfrm>
          <a:prstGeom prst="rect">
            <a:avLst/>
          </a:prstGeom>
          <a:noFill/>
        </p:spPr>
        <p:txBody>
          <a:bodyPr wrap="square" rtlCol="0">
            <a:spAutoFit/>
          </a:bodyPr>
          <a:lstStyle/>
          <a:p>
            <a:pPr algn="ctr">
              <a:lnSpc>
                <a:spcPts val="2340"/>
              </a:lnSpc>
            </a:pPr>
            <a:r>
              <a:rPr lang="en-US" sz="2200" b="1" dirty="0">
                <a:solidFill>
                  <a:srgbClr val="10153D"/>
                </a:solidFill>
              </a:rPr>
              <a:t>If you cannot answer all four - do not generate, do not publish</a:t>
            </a:r>
          </a:p>
          <a:p>
            <a:pPr algn="ctr">
              <a:lnSpc>
                <a:spcPts val="2340"/>
              </a:lnSpc>
            </a:pPr>
            <a:endParaRPr lang="en-IE" sz="2200" b="1" dirty="0">
              <a:solidFill>
                <a:srgbClr val="10153D"/>
              </a:solidFill>
            </a:endParaRPr>
          </a:p>
        </p:txBody>
      </p:sp>
      <p:sp>
        <p:nvSpPr>
          <p:cNvPr id="6" name="Freeform 5">
            <a:extLst>
              <a:ext uri="{FF2B5EF4-FFF2-40B4-BE49-F238E27FC236}">
                <a16:creationId xmlns:a16="http://schemas.microsoft.com/office/drawing/2014/main" id="{96161C6B-2C0A-7BF7-670B-B280D65C47CE}"/>
              </a:ext>
            </a:extLst>
          </p:cNvPr>
          <p:cNvSpPr/>
          <p:nvPr/>
        </p:nvSpPr>
        <p:spPr>
          <a:xfrm rot="10800000" flipH="1">
            <a:off x="3489459" y="4116624"/>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933563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7B971-564D-6919-6E24-DA1F394CAB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FBABF38-6E6C-74B5-C73B-848A9945C5EB}"/>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751AF430-B090-20BA-2D61-C0761730C64E}"/>
              </a:ext>
            </a:extLst>
          </p:cNvPr>
          <p:cNvSpPr/>
          <p:nvPr/>
        </p:nvSpPr>
        <p:spPr>
          <a:xfrm>
            <a:off x="-246562" y="412154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FCA594AA-88FD-A062-75B2-9813681F488A}"/>
              </a:ext>
            </a:extLst>
          </p:cNvPr>
          <p:cNvSpPr txBox="1"/>
          <p:nvPr/>
        </p:nvSpPr>
        <p:spPr>
          <a:xfrm>
            <a:off x="4557762" y="2660285"/>
            <a:ext cx="7328536" cy="3760004"/>
          </a:xfrm>
          <a:prstGeom prst="rect">
            <a:avLst/>
          </a:prstGeom>
          <a:noFill/>
        </p:spPr>
        <p:txBody>
          <a:bodyPr wrap="square" rtlCol="0">
            <a:spAutoFit/>
          </a:bodyPr>
          <a:lstStyle/>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Generating a fictional avatar (no real person) for your own profile picture</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Putting a colleague's face on a meme without telling them</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Using AI to restore an old family photo for private use</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Generating a fake “before/after” image of a public figure for political content</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Using a stock AI portrait (with commercial </a:t>
            </a:r>
            <a:r>
              <a:rPr lang="en-US" sz="2200" dirty="0" err="1">
                <a:solidFill>
                  <a:schemeClr val="bg1"/>
                </a:solidFill>
                <a:latin typeface="Calibri" panose="020F0502020204030204" pitchFamily="34" charset="0"/>
                <a:cs typeface="Calibri" panose="020F0502020204030204" pitchFamily="34" charset="0"/>
              </a:rPr>
              <a:t>licence</a:t>
            </a:r>
            <a:r>
              <a:rPr lang="en-US" sz="2200" dirty="0">
                <a:solidFill>
                  <a:schemeClr val="bg1"/>
                </a:solidFill>
                <a:latin typeface="Calibri" panose="020F0502020204030204" pitchFamily="34" charset="0"/>
                <a:cs typeface="Calibri" panose="020F0502020204030204" pitchFamily="34" charset="0"/>
              </a:rPr>
              <a:t>) on your website - clearly labelled as AI</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Editing your own selfie with an AI filter and posting it</a:t>
            </a:r>
          </a:p>
          <a:p>
            <a:pPr marL="457200" indent="-457200">
              <a:lnSpc>
                <a:spcPts val="2640"/>
              </a:lnSpc>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a:p>
            <a:pPr marL="457200" indent="-457200">
              <a:lnSpc>
                <a:spcPts val="2640"/>
              </a:lnSpc>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77D76267-6B32-DEF0-177A-DC0CC7AC4B72}"/>
              </a:ext>
            </a:extLst>
          </p:cNvPr>
          <p:cNvSpPr txBox="1">
            <a:spLocks/>
          </p:cNvSpPr>
          <p:nvPr/>
        </p:nvSpPr>
        <p:spPr>
          <a:xfrm>
            <a:off x="2462388" y="895096"/>
            <a:ext cx="6157356"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Micro-task: Image scenarios</a:t>
            </a:r>
          </a:p>
          <a:p>
            <a:pPr marL="0" indent="0">
              <a:buNone/>
            </a:pP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A31F534C-3AC7-18FD-83D6-0F665B0A3C37}"/>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2A528372-5F68-3FC3-3D84-541220B5EB8D}"/>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2332165D-F087-77E2-82A1-2EC21077358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4D9715C3-81B3-0BAC-0D1B-DA3B38A58CD8}"/>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95522374-6170-3357-E230-6F3553DBD805}"/>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C5C1A3F8-2F96-A330-E5CB-D8EF4F390A89}"/>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7D05117D-A072-5621-DE79-BE9669359FAB}"/>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E34CD8BE-5352-24CD-42AB-080AC0D29D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8D07CB8E-2E30-F37A-1572-811458F4E7C0}"/>
              </a:ext>
            </a:extLst>
          </p:cNvPr>
          <p:cNvCxnSpPr>
            <a:cxnSpLocks/>
          </p:cNvCxnSpPr>
          <p:nvPr/>
        </p:nvCxnSpPr>
        <p:spPr>
          <a:xfrm>
            <a:off x="7997952" y="1240994"/>
            <a:ext cx="1230376"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8DED420-8198-80BE-82F0-70367F3A0BD0}"/>
              </a:ext>
            </a:extLst>
          </p:cNvPr>
          <p:cNvCxnSpPr>
            <a:cxnSpLocks/>
          </p:cNvCxnSpPr>
          <p:nvPr/>
        </p:nvCxnSpPr>
        <p:spPr>
          <a:xfrm>
            <a:off x="9216136" y="1228802"/>
            <a:ext cx="0" cy="1045006"/>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E339D61C-A206-EE0B-787D-EAB98557FBFC}"/>
              </a:ext>
            </a:extLst>
          </p:cNvPr>
          <p:cNvSpPr txBox="1"/>
          <p:nvPr/>
        </p:nvSpPr>
        <p:spPr>
          <a:xfrm>
            <a:off x="555199" y="2660285"/>
            <a:ext cx="3095080" cy="1426031"/>
          </a:xfrm>
          <a:prstGeom prst="rect">
            <a:avLst/>
          </a:prstGeom>
          <a:noFill/>
        </p:spPr>
        <p:txBody>
          <a:bodyPr wrap="square" rtlCol="0">
            <a:spAutoFit/>
          </a:bodyPr>
          <a:lstStyle/>
          <a:p>
            <a:pPr>
              <a:lnSpc>
                <a:spcPts val="2640"/>
              </a:lnSpc>
              <a:spcAft>
                <a:spcPts val="1300"/>
              </a:spcAft>
            </a:pPr>
            <a:r>
              <a:rPr lang="en-US" sz="2400" b="1" dirty="0">
                <a:solidFill>
                  <a:schemeClr val="bg1"/>
                </a:solidFill>
                <a:latin typeface="Calibri" panose="020F0502020204030204" pitchFamily="34" charset="0"/>
                <a:cs typeface="Calibri" panose="020F0502020204030204" pitchFamily="34" charset="0"/>
              </a:rPr>
              <a:t>Task (60–90 seconds): </a:t>
            </a:r>
            <a:r>
              <a:rPr lang="en-US" sz="2400" dirty="0">
                <a:solidFill>
                  <a:schemeClr val="bg1"/>
                </a:solidFill>
                <a:latin typeface="Calibri" panose="020F0502020204030204" pitchFamily="34" charset="0"/>
                <a:cs typeface="Calibri" panose="020F0502020204030204" pitchFamily="34" charset="0"/>
              </a:rPr>
              <a:t>For each, decide Pass / Risky / Stop - then write one short reason</a:t>
            </a:r>
          </a:p>
        </p:txBody>
      </p:sp>
      <p:sp>
        <p:nvSpPr>
          <p:cNvPr id="7" name="Rounded Rectangle 6">
            <a:extLst>
              <a:ext uri="{FF2B5EF4-FFF2-40B4-BE49-F238E27FC236}">
                <a16:creationId xmlns:a16="http://schemas.microsoft.com/office/drawing/2014/main" id="{2F4C5297-4315-5DB6-2F6C-9253CF4FA3F7}"/>
              </a:ext>
            </a:extLst>
          </p:cNvPr>
          <p:cNvSpPr/>
          <p:nvPr/>
        </p:nvSpPr>
        <p:spPr>
          <a:xfrm>
            <a:off x="-485405" y="4991570"/>
            <a:ext cx="4690501" cy="1368437"/>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0EA0194-43A3-72A7-15C0-A3F420442CF1}"/>
              </a:ext>
            </a:extLst>
          </p:cNvPr>
          <p:cNvSpPr txBox="1"/>
          <p:nvPr/>
        </p:nvSpPr>
        <p:spPr>
          <a:xfrm>
            <a:off x="305702" y="5184964"/>
            <a:ext cx="3621986" cy="1272849"/>
          </a:xfrm>
          <a:prstGeom prst="rect">
            <a:avLst/>
          </a:prstGeom>
          <a:noFill/>
        </p:spPr>
        <p:txBody>
          <a:bodyPr wrap="square" rtlCol="0">
            <a:spAutoFit/>
          </a:bodyPr>
          <a:lstStyle/>
          <a:p>
            <a:pPr>
              <a:lnSpc>
                <a:spcPts val="2340"/>
              </a:lnSpc>
            </a:pPr>
            <a:r>
              <a:rPr lang="en-US" sz="2200" b="1" dirty="0">
                <a:solidFill>
                  <a:srgbClr val="10153D"/>
                </a:solidFill>
              </a:rPr>
              <a:t>Self-check hint: If the result could mislead viewers about a real person - Risky or Stop</a:t>
            </a:r>
          </a:p>
          <a:p>
            <a:pPr algn="ctr">
              <a:lnSpc>
                <a:spcPts val="2340"/>
              </a:lnSpc>
            </a:pPr>
            <a:endParaRPr lang="en-IE" sz="2200" b="1" dirty="0">
              <a:solidFill>
                <a:srgbClr val="10153D"/>
              </a:solidFill>
            </a:endParaRPr>
          </a:p>
        </p:txBody>
      </p:sp>
    </p:spTree>
    <p:extLst>
      <p:ext uri="{BB962C8B-B14F-4D97-AF65-F5344CB8AC3E}">
        <p14:creationId xmlns:p14="http://schemas.microsoft.com/office/powerpoint/2010/main" val="1045313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47CA7-01B7-BB84-1E6B-FEEBAA4DD9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F91F823-F1C3-C105-5842-A926B69BE22A}"/>
              </a:ext>
            </a:extLst>
          </p:cNvPr>
          <p:cNvSpPr>
            <a:spLocks noGrp="1"/>
          </p:cNvSpPr>
          <p:nvPr>
            <p:ph type="body" sz="quarter" idx="16"/>
          </p:nvPr>
        </p:nvSpPr>
        <p:spPr>
          <a:xfrm>
            <a:off x="5297322" y="2639356"/>
            <a:ext cx="6213359" cy="2425420"/>
          </a:xfrm>
        </p:spPr>
        <p:txBody>
          <a:bodyPr>
            <a:noAutofit/>
          </a:bodyPr>
          <a:lstStyle/>
          <a:p>
            <a:r>
              <a:rPr lang="en-US" dirty="0"/>
              <a:t>Copyright in the AI era</a:t>
            </a:r>
          </a:p>
          <a:p>
            <a:endParaRPr lang="en-US" dirty="0"/>
          </a:p>
          <a:p>
            <a:endParaRPr lang="en-US" b="1" dirty="0"/>
          </a:p>
          <a:p>
            <a:r>
              <a:rPr lang="en-US" b="1" dirty="0"/>
              <a:t>(10 min)</a:t>
            </a:r>
            <a:r>
              <a:rPr lang="en-US" dirty="0"/>
              <a:t>	</a:t>
            </a:r>
          </a:p>
          <a:p>
            <a:endParaRPr lang="en-US" dirty="0"/>
          </a:p>
        </p:txBody>
      </p:sp>
      <p:sp>
        <p:nvSpPr>
          <p:cNvPr id="5" name="Text Placeholder 4">
            <a:extLst>
              <a:ext uri="{FF2B5EF4-FFF2-40B4-BE49-F238E27FC236}">
                <a16:creationId xmlns:a16="http://schemas.microsoft.com/office/drawing/2014/main" id="{7EE7C33A-44FF-F53A-8667-AD1F6C528E25}"/>
              </a:ext>
            </a:extLst>
          </p:cNvPr>
          <p:cNvSpPr>
            <a:spLocks noGrp="1"/>
          </p:cNvSpPr>
          <p:nvPr>
            <p:ph type="body" sz="quarter" idx="17"/>
          </p:nvPr>
        </p:nvSpPr>
        <p:spPr/>
        <p:txBody>
          <a:bodyPr/>
          <a:lstStyle/>
          <a:p>
            <a:r>
              <a:rPr lang="en-US" dirty="0"/>
              <a:t>04</a:t>
            </a:r>
          </a:p>
        </p:txBody>
      </p:sp>
      <p:sp>
        <p:nvSpPr>
          <p:cNvPr id="7" name="Graphic 7">
            <a:extLst>
              <a:ext uri="{FF2B5EF4-FFF2-40B4-BE49-F238E27FC236}">
                <a16:creationId xmlns:a16="http://schemas.microsoft.com/office/drawing/2014/main" id="{6BEC62A8-1E0A-FEA1-AD0B-89F93DEE5FF9}"/>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867555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617D39-C038-2DFF-A203-022FFB73F774}"/>
              </a:ext>
            </a:extLst>
          </p:cNvPr>
          <p:cNvSpPr>
            <a:spLocks noGrp="1"/>
          </p:cNvSpPr>
          <p:nvPr>
            <p:ph type="body" sz="quarter" idx="15"/>
          </p:nvPr>
        </p:nvSpPr>
        <p:spPr>
          <a:xfrm>
            <a:off x="2162103" y="1344553"/>
            <a:ext cx="700387" cy="689518"/>
          </a:xfrm>
        </p:spPr>
        <p:txBody>
          <a:bodyPr/>
          <a:lstStyle/>
          <a:p>
            <a:r>
              <a:rPr lang="en-US" dirty="0"/>
              <a:t>01</a:t>
            </a:r>
          </a:p>
        </p:txBody>
      </p:sp>
      <p:sp>
        <p:nvSpPr>
          <p:cNvPr id="6" name="Text Placeholder 5">
            <a:extLst>
              <a:ext uri="{FF2B5EF4-FFF2-40B4-BE49-F238E27FC236}">
                <a16:creationId xmlns:a16="http://schemas.microsoft.com/office/drawing/2014/main" id="{8B33C90F-8899-3F6C-E5FD-480BD2E0ED68}"/>
              </a:ext>
            </a:extLst>
          </p:cNvPr>
          <p:cNvSpPr>
            <a:spLocks noGrp="1"/>
          </p:cNvSpPr>
          <p:nvPr>
            <p:ph type="body" sz="quarter" idx="14"/>
          </p:nvPr>
        </p:nvSpPr>
        <p:spPr>
          <a:xfrm>
            <a:off x="3033976" y="1344554"/>
            <a:ext cx="8475290" cy="689519"/>
          </a:xfrm>
        </p:spPr>
        <p:txBody>
          <a:bodyPr/>
          <a:lstStyle/>
          <a:p>
            <a:pPr>
              <a:tabLst>
                <a:tab pos="7734300" algn="l"/>
              </a:tabLst>
            </a:pPr>
            <a:r>
              <a:rPr lang="en-IE" sz="2100" dirty="0"/>
              <a:t>Why acting legally with AI matters (10 min)</a:t>
            </a:r>
            <a:r>
              <a:rPr lang="en-US" sz="2100" dirty="0"/>
              <a:t>	3</a:t>
            </a:r>
            <a:endParaRPr lang="en-IE" sz="2100" dirty="0"/>
          </a:p>
        </p:txBody>
      </p:sp>
      <p:sp>
        <p:nvSpPr>
          <p:cNvPr id="8" name="Text Placeholder 7">
            <a:extLst>
              <a:ext uri="{FF2B5EF4-FFF2-40B4-BE49-F238E27FC236}">
                <a16:creationId xmlns:a16="http://schemas.microsoft.com/office/drawing/2014/main" id="{CA83E824-2B6C-F7F7-0B1A-8666CEB2E4D2}"/>
              </a:ext>
            </a:extLst>
          </p:cNvPr>
          <p:cNvSpPr>
            <a:spLocks noGrp="1"/>
          </p:cNvSpPr>
          <p:nvPr>
            <p:ph type="body" sz="quarter" idx="29"/>
          </p:nvPr>
        </p:nvSpPr>
        <p:spPr>
          <a:xfrm>
            <a:off x="2162103" y="2056967"/>
            <a:ext cx="700387" cy="689518"/>
          </a:xfrm>
        </p:spPr>
        <p:txBody>
          <a:bodyPr/>
          <a:lstStyle/>
          <a:p>
            <a:r>
              <a:rPr lang="en-US" dirty="0"/>
              <a:t>02</a:t>
            </a:r>
          </a:p>
        </p:txBody>
      </p:sp>
      <p:sp>
        <p:nvSpPr>
          <p:cNvPr id="10" name="Text Placeholder 9">
            <a:extLst>
              <a:ext uri="{FF2B5EF4-FFF2-40B4-BE49-F238E27FC236}">
                <a16:creationId xmlns:a16="http://schemas.microsoft.com/office/drawing/2014/main" id="{41CF06C3-B6A2-CAAA-3DDB-C4E29B0ED718}"/>
              </a:ext>
            </a:extLst>
          </p:cNvPr>
          <p:cNvSpPr>
            <a:spLocks noGrp="1"/>
          </p:cNvSpPr>
          <p:nvPr>
            <p:ph type="body" sz="quarter" idx="30"/>
          </p:nvPr>
        </p:nvSpPr>
        <p:spPr>
          <a:xfrm>
            <a:off x="3055679" y="2056968"/>
            <a:ext cx="8475290" cy="689519"/>
          </a:xfrm>
        </p:spPr>
        <p:txBody>
          <a:bodyPr/>
          <a:lstStyle/>
          <a:p>
            <a:pPr>
              <a:tabLst>
                <a:tab pos="7726363" algn="l"/>
              </a:tabLst>
            </a:pPr>
            <a:r>
              <a:rPr lang="en-US" sz="2100" dirty="0"/>
              <a:t>Voice rights and AI (10 min)	9</a:t>
            </a:r>
          </a:p>
        </p:txBody>
      </p:sp>
      <p:sp>
        <p:nvSpPr>
          <p:cNvPr id="12" name="Text Placeholder 11">
            <a:extLst>
              <a:ext uri="{FF2B5EF4-FFF2-40B4-BE49-F238E27FC236}">
                <a16:creationId xmlns:a16="http://schemas.microsoft.com/office/drawing/2014/main" id="{A57C16DD-27C7-C0D1-D494-AC6561340945}"/>
              </a:ext>
            </a:extLst>
          </p:cNvPr>
          <p:cNvSpPr>
            <a:spLocks noGrp="1"/>
          </p:cNvSpPr>
          <p:nvPr>
            <p:ph type="body" sz="quarter" idx="31"/>
          </p:nvPr>
        </p:nvSpPr>
        <p:spPr>
          <a:xfrm>
            <a:off x="2162103" y="2765379"/>
            <a:ext cx="700387" cy="689518"/>
          </a:xfrm>
        </p:spPr>
        <p:txBody>
          <a:bodyPr/>
          <a:lstStyle/>
          <a:p>
            <a:r>
              <a:rPr lang="en-US" dirty="0"/>
              <a:t>03</a:t>
            </a:r>
          </a:p>
        </p:txBody>
      </p:sp>
      <p:sp>
        <p:nvSpPr>
          <p:cNvPr id="14" name="Text Placeholder 13">
            <a:extLst>
              <a:ext uri="{FF2B5EF4-FFF2-40B4-BE49-F238E27FC236}">
                <a16:creationId xmlns:a16="http://schemas.microsoft.com/office/drawing/2014/main" id="{0F676A8B-2215-2443-1763-A5EE35612205}"/>
              </a:ext>
            </a:extLst>
          </p:cNvPr>
          <p:cNvSpPr>
            <a:spLocks noGrp="1"/>
          </p:cNvSpPr>
          <p:nvPr>
            <p:ph type="body" sz="quarter" idx="32"/>
          </p:nvPr>
        </p:nvSpPr>
        <p:spPr>
          <a:xfrm>
            <a:off x="3062258" y="2765379"/>
            <a:ext cx="8475290" cy="689519"/>
          </a:xfrm>
        </p:spPr>
        <p:txBody>
          <a:bodyPr/>
          <a:lstStyle/>
          <a:p>
            <a:pPr>
              <a:tabLst>
                <a:tab pos="7726363" algn="l"/>
              </a:tabLst>
            </a:pPr>
            <a:r>
              <a:rPr lang="en-IE" sz="2100" dirty="0"/>
              <a:t>Image and likeness rights (10 min)</a:t>
            </a:r>
            <a:r>
              <a:rPr lang="en-US" sz="2100" dirty="0"/>
              <a:t>	14</a:t>
            </a:r>
            <a:endParaRPr lang="en-IE" sz="2100" dirty="0"/>
          </a:p>
        </p:txBody>
      </p:sp>
      <p:sp>
        <p:nvSpPr>
          <p:cNvPr id="28" name="Text Placeholder 27">
            <a:extLst>
              <a:ext uri="{FF2B5EF4-FFF2-40B4-BE49-F238E27FC236}">
                <a16:creationId xmlns:a16="http://schemas.microsoft.com/office/drawing/2014/main" id="{E614182E-39BC-5328-4F5D-E73A961EAB1C}"/>
              </a:ext>
            </a:extLst>
          </p:cNvPr>
          <p:cNvSpPr>
            <a:spLocks noGrp="1"/>
          </p:cNvSpPr>
          <p:nvPr>
            <p:ph type="body" sz="quarter" idx="33"/>
          </p:nvPr>
        </p:nvSpPr>
        <p:spPr>
          <a:xfrm>
            <a:off x="2162103" y="3504318"/>
            <a:ext cx="700387" cy="689518"/>
          </a:xfrm>
        </p:spPr>
        <p:txBody>
          <a:bodyPr/>
          <a:lstStyle/>
          <a:p>
            <a:r>
              <a:rPr lang="en-US" dirty="0"/>
              <a:t>04</a:t>
            </a:r>
          </a:p>
        </p:txBody>
      </p:sp>
      <p:sp>
        <p:nvSpPr>
          <p:cNvPr id="30" name="Text Placeholder 29">
            <a:extLst>
              <a:ext uri="{FF2B5EF4-FFF2-40B4-BE49-F238E27FC236}">
                <a16:creationId xmlns:a16="http://schemas.microsoft.com/office/drawing/2014/main" id="{6E9D76F7-115D-9692-AEA6-D962160A8084}"/>
              </a:ext>
            </a:extLst>
          </p:cNvPr>
          <p:cNvSpPr>
            <a:spLocks noGrp="1"/>
          </p:cNvSpPr>
          <p:nvPr>
            <p:ph type="body" sz="quarter" idx="34"/>
          </p:nvPr>
        </p:nvSpPr>
        <p:spPr>
          <a:xfrm>
            <a:off x="3083961" y="3504318"/>
            <a:ext cx="8475290" cy="689519"/>
          </a:xfrm>
        </p:spPr>
        <p:txBody>
          <a:bodyPr/>
          <a:lstStyle/>
          <a:p>
            <a:pPr>
              <a:tabLst>
                <a:tab pos="7726363" algn="l"/>
              </a:tabLst>
            </a:pPr>
            <a:r>
              <a:rPr lang="en-IE" sz="2100" dirty="0"/>
              <a:t>Copyright in the AI era (10 min)</a:t>
            </a:r>
            <a:r>
              <a:rPr lang="en-US" sz="2100" dirty="0"/>
              <a:t>	19</a:t>
            </a:r>
            <a:endParaRPr lang="en-IE" sz="2100" dirty="0"/>
          </a:p>
        </p:txBody>
      </p:sp>
      <p:sp>
        <p:nvSpPr>
          <p:cNvPr id="32" name="Text Placeholder 31">
            <a:extLst>
              <a:ext uri="{FF2B5EF4-FFF2-40B4-BE49-F238E27FC236}">
                <a16:creationId xmlns:a16="http://schemas.microsoft.com/office/drawing/2014/main" id="{3DA418C0-6CE0-5146-89C2-90304BDADA45}"/>
              </a:ext>
            </a:extLst>
          </p:cNvPr>
          <p:cNvSpPr>
            <a:spLocks noGrp="1"/>
          </p:cNvSpPr>
          <p:nvPr>
            <p:ph type="body" sz="quarter" idx="35"/>
          </p:nvPr>
        </p:nvSpPr>
        <p:spPr>
          <a:xfrm>
            <a:off x="2162103" y="4228954"/>
            <a:ext cx="700387" cy="689518"/>
          </a:xfrm>
        </p:spPr>
        <p:txBody>
          <a:bodyPr/>
          <a:lstStyle/>
          <a:p>
            <a:r>
              <a:rPr lang="en-US" dirty="0"/>
              <a:t>05</a:t>
            </a:r>
          </a:p>
        </p:txBody>
      </p:sp>
      <p:sp>
        <p:nvSpPr>
          <p:cNvPr id="34" name="Text Placeholder 33">
            <a:extLst>
              <a:ext uri="{FF2B5EF4-FFF2-40B4-BE49-F238E27FC236}">
                <a16:creationId xmlns:a16="http://schemas.microsoft.com/office/drawing/2014/main" id="{36D04AA7-E7F9-9C2E-2A8F-2FB960630317}"/>
              </a:ext>
            </a:extLst>
          </p:cNvPr>
          <p:cNvSpPr>
            <a:spLocks noGrp="1"/>
          </p:cNvSpPr>
          <p:nvPr>
            <p:ph type="body" sz="quarter" idx="36"/>
          </p:nvPr>
        </p:nvSpPr>
        <p:spPr>
          <a:xfrm>
            <a:off x="3062258" y="4228955"/>
            <a:ext cx="8475290" cy="689519"/>
          </a:xfrm>
        </p:spPr>
        <p:txBody>
          <a:bodyPr/>
          <a:lstStyle/>
          <a:p>
            <a:pPr>
              <a:tabLst>
                <a:tab pos="7726363" algn="l"/>
              </a:tabLst>
            </a:pPr>
            <a:r>
              <a:rPr lang="en-IE" sz="2100" dirty="0"/>
              <a:t>AI law: EU AI Act and GDPR (10 min)</a:t>
            </a:r>
            <a:r>
              <a:rPr lang="en-US" sz="2100" dirty="0"/>
              <a:t>	23</a:t>
            </a:r>
            <a:endParaRPr lang="en-IE" sz="2100" dirty="0"/>
          </a:p>
        </p:txBody>
      </p:sp>
      <p:sp>
        <p:nvSpPr>
          <p:cNvPr id="36" name="Text Placeholder 35">
            <a:extLst>
              <a:ext uri="{FF2B5EF4-FFF2-40B4-BE49-F238E27FC236}">
                <a16:creationId xmlns:a16="http://schemas.microsoft.com/office/drawing/2014/main" id="{EB40006D-B2E5-ABE0-151C-DF39D1D75E8A}"/>
              </a:ext>
            </a:extLst>
          </p:cNvPr>
          <p:cNvSpPr>
            <a:spLocks noGrp="1"/>
          </p:cNvSpPr>
          <p:nvPr>
            <p:ph type="body" sz="quarter" idx="27"/>
          </p:nvPr>
        </p:nvSpPr>
        <p:spPr/>
        <p:txBody>
          <a:bodyPr/>
          <a:lstStyle/>
          <a:p>
            <a:r>
              <a:rPr lang="en-US" dirty="0"/>
              <a:t>Contents</a:t>
            </a:r>
          </a:p>
        </p:txBody>
      </p:sp>
      <p:grpSp>
        <p:nvGrpSpPr>
          <p:cNvPr id="75" name="Group 74">
            <a:extLst>
              <a:ext uri="{FF2B5EF4-FFF2-40B4-BE49-F238E27FC236}">
                <a16:creationId xmlns:a16="http://schemas.microsoft.com/office/drawing/2014/main" id="{AFE978E3-D7B4-92F4-A93E-A8CF9D1008B3}"/>
              </a:ext>
            </a:extLst>
          </p:cNvPr>
          <p:cNvGrpSpPr/>
          <p:nvPr/>
        </p:nvGrpSpPr>
        <p:grpSpPr>
          <a:xfrm>
            <a:off x="1957265" y="2037543"/>
            <a:ext cx="9552000" cy="2169060"/>
            <a:chOff x="1957265" y="2104451"/>
            <a:chExt cx="9552000" cy="2156294"/>
          </a:xfrm>
        </p:grpSpPr>
        <p:cxnSp>
          <p:nvCxnSpPr>
            <p:cNvPr id="70" name="Straight Connector 69">
              <a:extLst>
                <a:ext uri="{FF2B5EF4-FFF2-40B4-BE49-F238E27FC236}">
                  <a16:creationId xmlns:a16="http://schemas.microsoft.com/office/drawing/2014/main" id="{BDD2739B-59B9-BA1A-15D5-CFB5BE8708EA}"/>
                </a:ext>
              </a:extLst>
            </p:cNvPr>
            <p:cNvCxnSpPr>
              <a:cxnSpLocks/>
            </p:cNvCxnSpPr>
            <p:nvPr/>
          </p:nvCxnSpPr>
          <p:spPr>
            <a:xfrm flipH="1">
              <a:off x="1957265" y="4260745"/>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3A3B3F5D-378B-EEB6-0F8E-EAE48C811825}"/>
                </a:ext>
              </a:extLst>
            </p:cNvPr>
            <p:cNvCxnSpPr>
              <a:cxnSpLocks/>
            </p:cNvCxnSpPr>
            <p:nvPr/>
          </p:nvCxnSpPr>
          <p:spPr>
            <a:xfrm flipH="1">
              <a:off x="1957265" y="3541980"/>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AE3F020-49DF-54D9-59DD-3E3EFFA37AF9}"/>
                </a:ext>
              </a:extLst>
            </p:cNvPr>
            <p:cNvCxnSpPr>
              <a:cxnSpLocks/>
            </p:cNvCxnSpPr>
            <p:nvPr/>
          </p:nvCxnSpPr>
          <p:spPr>
            <a:xfrm flipH="1">
              <a:off x="1957265" y="2823215"/>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E78268E9-EF7E-0AD3-BFBD-48131C52EC79}"/>
                </a:ext>
              </a:extLst>
            </p:cNvPr>
            <p:cNvCxnSpPr>
              <a:cxnSpLocks/>
            </p:cNvCxnSpPr>
            <p:nvPr/>
          </p:nvCxnSpPr>
          <p:spPr>
            <a:xfrm flipH="1">
              <a:off x="1957265" y="2104451"/>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grpSp>
      <p:sp>
        <p:nvSpPr>
          <p:cNvPr id="76" name="Graphic 7">
            <a:extLst>
              <a:ext uri="{FF2B5EF4-FFF2-40B4-BE49-F238E27FC236}">
                <a16:creationId xmlns:a16="http://schemas.microsoft.com/office/drawing/2014/main" id="{8DBED5CE-6C66-6C75-57DD-B2DC9A1C88E1}"/>
              </a:ext>
            </a:extLst>
          </p:cNvPr>
          <p:cNvSpPr/>
          <p:nvPr/>
        </p:nvSpPr>
        <p:spPr>
          <a:xfrm>
            <a:off x="-1318493" y="4573713"/>
            <a:ext cx="3173339" cy="257860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0CEA9-DF86-5099-5562-255A9DBD8AF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3A9A95E-9103-419E-AEE6-D6C5A6425522}"/>
              </a:ext>
            </a:extLst>
          </p:cNvPr>
          <p:cNvSpPr/>
          <p:nvPr/>
        </p:nvSpPr>
        <p:spPr>
          <a:xfrm flipH="1" flipV="1">
            <a:off x="3974596" y="-9"/>
            <a:ext cx="82174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1411C73C-AD69-BCA9-1B9A-3EE64FA819D0}"/>
              </a:ext>
            </a:extLst>
          </p:cNvPr>
          <p:cNvSpPr txBox="1">
            <a:spLocks/>
          </p:cNvSpPr>
          <p:nvPr/>
        </p:nvSpPr>
        <p:spPr>
          <a:xfrm>
            <a:off x="579276" y="402715"/>
            <a:ext cx="32007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Training data and copyright</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9CD1B2A8-6FDC-8B29-9A2E-2683CEE4021B}"/>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131703-57DD-7AF2-3636-439503CFBD77}"/>
              </a:ext>
            </a:extLst>
          </p:cNvPr>
          <p:cNvSpPr/>
          <p:nvPr/>
        </p:nvSpPr>
        <p:spPr>
          <a:xfrm>
            <a:off x="1" y="1605835"/>
            <a:ext cx="45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6AD1D64-9D85-18A1-9016-3D3600DE4FC2}"/>
              </a:ext>
            </a:extLst>
          </p:cNvPr>
          <p:cNvSpPr txBox="1"/>
          <p:nvPr/>
        </p:nvSpPr>
        <p:spPr>
          <a:xfrm>
            <a:off x="4205096" y="1951320"/>
            <a:ext cx="7986900" cy="3816429"/>
          </a:xfrm>
          <a:prstGeom prst="rect">
            <a:avLst/>
          </a:prstGeom>
          <a:noFill/>
        </p:spPr>
        <p:txBody>
          <a:bodyPr wrap="square" rtlCol="0">
            <a:spAutoFit/>
          </a:bodyPr>
          <a:lstStyle/>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Whether training is lawful is contested and varies by jurisdiction (EU has TDM exceptions with opt-out for rights holders; the US relies on fair use, which is being litigated).</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For end users, the practical risk is the output: AI can unintentionally reproduce a protected work - verbatim text, a famous logo, a </a:t>
            </a:r>
            <a:r>
              <a:rPr lang="en-US" sz="2200" dirty="0" err="1">
                <a:solidFill>
                  <a:schemeClr val="bg1"/>
                </a:solidFill>
                <a:latin typeface="Calibri" panose="020F0502020204030204" pitchFamily="34" charset="0"/>
                <a:cs typeface="Calibri" panose="020F0502020204030204" pitchFamily="34" charset="0"/>
              </a:rPr>
              <a:t>recognisable</a:t>
            </a:r>
            <a:r>
              <a:rPr lang="en-US" sz="2200" dirty="0">
                <a:solidFill>
                  <a:schemeClr val="bg1"/>
                </a:solidFill>
                <a:latin typeface="Calibri" panose="020F0502020204030204" pitchFamily="34" charset="0"/>
                <a:cs typeface="Calibri" panose="020F0502020204030204" pitchFamily="34" charset="0"/>
              </a:rPr>
              <a:t> artistic style.</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Style is generally not copyrightable, but trademarked characters (Mickey Mouse, Pikachu) and specific compositions are.</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“The AI did it” is not a legal </a:t>
            </a:r>
            <a:r>
              <a:rPr lang="en-US" sz="2200" dirty="0" err="1">
                <a:solidFill>
                  <a:schemeClr val="bg1"/>
                </a:solidFill>
                <a:latin typeface="Calibri" panose="020F0502020204030204" pitchFamily="34" charset="0"/>
                <a:cs typeface="Calibri" panose="020F0502020204030204" pitchFamily="34" charset="0"/>
              </a:rPr>
              <a:t>defence</a:t>
            </a:r>
            <a:r>
              <a:rPr lang="en-US" sz="2200" dirty="0">
                <a:solidFill>
                  <a:schemeClr val="bg1"/>
                </a:solidFill>
                <a:latin typeface="Calibri" panose="020F0502020204030204" pitchFamily="34" charset="0"/>
                <a:cs typeface="Calibri" panose="020F0502020204030204" pitchFamily="34" charset="0"/>
              </a:rPr>
              <a:t> - the person who publishes the output is usually liable.</a:t>
            </a: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55E79B4E-0A5A-CF12-7BD7-8A708163BC05}"/>
              </a:ext>
            </a:extLst>
          </p:cNvPr>
          <p:cNvSpPr txBox="1"/>
          <p:nvPr/>
        </p:nvSpPr>
        <p:spPr>
          <a:xfrm>
            <a:off x="699428" y="1951320"/>
            <a:ext cx="3080572" cy="29653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AI models are trained on huge amounts of text, images, code, and audio. Most of it </a:t>
            </a:r>
          </a:p>
          <a:p>
            <a:r>
              <a:rPr lang="en-US" sz="2667" b="1" dirty="0">
                <a:solidFill>
                  <a:srgbClr val="10153D"/>
                </a:solidFill>
                <a:latin typeface="Calibri" panose="020F0502020204030204" pitchFamily="34" charset="0"/>
                <a:cs typeface="Calibri" panose="020F0502020204030204" pitchFamily="34" charset="0"/>
              </a:rPr>
              <a:t>is copyrighted</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5BAB576F-6B17-8470-F473-90CDA9702622}"/>
              </a:ext>
            </a:extLst>
          </p:cNvPr>
          <p:cNvSpPr/>
          <p:nvPr/>
        </p:nvSpPr>
        <p:spPr>
          <a:xfrm rot="970622">
            <a:off x="2895347" y="441466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Rounded Rectangle 5">
            <a:extLst>
              <a:ext uri="{FF2B5EF4-FFF2-40B4-BE49-F238E27FC236}">
                <a16:creationId xmlns:a16="http://schemas.microsoft.com/office/drawing/2014/main" id="{A8901D40-13FA-9875-482A-650E3EDFF061}"/>
              </a:ext>
            </a:extLst>
          </p:cNvPr>
          <p:cNvSpPr/>
          <p:nvPr/>
        </p:nvSpPr>
        <p:spPr>
          <a:xfrm>
            <a:off x="3148843" y="5550894"/>
            <a:ext cx="8490889" cy="1056850"/>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C0B2E07-0810-5D53-E843-9A241C1E5CB9}"/>
              </a:ext>
            </a:extLst>
          </p:cNvPr>
          <p:cNvSpPr txBox="1"/>
          <p:nvPr/>
        </p:nvSpPr>
        <p:spPr>
          <a:xfrm>
            <a:off x="3307103" y="5767749"/>
            <a:ext cx="8752954" cy="977896"/>
          </a:xfrm>
          <a:prstGeom prst="rect">
            <a:avLst/>
          </a:prstGeom>
          <a:noFill/>
        </p:spPr>
        <p:txBody>
          <a:bodyPr wrap="square" rtlCol="0">
            <a:spAutoFit/>
          </a:bodyPr>
          <a:lstStyle/>
          <a:p>
            <a:pPr>
              <a:lnSpc>
                <a:spcPts val="2340"/>
              </a:lnSpc>
            </a:pPr>
            <a:r>
              <a:rPr lang="en-US" sz="2200" b="1" dirty="0">
                <a:solidFill>
                  <a:srgbClr val="10153D"/>
                </a:solidFill>
              </a:rPr>
              <a:t>Practical rule: </a:t>
            </a:r>
            <a:r>
              <a:rPr lang="en-US" sz="2200" dirty="0">
                <a:solidFill>
                  <a:srgbClr val="10153D"/>
                </a:solidFill>
              </a:rPr>
              <a:t>Always review AI outputs for accidental copying before publishing - especially images, logos, and longer passages of text</a:t>
            </a:r>
          </a:p>
          <a:p>
            <a:pPr>
              <a:lnSpc>
                <a:spcPts val="2340"/>
              </a:lnSpc>
            </a:pPr>
            <a:endParaRPr lang="en-IE" sz="2200" b="1" dirty="0">
              <a:solidFill>
                <a:srgbClr val="10153D"/>
              </a:solidFill>
            </a:endParaRPr>
          </a:p>
        </p:txBody>
      </p:sp>
    </p:spTree>
    <p:extLst>
      <p:ext uri="{BB962C8B-B14F-4D97-AF65-F5344CB8AC3E}">
        <p14:creationId xmlns:p14="http://schemas.microsoft.com/office/powerpoint/2010/main" val="515533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BE8C1-568E-C3DC-EBBC-AC4E3D3765D8}"/>
            </a:ext>
          </a:extLst>
        </p:cNvPr>
        <p:cNvGrpSpPr/>
        <p:nvPr/>
      </p:nvGrpSpPr>
      <p:grpSpPr>
        <a:xfrm>
          <a:off x="0" y="0"/>
          <a:ext cx="0" cy="0"/>
          <a:chOff x="0" y="0"/>
          <a:chExt cx="0" cy="0"/>
        </a:xfrm>
      </p:grpSpPr>
      <p:sp>
        <p:nvSpPr>
          <p:cNvPr id="88" name="Rectangle 87">
            <a:extLst>
              <a:ext uri="{FF2B5EF4-FFF2-40B4-BE49-F238E27FC236}">
                <a16:creationId xmlns:a16="http://schemas.microsoft.com/office/drawing/2014/main" id="{1A4D58AA-6631-C571-F011-A9D48B2D3638}"/>
              </a:ext>
            </a:extLst>
          </p:cNvPr>
          <p:cNvSpPr/>
          <p:nvPr/>
        </p:nvSpPr>
        <p:spPr>
          <a:xfrm flipH="1">
            <a:off x="-48506" y="1923062"/>
            <a:ext cx="12240501" cy="431189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Rounded Rectangle 4">
            <a:extLst>
              <a:ext uri="{FF2B5EF4-FFF2-40B4-BE49-F238E27FC236}">
                <a16:creationId xmlns:a16="http://schemas.microsoft.com/office/drawing/2014/main" id="{B7CE04BF-8CBE-4B1A-10E4-EB4FD89A010B}"/>
              </a:ext>
            </a:extLst>
          </p:cNvPr>
          <p:cNvSpPr/>
          <p:nvPr/>
        </p:nvSpPr>
        <p:spPr>
          <a:xfrm rot="5400000">
            <a:off x="764617" y="975424"/>
            <a:ext cx="4696437" cy="5276468"/>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9E32C8EE-49ED-5A61-6ABE-69AB619401C4}"/>
              </a:ext>
            </a:extLst>
          </p:cNvPr>
          <p:cNvSpPr txBox="1"/>
          <p:nvPr/>
        </p:nvSpPr>
        <p:spPr>
          <a:xfrm>
            <a:off x="585346" y="2190069"/>
            <a:ext cx="5132823" cy="3350341"/>
          </a:xfrm>
          <a:prstGeom prst="rect">
            <a:avLst/>
          </a:prstGeom>
          <a:noFill/>
        </p:spPr>
        <p:txBody>
          <a:bodyPr wrap="square">
            <a:spAutoFit/>
          </a:bodyPr>
          <a:lstStyle/>
          <a:p>
            <a:pPr marL="342900" indent="-342900">
              <a:lnSpc>
                <a:spcPts val="2280"/>
              </a:lnSpc>
              <a:spcAft>
                <a:spcPts val="1200"/>
              </a:spcAft>
              <a:buClr>
                <a:srgbClr val="E8068C"/>
              </a:buClr>
              <a:buFont typeface="Arial" panose="020B0604020202020204" pitchFamily="34" charset="0"/>
              <a:buChar char="•"/>
            </a:pPr>
            <a:r>
              <a:rPr lang="pl-PL" sz="2200" b="1" dirty="0">
                <a:solidFill>
                  <a:srgbClr val="10153D"/>
                </a:solidFill>
                <a:latin typeface="Calibri" panose="020F0502020204030204" pitchFamily="34" charset="0"/>
                <a:cs typeface="Calibri" panose="020F0502020204030204" pitchFamily="34" charset="0"/>
              </a:rPr>
              <a:t>US Copyright Office: </a:t>
            </a:r>
            <a:r>
              <a:rPr lang="pl-PL" sz="2200" dirty="0" err="1">
                <a:solidFill>
                  <a:srgbClr val="10153D"/>
                </a:solidFill>
                <a:latin typeface="Calibri" panose="020F0502020204030204" pitchFamily="34" charset="0"/>
                <a:cs typeface="Calibri" panose="020F0502020204030204" pitchFamily="34" charset="0"/>
              </a:rPr>
              <a:t>purely</a:t>
            </a:r>
            <a:r>
              <a:rPr lang="pl-PL" sz="2200" dirty="0">
                <a:solidFill>
                  <a:srgbClr val="10153D"/>
                </a:solidFill>
                <a:latin typeface="Calibri" panose="020F0502020204030204" pitchFamily="34" charset="0"/>
                <a:cs typeface="Calibri" panose="020F0502020204030204" pitchFamily="34" charset="0"/>
              </a:rPr>
              <a:t> AI-</a:t>
            </a:r>
            <a:r>
              <a:rPr lang="pl-PL" sz="2200" dirty="0" err="1">
                <a:solidFill>
                  <a:srgbClr val="10153D"/>
                </a:solidFill>
                <a:latin typeface="Calibri" panose="020F0502020204030204" pitchFamily="34" charset="0"/>
                <a:cs typeface="Calibri" panose="020F0502020204030204" pitchFamily="34" charset="0"/>
              </a:rPr>
              <a:t>generated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works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are</a:t>
            </a:r>
            <a:r>
              <a:rPr lang="pl-PL" sz="2200" dirty="0">
                <a:solidFill>
                  <a:srgbClr val="10153D"/>
                </a:solidFill>
                <a:latin typeface="Calibri" panose="020F0502020204030204" pitchFamily="34" charset="0"/>
                <a:cs typeface="Calibri" panose="020F0502020204030204" pitchFamily="34" charset="0"/>
              </a:rPr>
              <a:t> not </a:t>
            </a:r>
            <a:r>
              <a:rPr lang="pl-PL" sz="2200" dirty="0" err="1">
                <a:solidFill>
                  <a:srgbClr val="10153D"/>
                </a:solidFill>
                <a:latin typeface="Calibri" panose="020F0502020204030204" pitchFamily="34" charset="0"/>
                <a:cs typeface="Calibri" panose="020F0502020204030204" pitchFamily="34" charset="0"/>
              </a:rPr>
              <a:t>copyrightable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Only</a:t>
            </a:r>
            <a:r>
              <a:rPr lang="pl-PL" sz="2200" dirty="0">
                <a:solidFill>
                  <a:srgbClr val="10153D"/>
                </a:solidFill>
                <a:latin typeface="Calibri" panose="020F0502020204030204" pitchFamily="34" charset="0"/>
                <a:cs typeface="Calibri" panose="020F0502020204030204" pitchFamily="34" charset="0"/>
              </a:rPr>
              <a:t> the </a:t>
            </a:r>
            <a:r>
              <a:rPr lang="pl-PL" sz="2200" dirty="0" err="1">
                <a:solidFill>
                  <a:srgbClr val="10153D"/>
                </a:solidFill>
                <a:latin typeface="Calibri" panose="020F0502020204030204" pitchFamily="34" charset="0"/>
                <a:cs typeface="Calibri" panose="020F0502020204030204" pitchFamily="34" charset="0"/>
              </a:rPr>
              <a:t>human-authored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parts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prompt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selection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edits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may</a:t>
            </a:r>
            <a:r>
              <a:rPr lang="pl-PL" sz="2200" dirty="0">
                <a:solidFill>
                  <a:srgbClr val="10153D"/>
                </a:solidFill>
                <a:latin typeface="Calibri" panose="020F0502020204030204" pitchFamily="34" charset="0"/>
                <a:cs typeface="Calibri" panose="020F0502020204030204" pitchFamily="34" charset="0"/>
              </a:rPr>
              <a:t> be </a:t>
            </a:r>
            <a:r>
              <a:rPr lang="pl-PL" sz="2200" dirty="0" err="1">
                <a:solidFill>
                  <a:srgbClr val="10153D"/>
                </a:solidFill>
                <a:latin typeface="Calibri" panose="020F0502020204030204" pitchFamily="34" charset="0"/>
                <a:cs typeface="Calibri" panose="020F0502020204030204" pitchFamily="34" charset="0"/>
              </a:rPr>
              <a:t>protected</a:t>
            </a:r>
            <a:r>
              <a:rPr lang="pl-PL" sz="2200" dirty="0">
                <a:solidFill>
                  <a:srgbClr val="10153D"/>
                </a:solidFill>
                <a:latin typeface="Calibri" panose="020F0502020204030204" pitchFamily="34" charset="0"/>
                <a:cs typeface="Calibri" panose="020F0502020204030204" pitchFamily="34" charset="0"/>
              </a:rPr>
              <a:t>.</a:t>
            </a:r>
          </a:p>
          <a:p>
            <a:pPr marL="342900" indent="-342900">
              <a:lnSpc>
                <a:spcPts val="2280"/>
              </a:lnSpc>
              <a:spcAft>
                <a:spcPts val="1200"/>
              </a:spcAft>
              <a:buClr>
                <a:srgbClr val="E8068C"/>
              </a:buClr>
              <a:buFont typeface="Arial" panose="020B0604020202020204" pitchFamily="34" charset="0"/>
              <a:buChar char="•"/>
            </a:pPr>
            <a:r>
              <a:rPr lang="pl-PL" sz="2200" b="1" dirty="0">
                <a:solidFill>
                  <a:srgbClr val="10153D"/>
                </a:solidFill>
                <a:latin typeface="Calibri" panose="020F0502020204030204" pitchFamily="34" charset="0"/>
                <a:cs typeface="Calibri" panose="020F0502020204030204" pitchFamily="34" charset="0"/>
              </a:rPr>
              <a:t>EU: </a:t>
            </a:r>
            <a:r>
              <a:rPr lang="pl-PL" sz="2200" dirty="0" err="1">
                <a:solidFill>
                  <a:srgbClr val="10153D"/>
                </a:solidFill>
                <a:latin typeface="Calibri" panose="020F0502020204030204" pitchFamily="34" charset="0"/>
                <a:cs typeface="Calibri" panose="020F0502020204030204" pitchFamily="34" charset="0"/>
              </a:rPr>
              <a:t>similar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approach</a:t>
            </a:r>
            <a:r>
              <a:rPr lang="pl-PL" sz="2200" dirty="0">
                <a:solidFill>
                  <a:srgbClr val="10153D"/>
                </a:solidFill>
                <a:latin typeface="Calibri" panose="020F0502020204030204" pitchFamily="34" charset="0"/>
                <a:cs typeface="Calibri" panose="020F0502020204030204" pitchFamily="34" charset="0"/>
              </a:rPr>
              <a:t> - copyright </a:t>
            </a:r>
            <a:r>
              <a:rPr lang="pl-PL" sz="2200" dirty="0" err="1">
                <a:solidFill>
                  <a:srgbClr val="10153D"/>
                </a:solidFill>
                <a:latin typeface="Calibri" panose="020F0502020204030204" pitchFamily="34" charset="0"/>
                <a:cs typeface="Calibri" panose="020F0502020204030204" pitchFamily="34" charset="0"/>
              </a:rPr>
              <a:t>requires</a:t>
            </a:r>
            <a:r>
              <a:rPr lang="pl-PL" sz="2200" dirty="0">
                <a:solidFill>
                  <a:srgbClr val="10153D"/>
                </a:solidFill>
                <a:latin typeface="Calibri" panose="020F0502020204030204" pitchFamily="34" charset="0"/>
                <a:cs typeface="Calibri" panose="020F0502020204030204" pitchFamily="34" charset="0"/>
              </a:rPr>
              <a:t> a </a:t>
            </a:r>
            <a:r>
              <a:rPr lang="pl-PL" sz="2200" dirty="0" err="1">
                <a:solidFill>
                  <a:srgbClr val="10153D"/>
                </a:solidFill>
                <a:latin typeface="Calibri" panose="020F0502020204030204" pitchFamily="34" charset="0"/>
                <a:cs typeface="Calibri" panose="020F0502020204030204" pitchFamily="34" charset="0"/>
              </a:rPr>
              <a:t>human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author</a:t>
            </a:r>
            <a:r>
              <a:rPr lang="pl-PL" sz="2200" dirty="0">
                <a:solidFill>
                  <a:srgbClr val="10153D"/>
                </a:solidFill>
                <a:latin typeface="Calibri" panose="020F0502020204030204" pitchFamily="34" charset="0"/>
                <a:cs typeface="Calibri" panose="020F0502020204030204" pitchFamily="34" charset="0"/>
              </a:rPr>
              <a:t> and a </a:t>
            </a:r>
            <a:r>
              <a:rPr lang="pl-PL" sz="2200" dirty="0" err="1">
                <a:solidFill>
                  <a:srgbClr val="10153D"/>
                </a:solidFill>
                <a:latin typeface="Calibri" panose="020F0502020204030204" pitchFamily="34" charset="0"/>
                <a:cs typeface="Calibri" panose="020F0502020204030204" pitchFamily="34" charset="0"/>
              </a:rPr>
              <a:t>creative</a:t>
            </a:r>
            <a:r>
              <a:rPr lang="pl-PL" sz="2200" dirty="0">
                <a:solidFill>
                  <a:srgbClr val="10153D"/>
                </a:solidFill>
                <a:latin typeface="Calibri" panose="020F0502020204030204" pitchFamily="34" charset="0"/>
                <a:cs typeface="Calibri" panose="020F0502020204030204" pitchFamily="34" charset="0"/>
              </a:rPr>
              <a:t> choice.</a:t>
            </a:r>
          </a:p>
          <a:p>
            <a:pPr marL="342900" indent="-342900">
              <a:lnSpc>
                <a:spcPts val="2280"/>
              </a:lnSpc>
              <a:spcAft>
                <a:spcPts val="1200"/>
              </a:spcAft>
              <a:buClr>
                <a:srgbClr val="E8068C"/>
              </a:buClr>
              <a:buFont typeface="Arial" panose="020B0604020202020204" pitchFamily="34" charset="0"/>
              <a:buChar char="•"/>
            </a:pPr>
            <a:r>
              <a:rPr lang="pl-PL" sz="2200" b="1" dirty="0" err="1">
                <a:solidFill>
                  <a:srgbClr val="10153D"/>
                </a:solidFill>
                <a:latin typeface="Calibri" panose="020F0502020204030204" pitchFamily="34" charset="0"/>
                <a:cs typeface="Calibri" panose="020F0502020204030204" pitchFamily="34" charset="0"/>
              </a:rPr>
              <a:t>Practical</a:t>
            </a:r>
            <a:r>
              <a:rPr lang="pl-PL" sz="2200" b="1" dirty="0">
                <a:solidFill>
                  <a:srgbClr val="10153D"/>
                </a:solidFill>
                <a:latin typeface="Calibri" panose="020F0502020204030204" pitchFamily="34" charset="0"/>
                <a:cs typeface="Calibri" panose="020F0502020204030204" pitchFamily="34" charset="0"/>
              </a:rPr>
              <a:t> </a:t>
            </a:r>
            <a:r>
              <a:rPr lang="pl-PL" sz="2200" b="1" dirty="0" err="1">
                <a:solidFill>
                  <a:srgbClr val="10153D"/>
                </a:solidFill>
                <a:latin typeface="Calibri" panose="020F0502020204030204" pitchFamily="34" charset="0"/>
                <a:cs typeface="Calibri" panose="020F0502020204030204" pitchFamily="34" charset="0"/>
              </a:rPr>
              <a:t>effect</a:t>
            </a:r>
            <a:r>
              <a:rPr lang="pl-PL" sz="2200" b="1"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your</a:t>
            </a:r>
            <a:r>
              <a:rPr lang="pl-PL" sz="2200" dirty="0">
                <a:solidFill>
                  <a:srgbClr val="10153D"/>
                </a:solidFill>
                <a:latin typeface="Calibri" panose="020F0502020204030204" pitchFamily="34" charset="0"/>
                <a:cs typeface="Calibri" panose="020F0502020204030204" pitchFamily="34" charset="0"/>
              </a:rPr>
              <a:t> AI </a:t>
            </a:r>
            <a:r>
              <a:rPr lang="pl-PL" sz="2200" dirty="0" err="1">
                <a:solidFill>
                  <a:srgbClr val="10153D"/>
                </a:solidFill>
                <a:latin typeface="Calibri" panose="020F0502020204030204" pitchFamily="34" charset="0"/>
                <a:cs typeface="Calibri" panose="020F0502020204030204" pitchFamily="34" charset="0"/>
              </a:rPr>
              <a:t>outputs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may</a:t>
            </a:r>
            <a:r>
              <a:rPr lang="pl-PL" sz="2200" dirty="0">
                <a:solidFill>
                  <a:srgbClr val="10153D"/>
                </a:solidFill>
                <a:latin typeface="Calibri" panose="020F0502020204030204" pitchFamily="34" charset="0"/>
                <a:cs typeface="Calibri" panose="020F0502020204030204" pitchFamily="34" charset="0"/>
              </a:rPr>
              <a:t> be </a:t>
            </a:r>
            <a:r>
              <a:rPr lang="pl-PL" sz="2200" dirty="0" err="1">
                <a:solidFill>
                  <a:srgbClr val="10153D"/>
                </a:solidFill>
                <a:latin typeface="Calibri" panose="020F0502020204030204" pitchFamily="34" charset="0"/>
                <a:cs typeface="Calibri" panose="020F0502020204030204" pitchFamily="34" charset="0"/>
              </a:rPr>
              <a:t>free</a:t>
            </a:r>
            <a:r>
              <a:rPr lang="pl-PL" sz="2200" dirty="0">
                <a:solidFill>
                  <a:srgbClr val="10153D"/>
                </a:solidFill>
                <a:latin typeface="Calibri" panose="020F0502020204030204" pitchFamily="34" charset="0"/>
                <a:cs typeface="Calibri" panose="020F0502020204030204" pitchFamily="34" charset="0"/>
              </a:rPr>
              <a:t> for </a:t>
            </a:r>
            <a:r>
              <a:rPr lang="pl-PL" sz="2200" dirty="0" err="1">
                <a:solidFill>
                  <a:srgbClr val="10153D"/>
                </a:solidFill>
                <a:latin typeface="Calibri" panose="020F0502020204030204" pitchFamily="34" charset="0"/>
                <a:cs typeface="Calibri" panose="020F0502020204030204" pitchFamily="34" charset="0"/>
              </a:rPr>
              <a:t>anyone</a:t>
            </a:r>
            <a:r>
              <a:rPr lang="pl-PL" sz="2200" dirty="0">
                <a:solidFill>
                  <a:srgbClr val="10153D"/>
                </a:solidFill>
                <a:latin typeface="Calibri" panose="020F0502020204030204" pitchFamily="34" charset="0"/>
                <a:cs typeface="Calibri" panose="020F0502020204030204" pitchFamily="34" charset="0"/>
              </a:rPr>
              <a:t> to </a:t>
            </a:r>
            <a:r>
              <a:rPr lang="pl-PL" sz="2200" dirty="0" err="1">
                <a:solidFill>
                  <a:srgbClr val="10153D"/>
                </a:solidFill>
                <a:latin typeface="Calibri" panose="020F0502020204030204" pitchFamily="34" charset="0"/>
                <a:cs typeface="Calibri" panose="020F0502020204030204" pitchFamily="34" charset="0"/>
              </a:rPr>
              <a:t>copy</a:t>
            </a:r>
            <a:r>
              <a:rPr lang="pl-PL" sz="2200" dirty="0">
                <a:solidFill>
                  <a:srgbClr val="10153D"/>
                </a:solidFill>
                <a:latin typeface="Calibri" panose="020F0502020204030204" pitchFamily="34" charset="0"/>
                <a:cs typeface="Calibri" panose="020F0502020204030204" pitchFamily="34" charset="0"/>
              </a:rPr>
              <a:t>. Heavy </a:t>
            </a:r>
            <a:r>
              <a:rPr lang="pl-PL" sz="2200" dirty="0" err="1">
                <a:solidFill>
                  <a:srgbClr val="10153D"/>
                </a:solidFill>
                <a:latin typeface="Calibri" panose="020F0502020204030204" pitchFamily="34" charset="0"/>
                <a:cs typeface="Calibri" panose="020F0502020204030204" pitchFamily="34" charset="0"/>
              </a:rPr>
              <a:t>human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editing</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strengthens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your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claim</a:t>
            </a:r>
            <a:r>
              <a:rPr lang="pl-PL" sz="2200" dirty="0">
                <a:solidFill>
                  <a:srgbClr val="10153D"/>
                </a:solidFill>
                <a:latin typeface="Calibri" panose="020F0502020204030204" pitchFamily="34" charset="0"/>
                <a:cs typeface="Calibri" panose="020F0502020204030204" pitchFamily="34" charset="0"/>
              </a:rPr>
              <a:t>.</a:t>
            </a:r>
          </a:p>
        </p:txBody>
      </p:sp>
      <p:cxnSp>
        <p:nvCxnSpPr>
          <p:cNvPr id="36" name="Straight Connector 35">
            <a:extLst>
              <a:ext uri="{FF2B5EF4-FFF2-40B4-BE49-F238E27FC236}">
                <a16:creationId xmlns:a16="http://schemas.microsoft.com/office/drawing/2014/main" id="{4FCF8BEF-1E79-0C0A-918C-611F37F1211C}"/>
              </a:ext>
            </a:extLst>
          </p:cNvPr>
          <p:cNvCxnSpPr>
            <a:cxnSpLocks/>
          </p:cNvCxnSpPr>
          <p:nvPr/>
        </p:nvCxnSpPr>
        <p:spPr>
          <a:xfrm flipH="1" flipV="1">
            <a:off x="474602" y="3265277"/>
            <a:ext cx="4451658" cy="1"/>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90" name="Graphic 7">
            <a:extLst>
              <a:ext uri="{FF2B5EF4-FFF2-40B4-BE49-F238E27FC236}">
                <a16:creationId xmlns:a16="http://schemas.microsoft.com/office/drawing/2014/main" id="{63D7A6CD-441E-61EE-000F-A177B3F32003}"/>
              </a:ext>
            </a:extLst>
          </p:cNvPr>
          <p:cNvSpPr/>
          <p:nvPr/>
        </p:nvSpPr>
        <p:spPr>
          <a:xfrm>
            <a:off x="9729680" y="312602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cxnSp>
        <p:nvCxnSpPr>
          <p:cNvPr id="4" name="Straight Connector 3">
            <a:extLst>
              <a:ext uri="{FF2B5EF4-FFF2-40B4-BE49-F238E27FC236}">
                <a16:creationId xmlns:a16="http://schemas.microsoft.com/office/drawing/2014/main" id="{82767632-F7E6-AA83-C38B-F71B3B8A7E8B}"/>
              </a:ext>
            </a:extLst>
          </p:cNvPr>
          <p:cNvCxnSpPr>
            <a:cxnSpLocks/>
          </p:cNvCxnSpPr>
          <p:nvPr/>
        </p:nvCxnSpPr>
        <p:spPr>
          <a:xfrm flipH="1" flipV="1">
            <a:off x="474600" y="3995916"/>
            <a:ext cx="4451658" cy="1"/>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7" name="Rounded Rectangle 6">
            <a:extLst>
              <a:ext uri="{FF2B5EF4-FFF2-40B4-BE49-F238E27FC236}">
                <a16:creationId xmlns:a16="http://schemas.microsoft.com/office/drawing/2014/main" id="{4BC642F9-4557-CAC0-D3B5-FA82FBCF2258}"/>
              </a:ext>
            </a:extLst>
          </p:cNvPr>
          <p:cNvSpPr/>
          <p:nvPr/>
        </p:nvSpPr>
        <p:spPr>
          <a:xfrm rot="5400000">
            <a:off x="6564190" y="975428"/>
            <a:ext cx="4696444" cy="5276468"/>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A94236A4-752A-5703-0DBD-81BB1A58767A}"/>
              </a:ext>
            </a:extLst>
          </p:cNvPr>
          <p:cNvSpPr txBox="1"/>
          <p:nvPr/>
        </p:nvSpPr>
        <p:spPr>
          <a:xfrm>
            <a:off x="6449988" y="2190069"/>
            <a:ext cx="5029720" cy="4094134"/>
          </a:xfrm>
          <a:prstGeom prst="rect">
            <a:avLst/>
          </a:prstGeom>
          <a:noFill/>
        </p:spPr>
        <p:txBody>
          <a:bodyPr wrap="square">
            <a:spAutoFit/>
          </a:bodyPr>
          <a:lstStyle/>
          <a:p>
            <a:pPr marL="342900" indent="-342900">
              <a:lnSpc>
                <a:spcPts val="2280"/>
              </a:lnSpc>
              <a:spcAft>
                <a:spcPts val="1200"/>
              </a:spcAft>
              <a:buClr>
                <a:srgbClr val="22BDBF"/>
              </a:buClr>
              <a:buFont typeface="Arial" panose="020B0604020202020204" pitchFamily="34" charset="0"/>
              <a:buChar char="•"/>
            </a:pPr>
            <a:r>
              <a:rPr lang="pl-PL" sz="2200" b="1" dirty="0" err="1">
                <a:solidFill>
                  <a:srgbClr val="10153D"/>
                </a:solidFill>
                <a:latin typeface="Calibri" panose="020F0502020204030204" pitchFamily="34" charset="0"/>
                <a:cs typeface="Calibri" panose="020F0502020204030204" pitchFamily="34" charset="0"/>
              </a:rPr>
              <a:t>Tool</a:t>
            </a:r>
            <a:r>
              <a:rPr lang="pl-PL" sz="2200" b="1" dirty="0">
                <a:solidFill>
                  <a:srgbClr val="10153D"/>
                </a:solidFill>
                <a:latin typeface="Calibri" panose="020F0502020204030204" pitchFamily="34" charset="0"/>
                <a:cs typeface="Calibri" panose="020F0502020204030204" pitchFamily="34" charset="0"/>
              </a:rPr>
              <a:t> </a:t>
            </a:r>
            <a:r>
              <a:rPr lang="pl-PL" sz="2200" b="1" dirty="0" err="1">
                <a:solidFill>
                  <a:srgbClr val="10153D"/>
                </a:solidFill>
                <a:latin typeface="Calibri" panose="020F0502020204030204" pitchFamily="34" charset="0"/>
                <a:cs typeface="Calibri" panose="020F0502020204030204" pitchFamily="34" charset="0"/>
              </a:rPr>
              <a:t>providers</a:t>
            </a:r>
            <a:r>
              <a:rPr lang="pl-PL" sz="2200" b="1" dirty="0">
                <a:solidFill>
                  <a:srgbClr val="10153D"/>
                </a:solidFill>
                <a:latin typeface="Calibri" panose="020F0502020204030204" pitchFamily="34" charset="0"/>
                <a:cs typeface="Calibri" panose="020F0502020204030204" pitchFamily="34" charset="0"/>
              </a:rPr>
              <a:t> </a:t>
            </a:r>
            <a:r>
              <a:rPr lang="pl-PL" sz="2200" dirty="0">
                <a:solidFill>
                  <a:srgbClr val="10153D"/>
                </a:solidFill>
                <a:latin typeface="Calibri" panose="020F0502020204030204" pitchFamily="34" charset="0"/>
                <a:cs typeface="Calibri" panose="020F0502020204030204" pitchFamily="34" charset="0"/>
              </a:rPr>
              <a:t>(</a:t>
            </a:r>
            <a:r>
              <a:rPr lang="pl-PL" sz="2200" dirty="0" err="1">
                <a:solidFill>
                  <a:srgbClr val="10153D"/>
                </a:solidFill>
                <a:latin typeface="Calibri" panose="020F0502020204030204" pitchFamily="34" charset="0"/>
                <a:cs typeface="Calibri" panose="020F0502020204030204" pitchFamily="34" charset="0"/>
              </a:rPr>
              <a:t>OpenAI</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Anthropic</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Midjourney</a:t>
            </a:r>
            <a:r>
              <a:rPr lang="pl-PL" sz="2200" dirty="0">
                <a:solidFill>
                  <a:srgbClr val="10153D"/>
                </a:solidFill>
                <a:latin typeface="Calibri" panose="020F0502020204030204" pitchFamily="34" charset="0"/>
                <a:cs typeface="Calibri" panose="020F0502020204030204" pitchFamily="34" charset="0"/>
              </a:rPr>
              <a:t>, Google, etc.) </a:t>
            </a:r>
            <a:r>
              <a:rPr lang="pl-PL" sz="2200" dirty="0" err="1">
                <a:solidFill>
                  <a:srgbClr val="10153D"/>
                </a:solidFill>
                <a:latin typeface="Calibri" panose="020F0502020204030204" pitchFamily="34" charset="0"/>
                <a:cs typeface="Calibri" panose="020F0502020204030204" pitchFamily="34" charset="0"/>
              </a:rPr>
              <a:t>usually</a:t>
            </a:r>
            <a:r>
              <a:rPr lang="pl-PL" sz="2200" dirty="0">
                <a:solidFill>
                  <a:srgbClr val="10153D"/>
                </a:solidFill>
                <a:latin typeface="Calibri" panose="020F0502020204030204" pitchFamily="34" charset="0"/>
                <a:cs typeface="Calibri" panose="020F0502020204030204" pitchFamily="34" charset="0"/>
              </a:rPr>
              <a:t> grant </a:t>
            </a:r>
            <a:r>
              <a:rPr lang="pl-PL" sz="2200" dirty="0" err="1">
                <a:solidFill>
                  <a:srgbClr val="10153D"/>
                </a:solidFill>
                <a:latin typeface="Calibri" panose="020F0502020204030204" pitchFamily="34" charset="0"/>
                <a:cs typeface="Calibri" panose="020F0502020204030204" pitchFamily="34" charset="0"/>
              </a:rPr>
              <a:t>you</a:t>
            </a:r>
            <a:r>
              <a:rPr lang="pl-PL" sz="2200" dirty="0">
                <a:solidFill>
                  <a:srgbClr val="10153D"/>
                </a:solidFill>
                <a:latin typeface="Calibri" panose="020F0502020204030204" pitchFamily="34" charset="0"/>
                <a:cs typeface="Calibri" panose="020F0502020204030204" pitchFamily="34" charset="0"/>
              </a:rPr>
              <a:t> a </a:t>
            </a:r>
            <a:r>
              <a:rPr lang="pl-PL" sz="2200" dirty="0" err="1">
                <a:solidFill>
                  <a:srgbClr val="10153D"/>
                </a:solidFill>
                <a:latin typeface="Calibri" panose="020F0502020204030204" pitchFamily="34" charset="0"/>
                <a:cs typeface="Calibri" panose="020F0502020204030204" pitchFamily="34" charset="0"/>
              </a:rPr>
              <a:t>licence</a:t>
            </a:r>
            <a:r>
              <a:rPr lang="pl-PL" sz="2200" dirty="0">
                <a:solidFill>
                  <a:srgbClr val="10153D"/>
                </a:solidFill>
                <a:latin typeface="Calibri" panose="020F0502020204030204" pitchFamily="34" charset="0"/>
                <a:cs typeface="Calibri" panose="020F0502020204030204" pitchFamily="34" charset="0"/>
              </a:rPr>
              <a:t> to </a:t>
            </a:r>
            <a:r>
              <a:rPr lang="pl-PL" sz="2200" dirty="0" err="1">
                <a:solidFill>
                  <a:srgbClr val="10153D"/>
                </a:solidFill>
                <a:latin typeface="Calibri" panose="020F0502020204030204" pitchFamily="34" charset="0"/>
                <a:cs typeface="Calibri" panose="020F0502020204030204" pitchFamily="34" charset="0"/>
              </a:rPr>
              <a:t>use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outputs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commercially</a:t>
            </a:r>
            <a:r>
              <a:rPr lang="pl-PL" sz="2200" dirty="0">
                <a:solidFill>
                  <a:srgbClr val="10153D"/>
                </a:solidFill>
                <a:latin typeface="Calibri" panose="020F0502020204030204" pitchFamily="34" charset="0"/>
                <a:cs typeface="Calibri" panose="020F0502020204030204" pitchFamily="34" charset="0"/>
              </a:rPr>
              <a:t> - but </a:t>
            </a:r>
            <a:r>
              <a:rPr lang="pl-PL" sz="2200" dirty="0" err="1">
                <a:solidFill>
                  <a:srgbClr val="10153D"/>
                </a:solidFill>
                <a:latin typeface="Calibri" panose="020F0502020204030204" pitchFamily="34" charset="0"/>
                <a:cs typeface="Calibri" panose="020F0502020204030204" pitchFamily="34" charset="0"/>
              </a:rPr>
              <a:t>read</a:t>
            </a:r>
            <a:r>
              <a:rPr lang="pl-PL" sz="2200" dirty="0">
                <a:solidFill>
                  <a:srgbClr val="10153D"/>
                </a:solidFill>
                <a:latin typeface="Calibri" panose="020F0502020204030204" pitchFamily="34" charset="0"/>
                <a:cs typeface="Calibri" panose="020F0502020204030204" pitchFamily="34" charset="0"/>
              </a:rPr>
              <a:t> the </a:t>
            </a:r>
            <a:r>
              <a:rPr lang="pl-PL" sz="2200" dirty="0" err="1">
                <a:solidFill>
                  <a:srgbClr val="10153D"/>
                </a:solidFill>
                <a:latin typeface="Calibri" panose="020F0502020204030204" pitchFamily="34" charset="0"/>
                <a:cs typeface="Calibri" panose="020F0502020204030204" pitchFamily="34" charset="0"/>
              </a:rPr>
              <a:t>terms</a:t>
            </a:r>
            <a:r>
              <a:rPr lang="pl-PL" sz="2200" dirty="0">
                <a:solidFill>
                  <a:srgbClr val="10153D"/>
                </a:solidFill>
                <a:latin typeface="Calibri" panose="020F0502020204030204" pitchFamily="34" charset="0"/>
                <a:cs typeface="Calibri" panose="020F0502020204030204" pitchFamily="34" charset="0"/>
              </a:rPr>
              <a:t>.</a:t>
            </a:r>
          </a:p>
          <a:p>
            <a:pPr marL="342900" indent="-342900">
              <a:lnSpc>
                <a:spcPts val="2280"/>
              </a:lnSpc>
              <a:spcAft>
                <a:spcPts val="1200"/>
              </a:spcAft>
              <a:buClr>
                <a:srgbClr val="22BDBF"/>
              </a:buClr>
              <a:buFont typeface="Arial" panose="020B0604020202020204" pitchFamily="34" charset="0"/>
              <a:buChar char="•"/>
            </a:pPr>
            <a:r>
              <a:rPr lang="pl-PL" sz="2200" b="1" dirty="0">
                <a:solidFill>
                  <a:srgbClr val="10153D"/>
                </a:solidFill>
                <a:latin typeface="Calibri" panose="020F0502020204030204" pitchFamily="34" charset="0"/>
                <a:cs typeface="Calibri" panose="020F0502020204030204" pitchFamily="34" charset="0"/>
              </a:rPr>
              <a:t>A </a:t>
            </a:r>
            <a:r>
              <a:rPr lang="pl-PL" sz="2200" b="1" dirty="0" err="1">
                <a:solidFill>
                  <a:srgbClr val="10153D"/>
                </a:solidFill>
                <a:latin typeface="Calibri" panose="020F0502020204030204" pitchFamily="34" charset="0"/>
                <a:cs typeface="Calibri" panose="020F0502020204030204" pitchFamily="34" charset="0"/>
              </a:rPr>
              <a:t>licence</a:t>
            </a:r>
            <a:r>
              <a:rPr lang="pl-PL" sz="2200" b="1" dirty="0">
                <a:solidFill>
                  <a:srgbClr val="10153D"/>
                </a:solidFill>
                <a:latin typeface="Calibri" panose="020F0502020204030204" pitchFamily="34" charset="0"/>
                <a:cs typeface="Calibri" panose="020F0502020204030204" pitchFamily="34" charset="0"/>
              </a:rPr>
              <a:t> </a:t>
            </a:r>
            <a:r>
              <a:rPr lang="pl-PL" sz="2200" b="1" dirty="0" err="1">
                <a:solidFill>
                  <a:srgbClr val="10153D"/>
                </a:solidFill>
                <a:latin typeface="Calibri" panose="020F0502020204030204" pitchFamily="34" charset="0"/>
                <a:cs typeface="Calibri" panose="020F0502020204030204" pitchFamily="34" charset="0"/>
              </a:rPr>
              <a:t>is</a:t>
            </a:r>
            <a:r>
              <a:rPr lang="pl-PL" sz="2200" b="1" dirty="0">
                <a:solidFill>
                  <a:srgbClr val="10153D"/>
                </a:solidFill>
                <a:latin typeface="Calibri" panose="020F0502020204030204" pitchFamily="34" charset="0"/>
                <a:cs typeface="Calibri" panose="020F0502020204030204" pitchFamily="34" charset="0"/>
              </a:rPr>
              <a:t> not </a:t>
            </a:r>
            <a:r>
              <a:rPr lang="pl-PL" sz="2200" b="1" dirty="0" err="1">
                <a:solidFill>
                  <a:srgbClr val="10153D"/>
                </a:solidFill>
                <a:latin typeface="Calibri" panose="020F0502020204030204" pitchFamily="34" charset="0"/>
                <a:cs typeface="Calibri" panose="020F0502020204030204" pitchFamily="34" charset="0"/>
              </a:rPr>
              <a:t>ownership</a:t>
            </a:r>
            <a:r>
              <a:rPr lang="pl-PL" sz="2200" b="1"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you</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can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use</a:t>
            </a:r>
            <a:r>
              <a:rPr lang="pl-PL" sz="2200" dirty="0">
                <a:solidFill>
                  <a:srgbClr val="10153D"/>
                </a:solidFill>
                <a:latin typeface="Calibri" panose="020F0502020204030204" pitchFamily="34" charset="0"/>
                <a:cs typeface="Calibri" panose="020F0502020204030204" pitchFamily="34" charset="0"/>
              </a:rPr>
              <a:t> the </a:t>
            </a:r>
            <a:r>
              <a:rPr lang="pl-PL" sz="2200" dirty="0" err="1">
                <a:solidFill>
                  <a:srgbClr val="10153D"/>
                </a:solidFill>
                <a:latin typeface="Calibri" panose="020F0502020204030204" pitchFamily="34" charset="0"/>
                <a:cs typeface="Calibri" panose="020F0502020204030204" pitchFamily="34" charset="0"/>
              </a:rPr>
              <a:t>output</a:t>
            </a:r>
            <a:r>
              <a:rPr lang="pl-PL" sz="2200" dirty="0">
                <a:solidFill>
                  <a:srgbClr val="10153D"/>
                </a:solidFill>
                <a:latin typeface="Calibri" panose="020F0502020204030204" pitchFamily="34" charset="0"/>
                <a:cs typeface="Calibri" panose="020F0502020204030204" pitchFamily="34" charset="0"/>
              </a:rPr>
              <a:t>, but </a:t>
            </a:r>
            <a:r>
              <a:rPr lang="pl-PL" sz="2200" dirty="0" err="1">
                <a:solidFill>
                  <a:srgbClr val="10153D"/>
                </a:solidFill>
                <a:latin typeface="Calibri" panose="020F0502020204030204" pitchFamily="34" charset="0"/>
                <a:cs typeface="Calibri" panose="020F0502020204030204" pitchFamily="34" charset="0"/>
              </a:rPr>
              <a:t>you</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may</a:t>
            </a:r>
            <a:r>
              <a:rPr lang="pl-PL" sz="2200" dirty="0">
                <a:solidFill>
                  <a:srgbClr val="10153D"/>
                </a:solidFill>
                <a:latin typeface="Calibri" panose="020F0502020204030204" pitchFamily="34" charset="0"/>
                <a:cs typeface="Calibri" panose="020F0502020204030204" pitchFamily="34" charset="0"/>
              </a:rPr>
              <a:t> not be </a:t>
            </a:r>
            <a:r>
              <a:rPr lang="pl-PL" sz="2200" dirty="0" err="1">
                <a:solidFill>
                  <a:srgbClr val="10153D"/>
                </a:solidFill>
                <a:latin typeface="Calibri" panose="020F0502020204030204" pitchFamily="34" charset="0"/>
                <a:cs typeface="Calibri" panose="020F0502020204030204" pitchFamily="34" charset="0"/>
              </a:rPr>
              <a:t>able</a:t>
            </a:r>
            <a:r>
              <a:rPr lang="pl-PL" sz="2200" dirty="0">
                <a:solidFill>
                  <a:srgbClr val="10153D"/>
                </a:solidFill>
                <a:latin typeface="Calibri" panose="020F0502020204030204" pitchFamily="34" charset="0"/>
                <a:cs typeface="Calibri" panose="020F0502020204030204" pitchFamily="34" charset="0"/>
              </a:rPr>
              <a:t> to stop </a:t>
            </a:r>
            <a:r>
              <a:rPr lang="pl-PL" sz="2200" dirty="0" err="1">
                <a:solidFill>
                  <a:srgbClr val="10153D"/>
                </a:solidFill>
                <a:latin typeface="Calibri" panose="020F0502020204030204" pitchFamily="34" charset="0"/>
                <a:cs typeface="Calibri" panose="020F0502020204030204" pitchFamily="34" charset="0"/>
              </a:rPr>
              <a:t>others</a:t>
            </a:r>
            <a:r>
              <a:rPr lang="pl-PL" sz="2200" dirty="0">
                <a:solidFill>
                  <a:srgbClr val="10153D"/>
                </a:solidFill>
                <a:latin typeface="Calibri" panose="020F0502020204030204" pitchFamily="34" charset="0"/>
                <a:cs typeface="Calibri" panose="020F0502020204030204" pitchFamily="34" charset="0"/>
              </a:rPr>
              <a:t> from </a:t>
            </a:r>
            <a:r>
              <a:rPr lang="pl-PL" sz="2200" dirty="0" err="1">
                <a:solidFill>
                  <a:srgbClr val="10153D"/>
                </a:solidFill>
                <a:latin typeface="Calibri" panose="020F0502020204030204" pitchFamily="34" charset="0"/>
                <a:cs typeface="Calibri" panose="020F0502020204030204" pitchFamily="34" charset="0"/>
              </a:rPr>
              <a:t>using</a:t>
            </a:r>
            <a:r>
              <a:rPr lang="pl-PL" sz="2200" dirty="0">
                <a:solidFill>
                  <a:srgbClr val="10153D"/>
                </a:solidFill>
                <a:latin typeface="Calibri" panose="020F0502020204030204" pitchFamily="34" charset="0"/>
                <a:cs typeface="Calibri" panose="020F0502020204030204" pitchFamily="34" charset="0"/>
              </a:rPr>
              <a:t> a </a:t>
            </a:r>
            <a:r>
              <a:rPr lang="pl-PL" sz="2200" dirty="0" err="1">
                <a:solidFill>
                  <a:srgbClr val="10153D"/>
                </a:solidFill>
                <a:latin typeface="Calibri" panose="020F0502020204030204" pitchFamily="34" charset="0"/>
                <a:cs typeface="Calibri" panose="020F0502020204030204" pitchFamily="34" charset="0"/>
              </a:rPr>
              <a:t>similar</a:t>
            </a:r>
            <a:r>
              <a:rPr lang="pl-PL" sz="2200" dirty="0">
                <a:solidFill>
                  <a:srgbClr val="10153D"/>
                </a:solidFill>
                <a:latin typeface="Calibri" panose="020F0502020204030204" pitchFamily="34" charset="0"/>
                <a:cs typeface="Calibri" panose="020F0502020204030204" pitchFamily="34" charset="0"/>
              </a:rPr>
              <a:t> one.</a:t>
            </a:r>
          </a:p>
          <a:p>
            <a:pPr marL="342900" indent="-342900">
              <a:lnSpc>
                <a:spcPts val="2280"/>
              </a:lnSpc>
              <a:spcAft>
                <a:spcPts val="1200"/>
              </a:spcAft>
              <a:buClr>
                <a:srgbClr val="22BDBF"/>
              </a:buClr>
              <a:buFont typeface="Arial" panose="020B0604020202020204" pitchFamily="34" charset="0"/>
              <a:buChar char="•"/>
            </a:pPr>
            <a:r>
              <a:rPr lang="pl-PL" sz="2200" b="1" dirty="0" err="1">
                <a:solidFill>
                  <a:srgbClr val="10153D"/>
                </a:solidFill>
                <a:latin typeface="Calibri" panose="020F0502020204030204" pitchFamily="34" charset="0"/>
                <a:cs typeface="Calibri" panose="020F0502020204030204" pitchFamily="34" charset="0"/>
              </a:rPr>
              <a:t>Infringement</a:t>
            </a:r>
            <a:r>
              <a:rPr lang="pl-PL" sz="2200" b="1" dirty="0">
                <a:solidFill>
                  <a:srgbClr val="10153D"/>
                </a:solidFill>
                <a:latin typeface="Calibri" panose="020F0502020204030204" pitchFamily="34" charset="0"/>
                <a:cs typeface="Calibri" panose="020F0502020204030204" pitchFamily="34" charset="0"/>
              </a:rPr>
              <a:t> </a:t>
            </a:r>
            <a:r>
              <a:rPr lang="pl-PL" sz="2200" b="1" dirty="0" err="1">
                <a:solidFill>
                  <a:srgbClr val="10153D"/>
                </a:solidFill>
                <a:latin typeface="Calibri" panose="020F0502020204030204" pitchFamily="34" charset="0"/>
                <a:cs typeface="Calibri" panose="020F0502020204030204" pitchFamily="34" charset="0"/>
              </a:rPr>
              <a:t>risk</a:t>
            </a:r>
            <a:r>
              <a:rPr lang="pl-PL" sz="2200" b="1" dirty="0">
                <a:solidFill>
                  <a:srgbClr val="10153D"/>
                </a:solidFill>
                <a:latin typeface="Calibri" panose="020F0502020204030204" pitchFamily="34" charset="0"/>
                <a:cs typeface="Calibri" panose="020F0502020204030204" pitchFamily="34" charset="0"/>
              </a:rPr>
              <a:t> </a:t>
            </a:r>
            <a:r>
              <a:rPr lang="pl-PL" sz="2200" b="1" dirty="0" err="1">
                <a:solidFill>
                  <a:srgbClr val="10153D"/>
                </a:solidFill>
                <a:latin typeface="Calibri" panose="020F0502020204030204" pitchFamily="34" charset="0"/>
                <a:cs typeface="Calibri" panose="020F0502020204030204" pitchFamily="34" charset="0"/>
              </a:rPr>
              <a:t>stays</a:t>
            </a:r>
            <a:r>
              <a:rPr lang="pl-PL" sz="2200" b="1" dirty="0">
                <a:solidFill>
                  <a:srgbClr val="10153D"/>
                </a:solidFill>
                <a:latin typeface="Calibri" panose="020F0502020204030204" pitchFamily="34" charset="0"/>
                <a:cs typeface="Calibri" panose="020F0502020204030204" pitchFamily="34" charset="0"/>
              </a:rPr>
              <a:t> with </a:t>
            </a:r>
            <a:r>
              <a:rPr lang="pl-PL" sz="2200" b="1" dirty="0" err="1">
                <a:solidFill>
                  <a:srgbClr val="10153D"/>
                </a:solidFill>
                <a:latin typeface="Calibri" panose="020F0502020204030204" pitchFamily="34" charset="0"/>
                <a:cs typeface="Calibri" panose="020F0502020204030204" pitchFamily="34" charset="0"/>
              </a:rPr>
              <a:t>you</a:t>
            </a:r>
            <a:r>
              <a:rPr lang="pl-PL" sz="2200" b="1"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even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when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an</a:t>
            </a:r>
            <a:r>
              <a:rPr lang="pl-PL" sz="2200" dirty="0">
                <a:solidFill>
                  <a:srgbClr val="10153D"/>
                </a:solidFill>
                <a:latin typeface="Calibri" panose="020F0502020204030204" pitchFamily="34" charset="0"/>
                <a:cs typeface="Calibri" panose="020F0502020204030204" pitchFamily="34" charset="0"/>
              </a:rPr>
              <a:t> AI </a:t>
            </a:r>
            <a:r>
              <a:rPr lang="pl-PL" sz="2200" dirty="0" err="1">
                <a:solidFill>
                  <a:srgbClr val="10153D"/>
                </a:solidFill>
                <a:latin typeface="Calibri" panose="020F0502020204030204" pitchFamily="34" charset="0"/>
                <a:cs typeface="Calibri" panose="020F0502020204030204" pitchFamily="34" charset="0"/>
              </a:rPr>
              <a:t>generates</a:t>
            </a:r>
            <a:r>
              <a:rPr lang="pl-PL" sz="2200" dirty="0">
                <a:solidFill>
                  <a:srgbClr val="10153D"/>
                </a:solidFill>
                <a:latin typeface="Calibri" panose="020F0502020204030204" pitchFamily="34" charset="0"/>
                <a:cs typeface="Calibri" panose="020F0502020204030204" pitchFamily="34" charset="0"/>
              </a:rPr>
              <a:t> a logo, </a:t>
            </a:r>
            <a:r>
              <a:rPr lang="pl-PL" sz="2200" dirty="0" err="1">
                <a:solidFill>
                  <a:srgbClr val="10153D"/>
                </a:solidFill>
                <a:latin typeface="Calibri" panose="020F0502020204030204" pitchFamily="34" charset="0"/>
                <a:cs typeface="Calibri" panose="020F0502020204030204" pitchFamily="34" charset="0"/>
              </a:rPr>
              <a:t>you</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can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still</a:t>
            </a:r>
            <a:r>
              <a:rPr lang="pl-PL" sz="2200" dirty="0">
                <a:solidFill>
                  <a:srgbClr val="10153D"/>
                </a:solidFill>
                <a:latin typeface="Calibri" panose="020F0502020204030204" pitchFamily="34" charset="0"/>
                <a:cs typeface="Calibri" panose="020F0502020204030204" pitchFamily="34" charset="0"/>
              </a:rPr>
              <a:t> be </a:t>
            </a:r>
            <a:r>
              <a:rPr lang="pl-PL" sz="2200" dirty="0" err="1">
                <a:solidFill>
                  <a:srgbClr val="10153D"/>
                </a:solidFill>
                <a:latin typeface="Calibri" panose="020F0502020204030204" pitchFamily="34" charset="0"/>
                <a:cs typeface="Calibri" panose="020F0502020204030204" pitchFamily="34" charset="0"/>
              </a:rPr>
              <a:t>sued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if</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copies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existing</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trademark</a:t>
            </a:r>
            <a:r>
              <a:rPr lang="pl-PL" sz="2200" dirty="0">
                <a:solidFill>
                  <a:srgbClr val="10153D"/>
                </a:solidFill>
                <a:latin typeface="Calibri" panose="020F0502020204030204" pitchFamily="34" charset="0"/>
                <a:cs typeface="Calibri" panose="020F0502020204030204" pitchFamily="34" charset="0"/>
              </a:rPr>
              <a:t>.</a:t>
            </a:r>
          </a:p>
          <a:p>
            <a:pPr marL="342900" indent="-342900">
              <a:lnSpc>
                <a:spcPts val="2280"/>
              </a:lnSpc>
              <a:spcAft>
                <a:spcPts val="1200"/>
              </a:spcAft>
              <a:buClr>
                <a:srgbClr val="22BDBF"/>
              </a:buClr>
              <a:buFont typeface="Arial" panose="020B0604020202020204" pitchFamily="34" charset="0"/>
              <a:buChar char="•"/>
            </a:pPr>
            <a:endParaRPr lang="pl-PL" sz="2200" dirty="0">
              <a:solidFill>
                <a:srgbClr val="10153D"/>
              </a:solidFill>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6572D190-B208-136C-7DC0-5F96B051B865}"/>
              </a:ext>
            </a:extLst>
          </p:cNvPr>
          <p:cNvCxnSpPr>
            <a:cxnSpLocks/>
          </p:cNvCxnSpPr>
          <p:nvPr/>
        </p:nvCxnSpPr>
        <p:spPr>
          <a:xfrm flipH="1">
            <a:off x="6274175" y="3465576"/>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27" name="Text Placeholder 11">
            <a:extLst>
              <a:ext uri="{FF2B5EF4-FFF2-40B4-BE49-F238E27FC236}">
                <a16:creationId xmlns:a16="http://schemas.microsoft.com/office/drawing/2014/main" id="{6A7F1C3E-09BA-EBF6-0E5D-CAC82AF50EB6}"/>
              </a:ext>
            </a:extLst>
          </p:cNvPr>
          <p:cNvSpPr txBox="1">
            <a:spLocks/>
          </p:cNvSpPr>
          <p:nvPr/>
        </p:nvSpPr>
        <p:spPr>
          <a:xfrm>
            <a:off x="0" y="359701"/>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Who owns AI-generated content?</a:t>
            </a:r>
          </a:p>
        </p:txBody>
      </p:sp>
      <p:sp>
        <p:nvSpPr>
          <p:cNvPr id="28" name="Freeform 27">
            <a:extLst>
              <a:ext uri="{FF2B5EF4-FFF2-40B4-BE49-F238E27FC236}">
                <a16:creationId xmlns:a16="http://schemas.microsoft.com/office/drawing/2014/main" id="{F1F63C29-15CB-4193-268E-31854D6D3184}"/>
              </a:ext>
            </a:extLst>
          </p:cNvPr>
          <p:cNvSpPr/>
          <p:nvPr/>
        </p:nvSpPr>
        <p:spPr>
          <a:xfrm rot="8157613">
            <a:off x="1374344" y="44829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cxnSp>
        <p:nvCxnSpPr>
          <p:cNvPr id="33" name="Straight Connector 32">
            <a:extLst>
              <a:ext uri="{FF2B5EF4-FFF2-40B4-BE49-F238E27FC236}">
                <a16:creationId xmlns:a16="http://schemas.microsoft.com/office/drawing/2014/main" id="{A608A58E-B5DE-4A6B-AE61-F857B5DE5C78}"/>
              </a:ext>
            </a:extLst>
          </p:cNvPr>
          <p:cNvCxnSpPr>
            <a:cxnSpLocks/>
          </p:cNvCxnSpPr>
          <p:nvPr/>
        </p:nvCxnSpPr>
        <p:spPr>
          <a:xfrm flipH="1">
            <a:off x="6274174" y="4483608"/>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20FA22A8-97E8-F2BD-F169-2EA047478A04}"/>
              </a:ext>
            </a:extLst>
          </p:cNvPr>
          <p:cNvSpPr/>
          <p:nvPr/>
        </p:nvSpPr>
        <p:spPr>
          <a:xfrm rot="18900000">
            <a:off x="5007513" y="1715826"/>
            <a:ext cx="362596" cy="362596"/>
          </a:xfrm>
          <a:prstGeom prst="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a:extLst>
              <a:ext uri="{FF2B5EF4-FFF2-40B4-BE49-F238E27FC236}">
                <a16:creationId xmlns:a16="http://schemas.microsoft.com/office/drawing/2014/main" id="{447CE484-CE80-5160-B6ED-678A64DFD83A}"/>
              </a:ext>
            </a:extLst>
          </p:cNvPr>
          <p:cNvSpPr/>
          <p:nvPr/>
        </p:nvSpPr>
        <p:spPr>
          <a:xfrm rot="5400000">
            <a:off x="2801095" y="-1061055"/>
            <a:ext cx="623480"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E8068C"/>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5" name="Rectangle 44">
            <a:extLst>
              <a:ext uri="{FF2B5EF4-FFF2-40B4-BE49-F238E27FC236}">
                <a16:creationId xmlns:a16="http://schemas.microsoft.com/office/drawing/2014/main" id="{A1751D2B-C74B-DB85-F091-DDB34262BE4C}"/>
              </a:ext>
            </a:extLst>
          </p:cNvPr>
          <p:cNvSpPr/>
          <p:nvPr/>
        </p:nvSpPr>
        <p:spPr>
          <a:xfrm rot="18900000">
            <a:off x="10807089" y="1718786"/>
            <a:ext cx="362596" cy="362596"/>
          </a:xfrm>
          <a:prstGeom prst="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a:extLst>
              <a:ext uri="{FF2B5EF4-FFF2-40B4-BE49-F238E27FC236}">
                <a16:creationId xmlns:a16="http://schemas.microsoft.com/office/drawing/2014/main" id="{54A0B6F1-C875-209C-C801-F465BBBA9EC9}"/>
              </a:ext>
            </a:extLst>
          </p:cNvPr>
          <p:cNvSpPr/>
          <p:nvPr/>
        </p:nvSpPr>
        <p:spPr>
          <a:xfrm rot="5400000">
            <a:off x="8600671" y="-1058095"/>
            <a:ext cx="623480"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22BDBF"/>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TextBox 46">
            <a:extLst>
              <a:ext uri="{FF2B5EF4-FFF2-40B4-BE49-F238E27FC236}">
                <a16:creationId xmlns:a16="http://schemas.microsoft.com/office/drawing/2014/main" id="{CFAC4C25-6998-0B14-F0DC-981766384948}"/>
              </a:ext>
            </a:extLst>
          </p:cNvPr>
          <p:cNvSpPr txBox="1"/>
          <p:nvPr/>
        </p:nvSpPr>
        <p:spPr>
          <a:xfrm>
            <a:off x="585346" y="1390311"/>
            <a:ext cx="4187128" cy="424219"/>
          </a:xfrm>
          <a:prstGeom prst="rect">
            <a:avLst/>
          </a:prstGeom>
          <a:noFill/>
        </p:spPr>
        <p:txBody>
          <a:bodyPr wrap="square">
            <a:spAutoFit/>
          </a:bodyPr>
          <a:lstStyle/>
          <a:p>
            <a:pPr>
              <a:lnSpc>
                <a:spcPts val="2480"/>
              </a:lnSpc>
            </a:pPr>
            <a:r>
              <a:rPr lang="pl-PL" sz="2700" b="1" dirty="0" err="1">
                <a:solidFill>
                  <a:schemeClr val="bg1"/>
                </a:solidFill>
                <a:latin typeface="Calibri" panose="020F0502020204030204" pitchFamily="34" charset="0"/>
                <a:cs typeface="Calibri" panose="020F0502020204030204" pitchFamily="34" charset="0"/>
              </a:rPr>
              <a:t>Ownership</a:t>
            </a:r>
            <a:r>
              <a:rPr lang="pl-PL" sz="2700" b="1" dirty="0">
                <a:solidFill>
                  <a:schemeClr val="bg1"/>
                </a:solidFill>
                <a:latin typeface="Calibri" panose="020F0502020204030204" pitchFamily="34" charset="0"/>
                <a:cs typeface="Calibri" panose="020F0502020204030204" pitchFamily="34" charset="0"/>
              </a:rPr>
              <a:t> (copyright):</a:t>
            </a:r>
          </a:p>
        </p:txBody>
      </p:sp>
      <p:sp>
        <p:nvSpPr>
          <p:cNvPr id="48" name="TextBox 47">
            <a:extLst>
              <a:ext uri="{FF2B5EF4-FFF2-40B4-BE49-F238E27FC236}">
                <a16:creationId xmlns:a16="http://schemas.microsoft.com/office/drawing/2014/main" id="{710B1C5A-F31E-18E5-9DA3-CE6463084115}"/>
              </a:ext>
            </a:extLst>
          </p:cNvPr>
          <p:cNvSpPr txBox="1"/>
          <p:nvPr/>
        </p:nvSpPr>
        <p:spPr>
          <a:xfrm>
            <a:off x="6449988" y="1390311"/>
            <a:ext cx="5029720" cy="744819"/>
          </a:xfrm>
          <a:prstGeom prst="rect">
            <a:avLst/>
          </a:prstGeom>
          <a:noFill/>
        </p:spPr>
        <p:txBody>
          <a:bodyPr wrap="square">
            <a:spAutoFit/>
          </a:bodyPr>
          <a:lstStyle/>
          <a:p>
            <a:pPr>
              <a:lnSpc>
                <a:spcPts val="2480"/>
              </a:lnSpc>
            </a:pPr>
            <a:r>
              <a:rPr lang="pl-PL" sz="2700" b="1" dirty="0" err="1">
                <a:solidFill>
                  <a:schemeClr val="bg1"/>
                </a:solidFill>
                <a:latin typeface="Calibri" panose="020F0502020204030204" pitchFamily="34" charset="0"/>
                <a:cs typeface="Calibri" panose="020F0502020204030204" pitchFamily="34" charset="0"/>
              </a:rPr>
              <a:t>Usage</a:t>
            </a:r>
            <a:r>
              <a:rPr lang="pl-PL" sz="2700" b="1" dirty="0">
                <a:solidFill>
                  <a:schemeClr val="bg1"/>
                </a:solidFill>
                <a:latin typeface="Calibri" panose="020F0502020204030204" pitchFamily="34" charset="0"/>
                <a:cs typeface="Calibri" panose="020F0502020204030204" pitchFamily="34" charset="0"/>
              </a:rPr>
              <a:t> </a:t>
            </a:r>
            <a:r>
              <a:rPr lang="pl-PL" sz="2700" b="1" dirty="0" err="1">
                <a:solidFill>
                  <a:schemeClr val="bg1"/>
                </a:solidFill>
                <a:latin typeface="Calibri" panose="020F0502020204030204" pitchFamily="34" charset="0"/>
                <a:cs typeface="Calibri" panose="020F0502020204030204" pitchFamily="34" charset="0"/>
              </a:rPr>
              <a:t>rights</a:t>
            </a:r>
            <a:r>
              <a:rPr lang="pl-PL" sz="2700" b="1" dirty="0">
                <a:solidFill>
                  <a:schemeClr val="bg1"/>
                </a:solidFill>
                <a:latin typeface="Calibri" panose="020F0502020204030204" pitchFamily="34" charset="0"/>
                <a:cs typeface="Calibri" panose="020F0502020204030204" pitchFamily="34" charset="0"/>
              </a:rPr>
              <a:t> (</a:t>
            </a:r>
            <a:r>
              <a:rPr lang="pl-PL" sz="2700" b="1" dirty="0" err="1">
                <a:solidFill>
                  <a:schemeClr val="bg1"/>
                </a:solidFill>
                <a:latin typeface="Calibri" panose="020F0502020204030204" pitchFamily="34" charset="0"/>
                <a:cs typeface="Calibri" panose="020F0502020204030204" pitchFamily="34" charset="0"/>
              </a:rPr>
              <a:t>terms</a:t>
            </a:r>
            <a:r>
              <a:rPr lang="pl-PL" sz="2700" b="1" dirty="0">
                <a:solidFill>
                  <a:schemeClr val="bg1"/>
                </a:solidFill>
                <a:latin typeface="Calibri" panose="020F0502020204030204" pitchFamily="34" charset="0"/>
                <a:cs typeface="Calibri" panose="020F0502020204030204" pitchFamily="34" charset="0"/>
              </a:rPr>
              <a:t> of service):</a:t>
            </a:r>
          </a:p>
          <a:p>
            <a:pPr>
              <a:lnSpc>
                <a:spcPts val="2480"/>
              </a:lnSpc>
            </a:pPr>
            <a:endParaRPr lang="pl-PL" sz="27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70555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B6A82-D117-D0E4-35E5-91F4408A5CC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FB1A8B9-4E9A-B597-8692-356D77C583F9}"/>
              </a:ext>
            </a:extLst>
          </p:cNvPr>
          <p:cNvSpPr/>
          <p:nvPr/>
        </p:nvSpPr>
        <p:spPr>
          <a:xfrm flipH="1" flipV="1">
            <a:off x="3974596" y="-9"/>
            <a:ext cx="82174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E872DD83-5050-9D79-F59C-35E85CF7FC70}"/>
              </a:ext>
            </a:extLst>
          </p:cNvPr>
          <p:cNvSpPr txBox="1">
            <a:spLocks/>
          </p:cNvSpPr>
          <p:nvPr/>
        </p:nvSpPr>
        <p:spPr>
          <a:xfrm>
            <a:off x="579276" y="402715"/>
            <a:ext cx="295640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Plagiarism, attribution, and AI</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40D5CED0-5ACD-B272-AE12-B29EFFC4A6AD}"/>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F7E3D01-7CAE-3F76-30C0-77FD79090415}"/>
              </a:ext>
            </a:extLst>
          </p:cNvPr>
          <p:cNvSpPr/>
          <p:nvPr/>
        </p:nvSpPr>
        <p:spPr>
          <a:xfrm>
            <a:off x="1" y="1994807"/>
            <a:ext cx="45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796DD71F-4750-2590-A0AF-842FCCDD381F}"/>
              </a:ext>
            </a:extLst>
          </p:cNvPr>
          <p:cNvSpPr txBox="1"/>
          <p:nvPr/>
        </p:nvSpPr>
        <p:spPr>
          <a:xfrm>
            <a:off x="4205096" y="2239190"/>
            <a:ext cx="7434636" cy="3139321"/>
          </a:xfrm>
          <a:prstGeom prst="rect">
            <a:avLst/>
          </a:prstGeom>
          <a:noFill/>
        </p:spPr>
        <p:txBody>
          <a:bodyPr wrap="square" rtlCol="0">
            <a:spAutoFit/>
          </a:bodyPr>
          <a:lstStyle/>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Copyright is law </a:t>
            </a:r>
            <a:r>
              <a:rPr lang="en-US" sz="2200" dirty="0">
                <a:solidFill>
                  <a:schemeClr val="bg1"/>
                </a:solidFill>
                <a:latin typeface="Calibri" panose="020F0502020204030204" pitchFamily="34" charset="0"/>
                <a:cs typeface="Calibri" panose="020F0502020204030204" pitchFamily="34" charset="0"/>
              </a:rPr>
              <a:t>- about who can copy or reuse a work.</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Plagiarism is an ethics/academic rule </a:t>
            </a:r>
            <a:r>
              <a:rPr lang="en-US" sz="2200" dirty="0">
                <a:solidFill>
                  <a:schemeClr val="bg1"/>
                </a:solidFill>
                <a:latin typeface="Calibri" panose="020F0502020204030204" pitchFamily="34" charset="0"/>
                <a:cs typeface="Calibri" panose="020F0502020204030204" pitchFamily="34" charset="0"/>
              </a:rPr>
              <a:t>- about taking  credit for work that is not yours, regardless of permission.</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Universities, journals, and many employers </a:t>
            </a:r>
            <a:r>
              <a:rPr lang="en-US" sz="2200" dirty="0">
                <a:solidFill>
                  <a:schemeClr val="bg1"/>
                </a:solidFill>
                <a:latin typeface="Calibri" panose="020F0502020204030204" pitchFamily="34" charset="0"/>
                <a:cs typeface="Calibri" panose="020F0502020204030204" pitchFamily="34" charset="0"/>
              </a:rPr>
              <a:t>now require disclosure of AI use; some prohibit it for graded work.</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Common rules emerging: </a:t>
            </a:r>
            <a:r>
              <a:rPr lang="en-US" sz="2200" dirty="0">
                <a:solidFill>
                  <a:schemeClr val="bg1"/>
                </a:solidFill>
                <a:latin typeface="Calibri" panose="020F0502020204030204" pitchFamily="34" charset="0"/>
                <a:cs typeface="Calibri" panose="020F0502020204030204" pitchFamily="34" charset="0"/>
              </a:rPr>
              <a:t>AI cannot be a co-author; you must declare which parts were AI-assisted; you remain responsible for accuracy.</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3729D9DC-CF55-F656-F2DB-B454E8AB4DB0}"/>
              </a:ext>
            </a:extLst>
          </p:cNvPr>
          <p:cNvSpPr txBox="1"/>
          <p:nvPr/>
        </p:nvSpPr>
        <p:spPr>
          <a:xfrm>
            <a:off x="579276" y="2239190"/>
            <a:ext cx="3080572" cy="17340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Copyright and plagiarism are different:</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A4BB0A1-26BC-23AB-5D4D-2DBBAB2FB99A}"/>
              </a:ext>
            </a:extLst>
          </p:cNvPr>
          <p:cNvSpPr/>
          <p:nvPr/>
        </p:nvSpPr>
        <p:spPr>
          <a:xfrm rot="970622">
            <a:off x="2450473" y="328636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Rounded Rectangle 5">
            <a:extLst>
              <a:ext uri="{FF2B5EF4-FFF2-40B4-BE49-F238E27FC236}">
                <a16:creationId xmlns:a16="http://schemas.microsoft.com/office/drawing/2014/main" id="{98732DF2-B3A5-7D9A-68BD-03E999D72297}"/>
              </a:ext>
            </a:extLst>
          </p:cNvPr>
          <p:cNvSpPr/>
          <p:nvPr/>
        </p:nvSpPr>
        <p:spPr>
          <a:xfrm>
            <a:off x="3148843" y="5299755"/>
            <a:ext cx="8490889" cy="1056850"/>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7284225-5573-A116-5C43-0A690DB1B53B}"/>
              </a:ext>
            </a:extLst>
          </p:cNvPr>
          <p:cNvSpPr txBox="1"/>
          <p:nvPr/>
        </p:nvSpPr>
        <p:spPr>
          <a:xfrm>
            <a:off x="3307103" y="5516610"/>
            <a:ext cx="8332629" cy="977896"/>
          </a:xfrm>
          <a:prstGeom prst="rect">
            <a:avLst/>
          </a:prstGeom>
          <a:noFill/>
        </p:spPr>
        <p:txBody>
          <a:bodyPr wrap="square" rtlCol="0">
            <a:spAutoFit/>
          </a:bodyPr>
          <a:lstStyle/>
          <a:p>
            <a:pPr>
              <a:lnSpc>
                <a:spcPts val="2340"/>
              </a:lnSpc>
            </a:pPr>
            <a:r>
              <a:rPr lang="en-US" sz="2200" b="1" dirty="0">
                <a:solidFill>
                  <a:srgbClr val="10153D"/>
                </a:solidFill>
              </a:rPr>
              <a:t>Best practice: </a:t>
            </a:r>
            <a:r>
              <a:rPr lang="en-US" sz="2200" dirty="0">
                <a:solidFill>
                  <a:srgbClr val="10153D"/>
                </a:solidFill>
              </a:rPr>
              <a:t>keep your prompts and drafts; cite the tools you used; verify every fact, quote, and citation - AI is known to fabricate them.</a:t>
            </a:r>
          </a:p>
          <a:p>
            <a:pPr>
              <a:lnSpc>
                <a:spcPts val="2340"/>
              </a:lnSpc>
            </a:pPr>
            <a:endParaRPr lang="en-IE" sz="2200" b="1" dirty="0">
              <a:solidFill>
                <a:srgbClr val="10153D"/>
              </a:solidFill>
            </a:endParaRPr>
          </a:p>
        </p:txBody>
      </p:sp>
    </p:spTree>
    <p:extLst>
      <p:ext uri="{BB962C8B-B14F-4D97-AF65-F5344CB8AC3E}">
        <p14:creationId xmlns:p14="http://schemas.microsoft.com/office/powerpoint/2010/main" val="182556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43BB8-8668-65EB-13F0-84BF364587B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F7D70AE-C427-E028-D412-125CDB12986E}"/>
              </a:ext>
            </a:extLst>
          </p:cNvPr>
          <p:cNvSpPr>
            <a:spLocks noGrp="1"/>
          </p:cNvSpPr>
          <p:nvPr>
            <p:ph type="body" sz="quarter" idx="16"/>
          </p:nvPr>
        </p:nvSpPr>
        <p:spPr>
          <a:xfrm>
            <a:off x="5297322" y="2639356"/>
            <a:ext cx="6213359" cy="2425420"/>
          </a:xfrm>
        </p:spPr>
        <p:txBody>
          <a:bodyPr>
            <a:noAutofit/>
          </a:bodyPr>
          <a:lstStyle/>
          <a:p>
            <a:r>
              <a:rPr lang="en-US" dirty="0"/>
              <a:t>AI law: EU AI Act </a:t>
            </a:r>
          </a:p>
          <a:p>
            <a:r>
              <a:rPr lang="en-US" dirty="0"/>
              <a:t>and GDPR</a:t>
            </a:r>
          </a:p>
          <a:p>
            <a:endParaRPr lang="en-US" b="1" dirty="0"/>
          </a:p>
          <a:p>
            <a:r>
              <a:rPr lang="en-US" b="1" dirty="0"/>
              <a:t>(10 min)</a:t>
            </a:r>
            <a:r>
              <a:rPr lang="en-US" dirty="0"/>
              <a:t>	</a:t>
            </a:r>
          </a:p>
          <a:p>
            <a:endParaRPr lang="en-US" dirty="0"/>
          </a:p>
        </p:txBody>
      </p:sp>
      <p:sp>
        <p:nvSpPr>
          <p:cNvPr id="5" name="Text Placeholder 4">
            <a:extLst>
              <a:ext uri="{FF2B5EF4-FFF2-40B4-BE49-F238E27FC236}">
                <a16:creationId xmlns:a16="http://schemas.microsoft.com/office/drawing/2014/main" id="{2DF70408-973A-0437-8001-E1C675109F2A}"/>
              </a:ext>
            </a:extLst>
          </p:cNvPr>
          <p:cNvSpPr>
            <a:spLocks noGrp="1"/>
          </p:cNvSpPr>
          <p:nvPr>
            <p:ph type="body" sz="quarter" idx="17"/>
          </p:nvPr>
        </p:nvSpPr>
        <p:spPr/>
        <p:txBody>
          <a:bodyPr/>
          <a:lstStyle/>
          <a:p>
            <a:r>
              <a:rPr lang="en-US" dirty="0"/>
              <a:t>05</a:t>
            </a:r>
          </a:p>
        </p:txBody>
      </p:sp>
      <p:sp>
        <p:nvSpPr>
          <p:cNvPr id="7" name="Graphic 7">
            <a:extLst>
              <a:ext uri="{FF2B5EF4-FFF2-40B4-BE49-F238E27FC236}">
                <a16:creationId xmlns:a16="http://schemas.microsoft.com/office/drawing/2014/main" id="{348BA6F2-9E21-63CE-A9EA-678069989A90}"/>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665962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hape 12">
            <a:extLst>
              <a:ext uri="{FF2B5EF4-FFF2-40B4-BE49-F238E27FC236}">
                <a16:creationId xmlns:a16="http://schemas.microsoft.com/office/drawing/2014/main" id="{FADC4030-085C-672E-7031-DC510EF0CDD5}"/>
              </a:ext>
            </a:extLst>
          </p:cNvPr>
          <p:cNvSpPr/>
          <p:nvPr/>
        </p:nvSpPr>
        <p:spPr>
          <a:xfrm>
            <a:off x="0" y="2433527"/>
            <a:ext cx="12192000" cy="3882503"/>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60" name="Graphic 7">
            <a:extLst>
              <a:ext uri="{FF2B5EF4-FFF2-40B4-BE49-F238E27FC236}">
                <a16:creationId xmlns:a16="http://schemas.microsoft.com/office/drawing/2014/main" id="{4B957D8B-EC3E-635E-4836-A47970C4FFB2}"/>
              </a:ext>
            </a:extLst>
          </p:cNvPr>
          <p:cNvSpPr/>
          <p:nvPr/>
        </p:nvSpPr>
        <p:spPr>
          <a:xfrm>
            <a:off x="8958532" y="292251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Shape 7">
            <a:extLst>
              <a:ext uri="{FF2B5EF4-FFF2-40B4-BE49-F238E27FC236}">
                <a16:creationId xmlns:a16="http://schemas.microsoft.com/office/drawing/2014/main" id="{43AEB96D-6CB8-94A7-9CD4-66089DF8639E}"/>
              </a:ext>
            </a:extLst>
          </p:cNvPr>
          <p:cNvSpPr/>
          <p:nvPr/>
        </p:nvSpPr>
        <p:spPr>
          <a:xfrm>
            <a:off x="481432" y="1915368"/>
            <a:ext cx="2697480" cy="3127091"/>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Shape 8">
            <a:extLst>
              <a:ext uri="{FF2B5EF4-FFF2-40B4-BE49-F238E27FC236}">
                <a16:creationId xmlns:a16="http://schemas.microsoft.com/office/drawing/2014/main" id="{F2A52DE4-51C7-5BC3-F491-48DC02CDB727}"/>
              </a:ext>
            </a:extLst>
          </p:cNvPr>
          <p:cNvSpPr/>
          <p:nvPr/>
        </p:nvSpPr>
        <p:spPr>
          <a:xfrm>
            <a:off x="481432" y="1915368"/>
            <a:ext cx="2697480" cy="502920"/>
          </a:xfrm>
          <a:prstGeom prst="rect">
            <a:avLst/>
          </a:prstGeom>
          <a:solidFill>
            <a:srgbClr val="E8068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1" name="Text 9">
            <a:extLst>
              <a:ext uri="{FF2B5EF4-FFF2-40B4-BE49-F238E27FC236}">
                <a16:creationId xmlns:a16="http://schemas.microsoft.com/office/drawing/2014/main" id="{4F842A65-F74C-F54D-94E8-4B708DA4F9B0}"/>
              </a:ext>
            </a:extLst>
          </p:cNvPr>
          <p:cNvSpPr/>
          <p:nvPr/>
        </p:nvSpPr>
        <p:spPr>
          <a:xfrm>
            <a:off x="481736" y="1922988"/>
            <a:ext cx="2639924" cy="502920"/>
          </a:xfrm>
          <a:prstGeom prst="rect">
            <a:avLst/>
          </a:prstGeom>
          <a:noFill/>
          <a:ln/>
        </p:spPr>
        <p:txBody>
          <a:bodyPr wrap="square" rtlCol="0" anchor="ctr"/>
          <a:lstStyle/>
          <a:p>
            <a:pPr algn="ctr"/>
            <a:r>
              <a:rPr lang="en-US" sz="3000" b="1" dirty="0">
                <a:solidFill>
                  <a:schemeClr val="bg1"/>
                </a:solidFill>
                <a:latin typeface="Calibri" panose="020F0502020204030204" pitchFamily="34" charset="0"/>
                <a:ea typeface="Georgia" pitchFamily="34" charset="-122"/>
                <a:cs typeface="Calibri" panose="020F0502020204030204" pitchFamily="34" charset="0"/>
              </a:rPr>
              <a:t>Prohibited</a:t>
            </a:r>
          </a:p>
        </p:txBody>
      </p:sp>
      <p:sp>
        <p:nvSpPr>
          <p:cNvPr id="17" name="Shape 15">
            <a:extLst>
              <a:ext uri="{FF2B5EF4-FFF2-40B4-BE49-F238E27FC236}">
                <a16:creationId xmlns:a16="http://schemas.microsoft.com/office/drawing/2014/main" id="{FFAC6186-9365-E8DD-2C01-72024A0D1ACA}"/>
              </a:ext>
            </a:extLst>
          </p:cNvPr>
          <p:cNvSpPr/>
          <p:nvPr/>
        </p:nvSpPr>
        <p:spPr>
          <a:xfrm>
            <a:off x="3325216" y="1915368"/>
            <a:ext cx="2697480" cy="3127091"/>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8" name="Shape 16">
            <a:extLst>
              <a:ext uri="{FF2B5EF4-FFF2-40B4-BE49-F238E27FC236}">
                <a16:creationId xmlns:a16="http://schemas.microsoft.com/office/drawing/2014/main" id="{F7C0F352-E13C-F210-C134-A6B6313A41BF}"/>
              </a:ext>
            </a:extLst>
          </p:cNvPr>
          <p:cNvSpPr/>
          <p:nvPr/>
        </p:nvSpPr>
        <p:spPr>
          <a:xfrm>
            <a:off x="3325216" y="1915368"/>
            <a:ext cx="2697480" cy="502920"/>
          </a:xfrm>
          <a:prstGeom prst="rect">
            <a:avLst/>
          </a:prstGeom>
          <a:solidFill>
            <a:srgbClr val="713293"/>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19" name="Text 17">
            <a:extLst>
              <a:ext uri="{FF2B5EF4-FFF2-40B4-BE49-F238E27FC236}">
                <a16:creationId xmlns:a16="http://schemas.microsoft.com/office/drawing/2014/main" id="{DBAAECE6-391A-7851-EA13-13F4DAA4619D}"/>
              </a:ext>
            </a:extLst>
          </p:cNvPr>
          <p:cNvSpPr/>
          <p:nvPr/>
        </p:nvSpPr>
        <p:spPr>
          <a:xfrm>
            <a:off x="3318968" y="1922988"/>
            <a:ext cx="2691028" cy="50292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High-Risk</a:t>
            </a:r>
            <a:endParaRPr lang="en-US" sz="3000" dirty="0">
              <a:solidFill>
                <a:schemeClr val="bg1"/>
              </a:solidFill>
              <a:latin typeface="Calibri" panose="020F0502020204030204" pitchFamily="34" charset="0"/>
              <a:cs typeface="Calibri" panose="020F0502020204030204" pitchFamily="34" charset="0"/>
            </a:endParaRPr>
          </a:p>
        </p:txBody>
      </p:sp>
      <p:sp>
        <p:nvSpPr>
          <p:cNvPr id="25" name="Shape 23">
            <a:extLst>
              <a:ext uri="{FF2B5EF4-FFF2-40B4-BE49-F238E27FC236}">
                <a16:creationId xmlns:a16="http://schemas.microsoft.com/office/drawing/2014/main" id="{E244C9D8-2506-12B9-86BF-858AA8243CB3}"/>
              </a:ext>
            </a:extLst>
          </p:cNvPr>
          <p:cNvSpPr/>
          <p:nvPr/>
        </p:nvSpPr>
        <p:spPr>
          <a:xfrm>
            <a:off x="6169000" y="1915368"/>
            <a:ext cx="2697480" cy="3127091"/>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6" name="Shape 24">
            <a:extLst>
              <a:ext uri="{FF2B5EF4-FFF2-40B4-BE49-F238E27FC236}">
                <a16:creationId xmlns:a16="http://schemas.microsoft.com/office/drawing/2014/main" id="{877E5CAE-7CB7-5F63-C641-61E9D81D066D}"/>
              </a:ext>
            </a:extLst>
          </p:cNvPr>
          <p:cNvSpPr/>
          <p:nvPr/>
        </p:nvSpPr>
        <p:spPr>
          <a:xfrm>
            <a:off x="6169000" y="1915368"/>
            <a:ext cx="2697480" cy="502920"/>
          </a:xfrm>
          <a:prstGeom prst="rect">
            <a:avLst/>
          </a:prstGeom>
          <a:solidFill>
            <a:srgbClr val="3C3795"/>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7" name="Text 25">
            <a:extLst>
              <a:ext uri="{FF2B5EF4-FFF2-40B4-BE49-F238E27FC236}">
                <a16:creationId xmlns:a16="http://schemas.microsoft.com/office/drawing/2014/main" id="{3A5F554F-C760-7384-4EFA-90C4E888871B}"/>
              </a:ext>
            </a:extLst>
          </p:cNvPr>
          <p:cNvSpPr/>
          <p:nvPr/>
        </p:nvSpPr>
        <p:spPr>
          <a:xfrm>
            <a:off x="6156300" y="1908862"/>
            <a:ext cx="2703628" cy="502920"/>
          </a:xfrm>
          <a:prstGeom prst="rect">
            <a:avLst/>
          </a:prstGeom>
          <a:noFill/>
          <a:ln/>
        </p:spPr>
        <p:txBody>
          <a:bodyPr wrap="square" rtlCol="0" anchor="ctr"/>
          <a:lstStyle/>
          <a:p>
            <a:pPr algn="ctr"/>
            <a:r>
              <a:rPr lang="en-US" sz="3000" b="1" dirty="0">
                <a:solidFill>
                  <a:schemeClr val="bg1"/>
                </a:solidFill>
                <a:latin typeface="Calibri" panose="020F0502020204030204" pitchFamily="34" charset="0"/>
                <a:ea typeface="Georgia" pitchFamily="34" charset="-122"/>
                <a:cs typeface="Calibri" panose="020F0502020204030204" pitchFamily="34" charset="0"/>
              </a:rPr>
              <a:t>Limited-risk</a:t>
            </a:r>
          </a:p>
        </p:txBody>
      </p:sp>
      <p:sp>
        <p:nvSpPr>
          <p:cNvPr id="33" name="Shape 31">
            <a:extLst>
              <a:ext uri="{FF2B5EF4-FFF2-40B4-BE49-F238E27FC236}">
                <a16:creationId xmlns:a16="http://schemas.microsoft.com/office/drawing/2014/main" id="{5970AB87-8D32-B96B-68B7-2DDB420D8C8C}"/>
              </a:ext>
            </a:extLst>
          </p:cNvPr>
          <p:cNvSpPr/>
          <p:nvPr/>
        </p:nvSpPr>
        <p:spPr>
          <a:xfrm>
            <a:off x="9012784" y="1910288"/>
            <a:ext cx="2697480" cy="3127091"/>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4" name="Shape 32">
            <a:extLst>
              <a:ext uri="{FF2B5EF4-FFF2-40B4-BE49-F238E27FC236}">
                <a16:creationId xmlns:a16="http://schemas.microsoft.com/office/drawing/2014/main" id="{BD891234-A43C-63F1-7C61-D9FF241153F4}"/>
              </a:ext>
            </a:extLst>
          </p:cNvPr>
          <p:cNvSpPr/>
          <p:nvPr/>
        </p:nvSpPr>
        <p:spPr>
          <a:xfrm>
            <a:off x="9012784" y="1915368"/>
            <a:ext cx="2697480" cy="5029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5" name="Text 33">
            <a:extLst>
              <a:ext uri="{FF2B5EF4-FFF2-40B4-BE49-F238E27FC236}">
                <a16:creationId xmlns:a16="http://schemas.microsoft.com/office/drawing/2014/main" id="{48FFC1D1-A18D-E74D-168F-6FC7B6F08761}"/>
              </a:ext>
            </a:extLst>
          </p:cNvPr>
          <p:cNvSpPr/>
          <p:nvPr/>
        </p:nvSpPr>
        <p:spPr>
          <a:xfrm>
            <a:off x="9006232" y="1922988"/>
            <a:ext cx="2684780" cy="502920"/>
          </a:xfrm>
          <a:prstGeom prst="rect">
            <a:avLst/>
          </a:prstGeom>
          <a:noFill/>
          <a:ln/>
        </p:spPr>
        <p:txBody>
          <a:bodyPr wrap="square" rtlCol="0" anchor="ctr"/>
          <a:lstStyle/>
          <a:p>
            <a:pPr algn="ctr"/>
            <a:r>
              <a:rPr lang="en-US" sz="3000" b="1" dirty="0">
                <a:solidFill>
                  <a:schemeClr val="bg1"/>
                </a:solidFill>
                <a:latin typeface="Calibri" panose="020F0502020204030204" pitchFamily="34" charset="0"/>
                <a:ea typeface="Georgia" pitchFamily="34" charset="-122"/>
                <a:cs typeface="Calibri" panose="020F0502020204030204" pitchFamily="34" charset="0"/>
              </a:rPr>
              <a:t>Minimal-risk</a:t>
            </a:r>
          </a:p>
        </p:txBody>
      </p:sp>
      <p:sp>
        <p:nvSpPr>
          <p:cNvPr id="57" name="Text Placeholder 11">
            <a:extLst>
              <a:ext uri="{FF2B5EF4-FFF2-40B4-BE49-F238E27FC236}">
                <a16:creationId xmlns:a16="http://schemas.microsoft.com/office/drawing/2014/main" id="{1638F06F-8A77-C12F-70F1-C0B9785BDFD5}"/>
              </a:ext>
            </a:extLst>
          </p:cNvPr>
          <p:cNvSpPr txBox="1">
            <a:spLocks/>
          </p:cNvSpPr>
          <p:nvPr/>
        </p:nvSpPr>
        <p:spPr>
          <a:xfrm>
            <a:off x="0" y="523108"/>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EU AI Act in brief: a risk-based law</a:t>
            </a:r>
          </a:p>
        </p:txBody>
      </p:sp>
      <p:sp>
        <p:nvSpPr>
          <p:cNvPr id="59" name="Text 39">
            <a:extLst>
              <a:ext uri="{FF2B5EF4-FFF2-40B4-BE49-F238E27FC236}">
                <a16:creationId xmlns:a16="http://schemas.microsoft.com/office/drawing/2014/main" id="{C5ECBBB0-F72B-2AB2-67E3-8BD27A9AFD0C}"/>
              </a:ext>
            </a:extLst>
          </p:cNvPr>
          <p:cNvSpPr/>
          <p:nvPr/>
        </p:nvSpPr>
        <p:spPr>
          <a:xfrm>
            <a:off x="0" y="5382579"/>
            <a:ext cx="12192000" cy="583171"/>
          </a:xfrm>
          <a:prstGeom prst="rect">
            <a:avLst/>
          </a:prstGeom>
          <a:noFill/>
          <a:ln/>
        </p:spPr>
        <p:txBody>
          <a:bodyPr wrap="square" rtlCol="0" anchor="t"/>
          <a:lstStyle/>
          <a:p>
            <a:pPr algn="ctr">
              <a:lnSpc>
                <a:spcPts val="2680"/>
              </a:lnSpc>
            </a:pPr>
            <a:r>
              <a:rPr lang="en-US" sz="2400" dirty="0">
                <a:solidFill>
                  <a:schemeClr val="bg1"/>
                </a:solidFill>
                <a:latin typeface="Calibri" pitchFamily="34" charset="0"/>
                <a:ea typeface="Calibri" pitchFamily="34" charset="-122"/>
                <a:cs typeface="Calibri" pitchFamily="34" charset="-120"/>
              </a:rPr>
              <a:t>Most everyday uses are minimal-risk - but as soon as you make </a:t>
            </a:r>
          </a:p>
          <a:p>
            <a:pPr algn="ctr">
              <a:lnSpc>
                <a:spcPts val="2680"/>
              </a:lnSpc>
            </a:pPr>
            <a:r>
              <a:rPr lang="en-US" sz="2400" dirty="0">
                <a:solidFill>
                  <a:schemeClr val="bg1"/>
                </a:solidFill>
                <a:latin typeface="Calibri" pitchFamily="34" charset="0"/>
                <a:ea typeface="Calibri" pitchFamily="34" charset="-122"/>
                <a:cs typeface="Calibri" pitchFamily="34" charset="-120"/>
              </a:rPr>
              <a:t>a chatbot or a deepfake, transparency rules kick in.</a:t>
            </a:r>
          </a:p>
          <a:p>
            <a:pPr algn="ctr">
              <a:lnSpc>
                <a:spcPts val="2680"/>
              </a:lnSpc>
            </a:pPr>
            <a:endParaRPr lang="en-US" sz="2400" dirty="0">
              <a:solidFill>
                <a:schemeClr val="bg1"/>
              </a:solidFill>
            </a:endParaRPr>
          </a:p>
        </p:txBody>
      </p:sp>
      <p:sp>
        <p:nvSpPr>
          <p:cNvPr id="5" name="Text 39">
            <a:extLst>
              <a:ext uri="{FF2B5EF4-FFF2-40B4-BE49-F238E27FC236}">
                <a16:creationId xmlns:a16="http://schemas.microsoft.com/office/drawing/2014/main" id="{04ED6030-D296-25D3-5668-A6DDB5EEB354}"/>
              </a:ext>
            </a:extLst>
          </p:cNvPr>
          <p:cNvSpPr/>
          <p:nvPr/>
        </p:nvSpPr>
        <p:spPr>
          <a:xfrm>
            <a:off x="60300" y="1170912"/>
            <a:ext cx="12192000" cy="583171"/>
          </a:xfrm>
          <a:prstGeom prst="rect">
            <a:avLst/>
          </a:prstGeom>
          <a:noFill/>
          <a:ln/>
        </p:spPr>
        <p:txBody>
          <a:bodyPr wrap="square" rtlCol="0" anchor="ctr"/>
          <a:lstStyle/>
          <a:p>
            <a:pPr algn="ctr"/>
            <a:r>
              <a:rPr lang="en-US" sz="2400" dirty="0">
                <a:solidFill>
                  <a:srgbClr val="10153D"/>
                </a:solidFill>
                <a:latin typeface="Calibri" pitchFamily="34" charset="0"/>
                <a:ea typeface="Calibri" pitchFamily="34" charset="-122"/>
                <a:cs typeface="Calibri" pitchFamily="34" charset="-120"/>
              </a:rPr>
              <a:t>The AI Act sorts AI uses into four risk levels. Your obligations depend on the level</a:t>
            </a:r>
          </a:p>
          <a:p>
            <a:pPr algn="ctr"/>
            <a:endParaRPr lang="en-US" sz="2400" dirty="0">
              <a:solidFill>
                <a:srgbClr val="10153D"/>
              </a:solidFill>
            </a:endParaRPr>
          </a:p>
        </p:txBody>
      </p:sp>
      <p:sp>
        <p:nvSpPr>
          <p:cNvPr id="6" name="Text 11">
            <a:extLst>
              <a:ext uri="{FF2B5EF4-FFF2-40B4-BE49-F238E27FC236}">
                <a16:creationId xmlns:a16="http://schemas.microsoft.com/office/drawing/2014/main" id="{4EA8EB36-9A1D-E0A2-01A3-634C29F065A8}"/>
              </a:ext>
            </a:extLst>
          </p:cNvPr>
          <p:cNvSpPr/>
          <p:nvPr/>
        </p:nvSpPr>
        <p:spPr>
          <a:xfrm>
            <a:off x="487680" y="2576065"/>
            <a:ext cx="2697480" cy="1417320"/>
          </a:xfrm>
          <a:prstGeom prst="rect">
            <a:avLst/>
          </a:prstGeom>
          <a:noFill/>
          <a:ln/>
        </p:spPr>
        <p:txBody>
          <a:bodyPr wrap="square" rtlCol="0" anchor="t"/>
          <a:lstStyle/>
          <a:p>
            <a:pPr algn="ctr">
              <a:lnSpc>
                <a:spcPts val="2100"/>
              </a:lnSpc>
            </a:pPr>
            <a:r>
              <a:rPr lang="en-US" sz="2000" dirty="0">
                <a:solidFill>
                  <a:srgbClr val="10153D"/>
                </a:solidFill>
                <a:latin typeface="Calibri" panose="020F0502020204030204" pitchFamily="34" charset="0"/>
                <a:ea typeface="Calibri" pitchFamily="34" charset="-122"/>
                <a:cs typeface="Calibri" panose="020F0502020204030204" pitchFamily="34" charset="0"/>
              </a:rPr>
              <a:t>Social scoring, manipulative AI, untargeted scraping of facial images, real-time biometric ID in public spaces (with narrow exceptions).</a:t>
            </a:r>
          </a:p>
          <a:p>
            <a:pPr algn="ctr">
              <a:lnSpc>
                <a:spcPts val="2100"/>
              </a:lnSpc>
            </a:pPr>
            <a:endParaRPr lang="en-US" sz="2000" dirty="0">
              <a:solidFill>
                <a:srgbClr val="10153D"/>
              </a:solidFill>
              <a:latin typeface="Calibri" panose="020F0502020204030204" pitchFamily="34" charset="0"/>
              <a:cs typeface="Calibri" panose="020F0502020204030204" pitchFamily="34" charset="0"/>
            </a:endParaRPr>
          </a:p>
        </p:txBody>
      </p:sp>
      <p:sp>
        <p:nvSpPr>
          <p:cNvPr id="7" name="Text 19">
            <a:extLst>
              <a:ext uri="{FF2B5EF4-FFF2-40B4-BE49-F238E27FC236}">
                <a16:creationId xmlns:a16="http://schemas.microsoft.com/office/drawing/2014/main" id="{01C96569-43AD-EBB2-22C4-35E239BFD3A3}"/>
              </a:ext>
            </a:extLst>
          </p:cNvPr>
          <p:cNvSpPr/>
          <p:nvPr/>
        </p:nvSpPr>
        <p:spPr>
          <a:xfrm>
            <a:off x="3318764" y="2576065"/>
            <a:ext cx="2697480" cy="1417320"/>
          </a:xfrm>
          <a:prstGeom prst="rect">
            <a:avLst/>
          </a:prstGeom>
          <a:noFill/>
          <a:ln/>
        </p:spPr>
        <p:txBody>
          <a:bodyPr wrap="square" rtlCol="0" anchor="t"/>
          <a:lstStyle/>
          <a:p>
            <a:pPr algn="ctr">
              <a:lnSpc>
                <a:spcPts val="2100"/>
              </a:lnSpc>
            </a:pPr>
            <a:r>
              <a:rPr lang="en-US" sz="2000" dirty="0">
                <a:solidFill>
                  <a:srgbClr val="10153D"/>
                </a:solidFill>
                <a:latin typeface="Calibri" panose="020F0502020204030204" pitchFamily="34" charset="0"/>
                <a:ea typeface="Calibri" pitchFamily="34" charset="-122"/>
                <a:cs typeface="Calibri" panose="020F0502020204030204" pitchFamily="34" charset="0"/>
              </a:rPr>
              <a:t>AI in HR, education, essential services, law enforcement, medical devices. Strict obligations: risk management, data quality, logging, </a:t>
            </a:r>
          </a:p>
          <a:p>
            <a:pPr algn="ctr">
              <a:lnSpc>
                <a:spcPts val="2100"/>
              </a:lnSpc>
            </a:pPr>
            <a:r>
              <a:rPr lang="en-US" sz="2000" dirty="0">
                <a:solidFill>
                  <a:srgbClr val="10153D"/>
                </a:solidFill>
                <a:latin typeface="Calibri" panose="020F0502020204030204" pitchFamily="34" charset="0"/>
                <a:ea typeface="Calibri" pitchFamily="34" charset="-122"/>
                <a:cs typeface="Calibri" panose="020F0502020204030204" pitchFamily="34" charset="0"/>
              </a:rPr>
              <a:t>human oversight.</a:t>
            </a:r>
          </a:p>
          <a:p>
            <a:pPr algn="ctr">
              <a:lnSpc>
                <a:spcPts val="2100"/>
              </a:lnSpc>
            </a:pPr>
            <a:endParaRPr lang="en-US" sz="2000" dirty="0">
              <a:solidFill>
                <a:srgbClr val="10153D"/>
              </a:solidFill>
              <a:latin typeface="Calibri" panose="020F0502020204030204" pitchFamily="34" charset="0"/>
              <a:cs typeface="Calibri" panose="020F0502020204030204" pitchFamily="34" charset="0"/>
            </a:endParaRPr>
          </a:p>
        </p:txBody>
      </p:sp>
      <p:sp>
        <p:nvSpPr>
          <p:cNvPr id="8" name="Text 27">
            <a:extLst>
              <a:ext uri="{FF2B5EF4-FFF2-40B4-BE49-F238E27FC236}">
                <a16:creationId xmlns:a16="http://schemas.microsoft.com/office/drawing/2014/main" id="{6C3B0866-960B-FDD0-A590-7376C99AEB8D}"/>
              </a:ext>
            </a:extLst>
          </p:cNvPr>
          <p:cNvSpPr/>
          <p:nvPr/>
        </p:nvSpPr>
        <p:spPr>
          <a:xfrm>
            <a:off x="6187948" y="2576065"/>
            <a:ext cx="2697480" cy="1417320"/>
          </a:xfrm>
          <a:prstGeom prst="rect">
            <a:avLst/>
          </a:prstGeom>
          <a:noFill/>
          <a:ln/>
        </p:spPr>
        <p:txBody>
          <a:bodyPr wrap="square" rtlCol="0" anchor="t"/>
          <a:lstStyle/>
          <a:p>
            <a:pPr algn="ctr">
              <a:lnSpc>
                <a:spcPts val="2100"/>
              </a:lnSpc>
            </a:pPr>
            <a:r>
              <a:rPr lang="en-US" sz="2000" dirty="0">
                <a:solidFill>
                  <a:srgbClr val="10153D"/>
                </a:solidFill>
                <a:latin typeface="Calibri" panose="020F0502020204030204" pitchFamily="34" charset="0"/>
                <a:ea typeface="Calibri" pitchFamily="34" charset="-122"/>
                <a:cs typeface="Calibri" panose="020F0502020204030204" pitchFamily="34" charset="0"/>
              </a:rPr>
              <a:t>Chatbots, deepfakes, emotion recognition. Transparency duties - users must know they are interacting with </a:t>
            </a:r>
          </a:p>
          <a:p>
            <a:pPr algn="ctr">
              <a:lnSpc>
                <a:spcPts val="2100"/>
              </a:lnSpc>
            </a:pPr>
            <a:r>
              <a:rPr lang="en-US" sz="2000" dirty="0">
                <a:solidFill>
                  <a:srgbClr val="10153D"/>
                </a:solidFill>
                <a:latin typeface="Calibri" panose="020F0502020204030204" pitchFamily="34" charset="0"/>
                <a:ea typeface="Calibri" pitchFamily="34" charset="-122"/>
                <a:cs typeface="Calibri" panose="020F0502020204030204" pitchFamily="34" charset="0"/>
              </a:rPr>
              <a:t>AI or seeing AI-generated content.</a:t>
            </a:r>
          </a:p>
          <a:p>
            <a:pPr algn="ctr">
              <a:lnSpc>
                <a:spcPts val="2100"/>
              </a:lnSpc>
            </a:pPr>
            <a:endParaRPr lang="en-US" sz="2000" dirty="0">
              <a:solidFill>
                <a:srgbClr val="10153D"/>
              </a:solidFill>
              <a:latin typeface="Calibri" panose="020F0502020204030204" pitchFamily="34" charset="0"/>
              <a:cs typeface="Calibri" panose="020F0502020204030204" pitchFamily="34" charset="0"/>
            </a:endParaRPr>
          </a:p>
        </p:txBody>
      </p:sp>
      <p:sp>
        <p:nvSpPr>
          <p:cNvPr id="14" name="Text 35">
            <a:extLst>
              <a:ext uri="{FF2B5EF4-FFF2-40B4-BE49-F238E27FC236}">
                <a16:creationId xmlns:a16="http://schemas.microsoft.com/office/drawing/2014/main" id="{A3C9D7A8-B3A0-2214-24A8-2D6B59BA75E0}"/>
              </a:ext>
            </a:extLst>
          </p:cNvPr>
          <p:cNvSpPr/>
          <p:nvPr/>
        </p:nvSpPr>
        <p:spPr>
          <a:xfrm>
            <a:off x="9031732" y="2576065"/>
            <a:ext cx="2665832" cy="1417320"/>
          </a:xfrm>
          <a:prstGeom prst="rect">
            <a:avLst/>
          </a:prstGeom>
          <a:noFill/>
          <a:ln/>
        </p:spPr>
        <p:txBody>
          <a:bodyPr wrap="square" rtlCol="0" anchor="t"/>
          <a:lstStyle/>
          <a:p>
            <a:pPr algn="ctr">
              <a:lnSpc>
                <a:spcPts val="2100"/>
              </a:lnSpc>
            </a:pPr>
            <a:r>
              <a:rPr lang="en-US" sz="2000" dirty="0">
                <a:solidFill>
                  <a:srgbClr val="10153D"/>
                </a:solidFill>
                <a:latin typeface="Calibri" panose="020F0502020204030204" pitchFamily="34" charset="0"/>
                <a:ea typeface="Calibri" pitchFamily="34" charset="-122"/>
                <a:cs typeface="Calibri" panose="020F0502020204030204" pitchFamily="34" charset="0"/>
              </a:rPr>
              <a:t>Spam filters, AI in video games, productivity helpers. No specific obligations under the </a:t>
            </a:r>
          </a:p>
          <a:p>
            <a:pPr algn="ctr">
              <a:lnSpc>
                <a:spcPts val="2100"/>
              </a:lnSpc>
            </a:pPr>
            <a:r>
              <a:rPr lang="en-US" sz="2000" dirty="0">
                <a:solidFill>
                  <a:srgbClr val="10153D"/>
                </a:solidFill>
                <a:latin typeface="Calibri" panose="020F0502020204030204" pitchFamily="34" charset="0"/>
                <a:ea typeface="Calibri" pitchFamily="34" charset="-122"/>
                <a:cs typeface="Calibri" panose="020F0502020204030204" pitchFamily="34" charset="0"/>
              </a:rPr>
              <a:t>AI Act, but other laws (GDPR, copyright) </a:t>
            </a:r>
          </a:p>
          <a:p>
            <a:pPr algn="ctr">
              <a:lnSpc>
                <a:spcPts val="2100"/>
              </a:lnSpc>
            </a:pPr>
            <a:r>
              <a:rPr lang="en-US" sz="2000" dirty="0">
                <a:solidFill>
                  <a:srgbClr val="10153D"/>
                </a:solidFill>
                <a:latin typeface="Calibri" panose="020F0502020204030204" pitchFamily="34" charset="0"/>
                <a:ea typeface="Calibri" pitchFamily="34" charset="-122"/>
                <a:cs typeface="Calibri" panose="020F0502020204030204" pitchFamily="34" charset="0"/>
              </a:rPr>
              <a:t>still apply.</a:t>
            </a:r>
          </a:p>
          <a:p>
            <a:pPr algn="ctr">
              <a:lnSpc>
                <a:spcPts val="2100"/>
              </a:lnSpc>
            </a:pPr>
            <a:endParaRPr lang="en-US" sz="2000"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2188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9BB3C-BAAB-ABF7-664D-FFFD9884E25A}"/>
            </a:ext>
          </a:extLst>
        </p:cNvPr>
        <p:cNvGrpSpPr/>
        <p:nvPr/>
      </p:nvGrpSpPr>
      <p:grpSpPr>
        <a:xfrm>
          <a:off x="0" y="0"/>
          <a:ext cx="0" cy="0"/>
          <a:chOff x="0" y="0"/>
          <a:chExt cx="0" cy="0"/>
        </a:xfrm>
      </p:grpSpPr>
      <p:sp>
        <p:nvSpPr>
          <p:cNvPr id="53" name="Shape 12">
            <a:extLst>
              <a:ext uri="{FF2B5EF4-FFF2-40B4-BE49-F238E27FC236}">
                <a16:creationId xmlns:a16="http://schemas.microsoft.com/office/drawing/2014/main" id="{563C146B-C8B0-7B54-4562-2002782F6F5D}"/>
              </a:ext>
            </a:extLst>
          </p:cNvPr>
          <p:cNvSpPr/>
          <p:nvPr/>
        </p:nvSpPr>
        <p:spPr>
          <a:xfrm>
            <a:off x="0" y="2133166"/>
            <a:ext cx="12192000" cy="4190799"/>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54" name="Graphic 7">
            <a:extLst>
              <a:ext uri="{FF2B5EF4-FFF2-40B4-BE49-F238E27FC236}">
                <a16:creationId xmlns:a16="http://schemas.microsoft.com/office/drawing/2014/main" id="{AAEA0B4E-52F4-2E8C-7544-D7C43CF8B382}"/>
              </a:ext>
            </a:extLst>
          </p:cNvPr>
          <p:cNvSpPr/>
          <p:nvPr/>
        </p:nvSpPr>
        <p:spPr>
          <a:xfrm>
            <a:off x="8958532" y="270661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55" name="Text Placeholder 11">
            <a:extLst>
              <a:ext uri="{FF2B5EF4-FFF2-40B4-BE49-F238E27FC236}">
                <a16:creationId xmlns:a16="http://schemas.microsoft.com/office/drawing/2014/main" id="{B22105BC-D991-5D8A-FA88-80FDE3FD243D}"/>
              </a:ext>
            </a:extLst>
          </p:cNvPr>
          <p:cNvSpPr txBox="1">
            <a:spLocks/>
          </p:cNvSpPr>
          <p:nvPr/>
        </p:nvSpPr>
        <p:spPr>
          <a:xfrm>
            <a:off x="0" y="294896"/>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GDPR meets AI: the rules still apply</a:t>
            </a:r>
          </a:p>
          <a:p>
            <a:pPr marL="0" indent="0" algn="ctr">
              <a:buNone/>
            </a:pPr>
            <a:endParaRPr lang="en-US" sz="3600" b="1" dirty="0">
              <a:solidFill>
                <a:srgbClr val="10153D"/>
              </a:solidFill>
              <a:latin typeface="Calibri" panose="020F0502020204030204" pitchFamily="34" charset="0"/>
              <a:cs typeface="Calibri" panose="020F0502020204030204" pitchFamily="34" charset="0"/>
            </a:endParaRPr>
          </a:p>
        </p:txBody>
      </p:sp>
      <p:sp>
        <p:nvSpPr>
          <p:cNvPr id="56" name="Text 39">
            <a:extLst>
              <a:ext uri="{FF2B5EF4-FFF2-40B4-BE49-F238E27FC236}">
                <a16:creationId xmlns:a16="http://schemas.microsoft.com/office/drawing/2014/main" id="{3073E021-41F9-4A28-5B74-3DE43ACE6B2B}"/>
              </a:ext>
            </a:extLst>
          </p:cNvPr>
          <p:cNvSpPr/>
          <p:nvPr/>
        </p:nvSpPr>
        <p:spPr>
          <a:xfrm>
            <a:off x="0" y="5117703"/>
            <a:ext cx="12192000" cy="583171"/>
          </a:xfrm>
          <a:prstGeom prst="rect">
            <a:avLst/>
          </a:prstGeom>
          <a:noFill/>
          <a:ln/>
        </p:spPr>
        <p:txBody>
          <a:bodyPr wrap="square" rtlCol="0" anchor="t"/>
          <a:lstStyle/>
          <a:p>
            <a:pPr algn="ctr">
              <a:lnSpc>
                <a:spcPts val="2480"/>
              </a:lnSpc>
            </a:pPr>
            <a:r>
              <a:rPr lang="en-US" sz="2400" b="1" dirty="0">
                <a:solidFill>
                  <a:schemeClr val="bg1"/>
                </a:solidFill>
                <a:latin typeface="Calibri" pitchFamily="34" charset="0"/>
                <a:ea typeface="Calibri" pitchFamily="34" charset="-122"/>
                <a:cs typeface="Calibri" pitchFamily="34" charset="-120"/>
              </a:rPr>
              <a:t>Special categories </a:t>
            </a:r>
            <a:r>
              <a:rPr lang="en-US" sz="2400" dirty="0">
                <a:solidFill>
                  <a:schemeClr val="bg1"/>
                </a:solidFill>
                <a:latin typeface="Calibri" pitchFamily="34" charset="0"/>
                <a:ea typeface="Calibri" pitchFamily="34" charset="-122"/>
                <a:cs typeface="Calibri" pitchFamily="34" charset="-120"/>
              </a:rPr>
              <a:t>(health, biometrics, voice, religion, politics) </a:t>
            </a:r>
          </a:p>
          <a:p>
            <a:pPr algn="ctr">
              <a:lnSpc>
                <a:spcPts val="2480"/>
              </a:lnSpc>
            </a:pPr>
            <a:r>
              <a:rPr lang="en-US" sz="2400" dirty="0">
                <a:solidFill>
                  <a:schemeClr val="bg1"/>
                </a:solidFill>
                <a:latin typeface="Calibri" pitchFamily="34" charset="0"/>
                <a:ea typeface="Calibri" pitchFamily="34" charset="-122"/>
                <a:cs typeface="Calibri" pitchFamily="34" charset="-120"/>
              </a:rPr>
              <a:t>need stronger justification - usually explicit consent. </a:t>
            </a:r>
            <a:r>
              <a:rPr lang="en-US" sz="2400" b="1" dirty="0">
                <a:solidFill>
                  <a:schemeClr val="bg1"/>
                </a:solidFill>
                <a:latin typeface="Calibri" pitchFamily="34" charset="0"/>
                <a:ea typeface="Calibri" pitchFamily="34" charset="-122"/>
                <a:cs typeface="Calibri" pitchFamily="34" charset="-120"/>
              </a:rPr>
              <a:t>Data subject rights </a:t>
            </a:r>
          </a:p>
          <a:p>
            <a:pPr algn="ctr">
              <a:lnSpc>
                <a:spcPts val="2480"/>
              </a:lnSpc>
            </a:pPr>
            <a:r>
              <a:rPr lang="en-US" sz="2400" dirty="0">
                <a:solidFill>
                  <a:schemeClr val="bg1"/>
                </a:solidFill>
                <a:latin typeface="Calibri" pitchFamily="34" charset="0"/>
                <a:ea typeface="Calibri" pitchFamily="34" charset="-122"/>
                <a:cs typeface="Calibri" pitchFamily="34" charset="-120"/>
              </a:rPr>
              <a:t>(access, erasure, objection) apply even to data sitting in an AI tool.</a:t>
            </a:r>
          </a:p>
          <a:p>
            <a:pPr algn="ctr">
              <a:lnSpc>
                <a:spcPts val="2480"/>
              </a:lnSpc>
            </a:pPr>
            <a:endParaRPr lang="en-US" sz="2400" dirty="0">
              <a:solidFill>
                <a:schemeClr val="bg1"/>
              </a:solidFill>
            </a:endParaRPr>
          </a:p>
        </p:txBody>
      </p:sp>
      <p:sp>
        <p:nvSpPr>
          <p:cNvPr id="58" name="Text 39">
            <a:extLst>
              <a:ext uri="{FF2B5EF4-FFF2-40B4-BE49-F238E27FC236}">
                <a16:creationId xmlns:a16="http://schemas.microsoft.com/office/drawing/2014/main" id="{8141840D-8170-08C6-FCAC-9DA1977F6585}"/>
              </a:ext>
            </a:extLst>
          </p:cNvPr>
          <p:cNvSpPr/>
          <p:nvPr/>
        </p:nvSpPr>
        <p:spPr>
          <a:xfrm>
            <a:off x="60300" y="902191"/>
            <a:ext cx="12192000" cy="583171"/>
          </a:xfrm>
          <a:prstGeom prst="rect">
            <a:avLst/>
          </a:prstGeom>
          <a:noFill/>
          <a:ln/>
        </p:spPr>
        <p:txBody>
          <a:bodyPr wrap="square" rtlCol="0" anchor="ctr"/>
          <a:lstStyle/>
          <a:p>
            <a:pPr algn="ctr"/>
            <a:r>
              <a:rPr lang="en-US" sz="2400" dirty="0">
                <a:solidFill>
                  <a:srgbClr val="10153D"/>
                </a:solidFill>
                <a:latin typeface="Calibri" pitchFamily="34" charset="0"/>
                <a:ea typeface="Calibri" pitchFamily="34" charset="-122"/>
                <a:cs typeface="Calibri" pitchFamily="34" charset="-120"/>
              </a:rPr>
              <a:t>If your AI inputs include identifiable people, GDPR still applies. The six core principles:</a:t>
            </a:r>
          </a:p>
          <a:p>
            <a:pPr algn="ctr"/>
            <a:endParaRPr lang="en-US" sz="2400" dirty="0">
              <a:solidFill>
                <a:srgbClr val="10153D"/>
              </a:solidFill>
            </a:endParaRPr>
          </a:p>
        </p:txBody>
      </p:sp>
      <p:sp>
        <p:nvSpPr>
          <p:cNvPr id="9" name="Shape 7">
            <a:extLst>
              <a:ext uri="{FF2B5EF4-FFF2-40B4-BE49-F238E27FC236}">
                <a16:creationId xmlns:a16="http://schemas.microsoft.com/office/drawing/2014/main" id="{AC2185BC-8069-4EF8-2A62-239BEA349D7E}"/>
              </a:ext>
            </a:extLst>
          </p:cNvPr>
          <p:cNvSpPr/>
          <p:nvPr/>
        </p:nvSpPr>
        <p:spPr>
          <a:xfrm>
            <a:off x="481431" y="1415370"/>
            <a:ext cx="3585780" cy="1700932"/>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Shape 8">
            <a:extLst>
              <a:ext uri="{FF2B5EF4-FFF2-40B4-BE49-F238E27FC236}">
                <a16:creationId xmlns:a16="http://schemas.microsoft.com/office/drawing/2014/main" id="{12CD7EC2-5213-50D9-42EC-C2A846EBCF79}"/>
              </a:ext>
            </a:extLst>
          </p:cNvPr>
          <p:cNvSpPr/>
          <p:nvPr/>
        </p:nvSpPr>
        <p:spPr>
          <a:xfrm>
            <a:off x="481431" y="1415368"/>
            <a:ext cx="3564000" cy="756000"/>
          </a:xfrm>
          <a:prstGeom prst="rect">
            <a:avLst/>
          </a:prstGeom>
          <a:solidFill>
            <a:srgbClr val="E8068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1" name="Text 9">
            <a:extLst>
              <a:ext uri="{FF2B5EF4-FFF2-40B4-BE49-F238E27FC236}">
                <a16:creationId xmlns:a16="http://schemas.microsoft.com/office/drawing/2014/main" id="{036C5090-1531-C090-C606-74DDDBFA043E}"/>
              </a:ext>
            </a:extLst>
          </p:cNvPr>
          <p:cNvSpPr/>
          <p:nvPr/>
        </p:nvSpPr>
        <p:spPr>
          <a:xfrm>
            <a:off x="481835" y="1549682"/>
            <a:ext cx="3509271" cy="438226"/>
          </a:xfrm>
          <a:prstGeom prst="rect">
            <a:avLst/>
          </a:prstGeom>
          <a:noFill/>
          <a:ln/>
        </p:spPr>
        <p:txBody>
          <a:bodyPr wrap="square" rtlCol="0" anchor="ctr"/>
          <a:lstStyle/>
          <a:p>
            <a:pPr algn="ctr"/>
            <a:r>
              <a:rPr lang="en-US" sz="2700" b="1" dirty="0">
                <a:solidFill>
                  <a:schemeClr val="bg1"/>
                </a:solidFill>
                <a:latin typeface="Calibri" panose="020F0502020204030204" pitchFamily="34" charset="0"/>
                <a:ea typeface="Georgia" pitchFamily="34" charset="-122"/>
                <a:cs typeface="Calibri" panose="020F0502020204030204" pitchFamily="34" charset="0"/>
              </a:rPr>
              <a:t>Lawfulness</a:t>
            </a:r>
          </a:p>
        </p:txBody>
      </p:sp>
      <p:sp>
        <p:nvSpPr>
          <p:cNvPr id="17" name="Shape 15">
            <a:extLst>
              <a:ext uri="{FF2B5EF4-FFF2-40B4-BE49-F238E27FC236}">
                <a16:creationId xmlns:a16="http://schemas.microsoft.com/office/drawing/2014/main" id="{9172AEA7-82CB-E508-8C63-0A2EFC68D496}"/>
              </a:ext>
            </a:extLst>
          </p:cNvPr>
          <p:cNvSpPr/>
          <p:nvPr/>
        </p:nvSpPr>
        <p:spPr>
          <a:xfrm>
            <a:off x="4261694" y="1415370"/>
            <a:ext cx="3585780" cy="1700932"/>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8" name="Shape 16">
            <a:extLst>
              <a:ext uri="{FF2B5EF4-FFF2-40B4-BE49-F238E27FC236}">
                <a16:creationId xmlns:a16="http://schemas.microsoft.com/office/drawing/2014/main" id="{55C2F771-0706-EB5E-41BB-4495737A47F5}"/>
              </a:ext>
            </a:extLst>
          </p:cNvPr>
          <p:cNvSpPr/>
          <p:nvPr/>
        </p:nvSpPr>
        <p:spPr>
          <a:xfrm>
            <a:off x="4261694" y="1415369"/>
            <a:ext cx="3564000" cy="756000"/>
          </a:xfrm>
          <a:prstGeom prst="rect">
            <a:avLst/>
          </a:prstGeom>
          <a:solidFill>
            <a:srgbClr val="713293"/>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19" name="Text 17">
            <a:extLst>
              <a:ext uri="{FF2B5EF4-FFF2-40B4-BE49-F238E27FC236}">
                <a16:creationId xmlns:a16="http://schemas.microsoft.com/office/drawing/2014/main" id="{34ED6399-3AF6-D3FC-1773-293CA0588F0B}"/>
              </a:ext>
            </a:extLst>
          </p:cNvPr>
          <p:cNvSpPr/>
          <p:nvPr/>
        </p:nvSpPr>
        <p:spPr>
          <a:xfrm>
            <a:off x="4253389" y="1549682"/>
            <a:ext cx="3577204" cy="438226"/>
          </a:xfrm>
          <a:prstGeom prst="rect">
            <a:avLst/>
          </a:prstGeom>
          <a:noFill/>
          <a:ln/>
        </p:spPr>
        <p:txBody>
          <a:bodyPr wrap="square" rtlCol="0" anchor="ctr"/>
          <a:lstStyle/>
          <a:p>
            <a:pPr marL="0" indent="0" algn="ctr">
              <a:buNone/>
            </a:pPr>
            <a:r>
              <a:rPr lang="en-US" sz="2700" b="1" dirty="0">
                <a:solidFill>
                  <a:schemeClr val="bg1"/>
                </a:solidFill>
                <a:latin typeface="Calibri" panose="020F0502020204030204" pitchFamily="34" charset="0"/>
                <a:ea typeface="Georgia" pitchFamily="34" charset="-122"/>
                <a:cs typeface="Calibri" panose="020F0502020204030204" pitchFamily="34" charset="0"/>
              </a:rPr>
              <a:t>Purpose Limitation</a:t>
            </a:r>
            <a:endParaRPr lang="en-US" sz="2700" dirty="0">
              <a:solidFill>
                <a:schemeClr val="bg1"/>
              </a:solidFill>
              <a:latin typeface="Calibri" panose="020F0502020204030204" pitchFamily="34" charset="0"/>
              <a:cs typeface="Calibri" panose="020F0502020204030204" pitchFamily="34" charset="0"/>
            </a:endParaRPr>
          </a:p>
        </p:txBody>
      </p:sp>
      <p:sp>
        <p:nvSpPr>
          <p:cNvPr id="25" name="Shape 23">
            <a:extLst>
              <a:ext uri="{FF2B5EF4-FFF2-40B4-BE49-F238E27FC236}">
                <a16:creationId xmlns:a16="http://schemas.microsoft.com/office/drawing/2014/main" id="{6BDB38BF-6B0B-F558-6CCC-4F55946B93E7}"/>
              </a:ext>
            </a:extLst>
          </p:cNvPr>
          <p:cNvSpPr/>
          <p:nvPr/>
        </p:nvSpPr>
        <p:spPr>
          <a:xfrm>
            <a:off x="8041958" y="1415370"/>
            <a:ext cx="3585780" cy="1700932"/>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6" name="Shape 24">
            <a:extLst>
              <a:ext uri="{FF2B5EF4-FFF2-40B4-BE49-F238E27FC236}">
                <a16:creationId xmlns:a16="http://schemas.microsoft.com/office/drawing/2014/main" id="{3DC184C1-EB8D-756A-FCD5-9214F650C6C1}"/>
              </a:ext>
            </a:extLst>
          </p:cNvPr>
          <p:cNvSpPr/>
          <p:nvPr/>
        </p:nvSpPr>
        <p:spPr>
          <a:xfrm>
            <a:off x="8041958" y="1415369"/>
            <a:ext cx="3564000" cy="756000"/>
          </a:xfrm>
          <a:prstGeom prst="rect">
            <a:avLst/>
          </a:prstGeom>
          <a:solidFill>
            <a:srgbClr val="3C3795"/>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7" name="Text 25">
            <a:extLst>
              <a:ext uri="{FF2B5EF4-FFF2-40B4-BE49-F238E27FC236}">
                <a16:creationId xmlns:a16="http://schemas.microsoft.com/office/drawing/2014/main" id="{A3F5CCEC-CF38-1F6D-661A-813B799FD4DA}"/>
              </a:ext>
            </a:extLst>
          </p:cNvPr>
          <p:cNvSpPr/>
          <p:nvPr/>
        </p:nvSpPr>
        <p:spPr>
          <a:xfrm>
            <a:off x="8025076" y="1537373"/>
            <a:ext cx="3593953" cy="438226"/>
          </a:xfrm>
          <a:prstGeom prst="rect">
            <a:avLst/>
          </a:prstGeom>
          <a:noFill/>
          <a:ln/>
        </p:spPr>
        <p:txBody>
          <a:bodyPr wrap="square" rtlCol="0" anchor="ctr"/>
          <a:lstStyle/>
          <a:p>
            <a:pPr algn="ctr"/>
            <a:r>
              <a:rPr lang="en-US" sz="2700" b="1" dirty="0">
                <a:solidFill>
                  <a:schemeClr val="bg1"/>
                </a:solidFill>
                <a:latin typeface="Calibri" panose="020F0502020204030204" pitchFamily="34" charset="0"/>
                <a:ea typeface="Georgia" pitchFamily="34" charset="-122"/>
                <a:cs typeface="Calibri" panose="020F0502020204030204" pitchFamily="34" charset="0"/>
              </a:rPr>
              <a:t>Data </a:t>
            </a:r>
            <a:r>
              <a:rPr lang="en-US" sz="2700" b="1" dirty="0" err="1">
                <a:solidFill>
                  <a:schemeClr val="bg1"/>
                </a:solidFill>
                <a:latin typeface="Calibri" panose="020F0502020204030204" pitchFamily="34" charset="0"/>
                <a:ea typeface="Georgia" pitchFamily="34" charset="-122"/>
                <a:cs typeface="Calibri" panose="020F0502020204030204" pitchFamily="34" charset="0"/>
              </a:rPr>
              <a:t>Minimisation</a:t>
            </a:r>
            <a:endParaRPr lang="en-US" sz="2700" b="1" dirty="0">
              <a:solidFill>
                <a:schemeClr val="bg1"/>
              </a:solidFill>
              <a:latin typeface="Calibri" panose="020F0502020204030204" pitchFamily="34" charset="0"/>
              <a:ea typeface="Georgia" pitchFamily="34" charset="-122"/>
              <a:cs typeface="Calibri" panose="020F0502020204030204" pitchFamily="34" charset="0"/>
            </a:endParaRPr>
          </a:p>
        </p:txBody>
      </p:sp>
      <p:sp>
        <p:nvSpPr>
          <p:cNvPr id="6" name="Text 11">
            <a:extLst>
              <a:ext uri="{FF2B5EF4-FFF2-40B4-BE49-F238E27FC236}">
                <a16:creationId xmlns:a16="http://schemas.microsoft.com/office/drawing/2014/main" id="{E7EFB045-0B9F-BBB7-04DB-7475A7690F90}"/>
              </a:ext>
            </a:extLst>
          </p:cNvPr>
          <p:cNvSpPr/>
          <p:nvPr/>
        </p:nvSpPr>
        <p:spPr>
          <a:xfrm>
            <a:off x="489737" y="2293372"/>
            <a:ext cx="3585780" cy="1235000"/>
          </a:xfrm>
          <a:prstGeom prst="rect">
            <a:avLst/>
          </a:prstGeom>
          <a:noFill/>
          <a:ln/>
        </p:spPr>
        <p:txBody>
          <a:bodyPr wrap="square" rtlCol="0" anchor="t"/>
          <a:lstStyle/>
          <a:p>
            <a:pPr algn="ctr">
              <a:lnSpc>
                <a:spcPts val="230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Have a legal basis (consent, contract, legitimate interest)</a:t>
            </a:r>
            <a:endParaRPr lang="en-US" sz="2200" dirty="0">
              <a:solidFill>
                <a:srgbClr val="10153D"/>
              </a:solidFill>
              <a:latin typeface="Calibri" panose="020F0502020204030204" pitchFamily="34" charset="0"/>
              <a:cs typeface="Calibri" panose="020F0502020204030204" pitchFamily="34" charset="0"/>
            </a:endParaRPr>
          </a:p>
        </p:txBody>
      </p:sp>
      <p:sp>
        <p:nvSpPr>
          <p:cNvPr id="7" name="Text 19">
            <a:extLst>
              <a:ext uri="{FF2B5EF4-FFF2-40B4-BE49-F238E27FC236}">
                <a16:creationId xmlns:a16="http://schemas.microsoft.com/office/drawing/2014/main" id="{1DBCF644-7CF7-494D-2643-45F47E4A5C3C}"/>
              </a:ext>
            </a:extLst>
          </p:cNvPr>
          <p:cNvSpPr/>
          <p:nvPr/>
        </p:nvSpPr>
        <p:spPr>
          <a:xfrm>
            <a:off x="4253118" y="2293372"/>
            <a:ext cx="3585780" cy="1235000"/>
          </a:xfrm>
          <a:prstGeom prst="rect">
            <a:avLst/>
          </a:prstGeom>
          <a:noFill/>
          <a:ln/>
        </p:spPr>
        <p:txBody>
          <a:bodyPr wrap="square" rtlCol="0" anchor="t"/>
          <a:lstStyle/>
          <a:p>
            <a:pPr algn="ctr">
              <a:lnSpc>
                <a:spcPts val="230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Use the data only for the original purpose you stated</a:t>
            </a:r>
            <a:endParaRPr lang="en-US" sz="2200" dirty="0">
              <a:solidFill>
                <a:srgbClr val="10153D"/>
              </a:solidFill>
              <a:latin typeface="Calibri" panose="020F0502020204030204" pitchFamily="34" charset="0"/>
              <a:cs typeface="Calibri" panose="020F0502020204030204" pitchFamily="34" charset="0"/>
            </a:endParaRPr>
          </a:p>
        </p:txBody>
      </p:sp>
      <p:sp>
        <p:nvSpPr>
          <p:cNvPr id="8" name="Text 27">
            <a:extLst>
              <a:ext uri="{FF2B5EF4-FFF2-40B4-BE49-F238E27FC236}">
                <a16:creationId xmlns:a16="http://schemas.microsoft.com/office/drawing/2014/main" id="{575B7402-7715-07A1-7680-1D0BAFE15EE6}"/>
              </a:ext>
            </a:extLst>
          </p:cNvPr>
          <p:cNvSpPr/>
          <p:nvPr/>
        </p:nvSpPr>
        <p:spPr>
          <a:xfrm>
            <a:off x="8067146" y="2293372"/>
            <a:ext cx="3585780" cy="1235000"/>
          </a:xfrm>
          <a:prstGeom prst="rect">
            <a:avLst/>
          </a:prstGeom>
          <a:noFill/>
          <a:ln/>
        </p:spPr>
        <p:txBody>
          <a:bodyPr wrap="square" rtlCol="0" anchor="t"/>
          <a:lstStyle/>
          <a:p>
            <a:pPr algn="ctr">
              <a:lnSpc>
                <a:spcPts val="230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Share only what the AI task actually needs</a:t>
            </a:r>
            <a:endParaRPr lang="en-US" sz="2200" dirty="0">
              <a:solidFill>
                <a:srgbClr val="10153D"/>
              </a:solidFill>
              <a:latin typeface="Calibri" panose="020F0502020204030204" pitchFamily="34" charset="0"/>
              <a:cs typeface="Calibri" panose="020F0502020204030204" pitchFamily="34" charset="0"/>
            </a:endParaRPr>
          </a:p>
        </p:txBody>
      </p:sp>
      <p:sp>
        <p:nvSpPr>
          <p:cNvPr id="39" name="Shape 7">
            <a:extLst>
              <a:ext uri="{FF2B5EF4-FFF2-40B4-BE49-F238E27FC236}">
                <a16:creationId xmlns:a16="http://schemas.microsoft.com/office/drawing/2014/main" id="{D58F6735-B3BA-790A-CF24-096CED52E164}"/>
              </a:ext>
            </a:extLst>
          </p:cNvPr>
          <p:cNvSpPr/>
          <p:nvPr/>
        </p:nvSpPr>
        <p:spPr>
          <a:xfrm>
            <a:off x="475681" y="3281953"/>
            <a:ext cx="3585780" cy="1700932"/>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40" name="Shape 8">
            <a:extLst>
              <a:ext uri="{FF2B5EF4-FFF2-40B4-BE49-F238E27FC236}">
                <a16:creationId xmlns:a16="http://schemas.microsoft.com/office/drawing/2014/main" id="{C68E7071-001A-3850-F715-04FE7983DE80}"/>
              </a:ext>
            </a:extLst>
          </p:cNvPr>
          <p:cNvSpPr/>
          <p:nvPr/>
        </p:nvSpPr>
        <p:spPr>
          <a:xfrm>
            <a:off x="475681" y="3281950"/>
            <a:ext cx="3585780" cy="756000"/>
          </a:xfrm>
          <a:prstGeom prst="rect">
            <a:avLst/>
          </a:prstGeom>
          <a:solidFill>
            <a:srgbClr val="307EA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41" name="Text 9">
            <a:extLst>
              <a:ext uri="{FF2B5EF4-FFF2-40B4-BE49-F238E27FC236}">
                <a16:creationId xmlns:a16="http://schemas.microsoft.com/office/drawing/2014/main" id="{8BDE0554-B542-4BF4-22D5-8879E5527092}"/>
              </a:ext>
            </a:extLst>
          </p:cNvPr>
          <p:cNvSpPr/>
          <p:nvPr/>
        </p:nvSpPr>
        <p:spPr>
          <a:xfrm>
            <a:off x="476085" y="3416265"/>
            <a:ext cx="3509271" cy="438226"/>
          </a:xfrm>
          <a:prstGeom prst="rect">
            <a:avLst/>
          </a:prstGeom>
          <a:noFill/>
          <a:ln/>
        </p:spPr>
        <p:txBody>
          <a:bodyPr wrap="square" rtlCol="0" anchor="ctr"/>
          <a:lstStyle/>
          <a:p>
            <a:pPr algn="ctr"/>
            <a:r>
              <a:rPr lang="en-US" sz="2700" b="1" dirty="0">
                <a:solidFill>
                  <a:schemeClr val="bg1"/>
                </a:solidFill>
                <a:latin typeface="Calibri" panose="020F0502020204030204" pitchFamily="34" charset="0"/>
                <a:ea typeface="Georgia" pitchFamily="34" charset="-122"/>
                <a:cs typeface="Calibri" panose="020F0502020204030204" pitchFamily="34" charset="0"/>
              </a:rPr>
              <a:t>Accuracy</a:t>
            </a:r>
          </a:p>
        </p:txBody>
      </p:sp>
      <p:sp>
        <p:nvSpPr>
          <p:cNvPr id="43" name="Shape 15">
            <a:extLst>
              <a:ext uri="{FF2B5EF4-FFF2-40B4-BE49-F238E27FC236}">
                <a16:creationId xmlns:a16="http://schemas.microsoft.com/office/drawing/2014/main" id="{0AC7C3E0-7036-C12B-87A4-CFA09DD07FFD}"/>
              </a:ext>
            </a:extLst>
          </p:cNvPr>
          <p:cNvSpPr/>
          <p:nvPr/>
        </p:nvSpPr>
        <p:spPr>
          <a:xfrm>
            <a:off x="4255944" y="3281953"/>
            <a:ext cx="3585780" cy="1700932"/>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44" name="Shape 16">
            <a:extLst>
              <a:ext uri="{FF2B5EF4-FFF2-40B4-BE49-F238E27FC236}">
                <a16:creationId xmlns:a16="http://schemas.microsoft.com/office/drawing/2014/main" id="{5C930111-866D-E425-7036-9ECE5974462F}"/>
              </a:ext>
            </a:extLst>
          </p:cNvPr>
          <p:cNvSpPr/>
          <p:nvPr/>
        </p:nvSpPr>
        <p:spPr>
          <a:xfrm>
            <a:off x="4255944" y="3281952"/>
            <a:ext cx="3585780" cy="756000"/>
          </a:xfrm>
          <a:prstGeom prst="rect">
            <a:avLst/>
          </a:prstGeom>
          <a:solidFill>
            <a:srgbClr val="24C3C6"/>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45" name="Text 17">
            <a:extLst>
              <a:ext uri="{FF2B5EF4-FFF2-40B4-BE49-F238E27FC236}">
                <a16:creationId xmlns:a16="http://schemas.microsoft.com/office/drawing/2014/main" id="{A97D73DD-7EAE-74C8-D714-8B982CCF841E}"/>
              </a:ext>
            </a:extLst>
          </p:cNvPr>
          <p:cNvSpPr/>
          <p:nvPr/>
        </p:nvSpPr>
        <p:spPr>
          <a:xfrm>
            <a:off x="4247639" y="3416265"/>
            <a:ext cx="3577204" cy="438226"/>
          </a:xfrm>
          <a:prstGeom prst="rect">
            <a:avLst/>
          </a:prstGeom>
          <a:noFill/>
          <a:ln/>
        </p:spPr>
        <p:txBody>
          <a:bodyPr wrap="square" rtlCol="0" anchor="ctr"/>
          <a:lstStyle/>
          <a:p>
            <a:pPr marL="0" indent="0" algn="ctr">
              <a:buNone/>
            </a:pPr>
            <a:r>
              <a:rPr lang="en-US" sz="2700" b="1" dirty="0">
                <a:solidFill>
                  <a:schemeClr val="bg1"/>
                </a:solidFill>
                <a:latin typeface="Calibri" panose="020F0502020204030204" pitchFamily="34" charset="0"/>
                <a:ea typeface="Georgia" pitchFamily="34" charset="-122"/>
                <a:cs typeface="Calibri" panose="020F0502020204030204" pitchFamily="34" charset="0"/>
              </a:rPr>
              <a:t>Storage Limitation </a:t>
            </a:r>
            <a:endParaRPr lang="en-US" sz="2700" dirty="0">
              <a:solidFill>
                <a:schemeClr val="bg1"/>
              </a:solidFill>
              <a:latin typeface="Calibri" panose="020F0502020204030204" pitchFamily="34" charset="0"/>
              <a:cs typeface="Calibri" panose="020F0502020204030204" pitchFamily="34" charset="0"/>
            </a:endParaRPr>
          </a:p>
        </p:txBody>
      </p:sp>
      <p:sp>
        <p:nvSpPr>
          <p:cNvPr id="46" name="Shape 23">
            <a:extLst>
              <a:ext uri="{FF2B5EF4-FFF2-40B4-BE49-F238E27FC236}">
                <a16:creationId xmlns:a16="http://schemas.microsoft.com/office/drawing/2014/main" id="{1C6D9C3E-0414-C295-692B-EC204393B68B}"/>
              </a:ext>
            </a:extLst>
          </p:cNvPr>
          <p:cNvSpPr/>
          <p:nvPr/>
        </p:nvSpPr>
        <p:spPr>
          <a:xfrm>
            <a:off x="8036208" y="3281953"/>
            <a:ext cx="3585780" cy="1700932"/>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47" name="Shape 24">
            <a:extLst>
              <a:ext uri="{FF2B5EF4-FFF2-40B4-BE49-F238E27FC236}">
                <a16:creationId xmlns:a16="http://schemas.microsoft.com/office/drawing/2014/main" id="{004D3126-4D4D-3742-F4EB-ECE1D5C457F1}"/>
              </a:ext>
            </a:extLst>
          </p:cNvPr>
          <p:cNvSpPr/>
          <p:nvPr/>
        </p:nvSpPr>
        <p:spPr>
          <a:xfrm>
            <a:off x="8036208" y="3281952"/>
            <a:ext cx="3585780" cy="756000"/>
          </a:xfrm>
          <a:prstGeom prst="rect">
            <a:avLst/>
          </a:prstGeom>
          <a:solidFill>
            <a:srgbClr val="27DCD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48" name="Text 25">
            <a:extLst>
              <a:ext uri="{FF2B5EF4-FFF2-40B4-BE49-F238E27FC236}">
                <a16:creationId xmlns:a16="http://schemas.microsoft.com/office/drawing/2014/main" id="{88DF422C-6E81-86DD-4231-69F9DADB7B8A}"/>
              </a:ext>
            </a:extLst>
          </p:cNvPr>
          <p:cNvSpPr/>
          <p:nvPr/>
        </p:nvSpPr>
        <p:spPr>
          <a:xfrm>
            <a:off x="8019326" y="3454355"/>
            <a:ext cx="3593953" cy="438226"/>
          </a:xfrm>
          <a:prstGeom prst="rect">
            <a:avLst/>
          </a:prstGeom>
          <a:noFill/>
          <a:ln/>
        </p:spPr>
        <p:txBody>
          <a:bodyPr wrap="square" rtlCol="0" anchor="ctr"/>
          <a:lstStyle/>
          <a:p>
            <a:pPr algn="ctr">
              <a:lnSpc>
                <a:spcPts val="2840"/>
              </a:lnSpc>
            </a:pPr>
            <a:r>
              <a:rPr lang="en-US" sz="2700" b="1" dirty="0">
                <a:solidFill>
                  <a:schemeClr val="bg1"/>
                </a:solidFill>
                <a:latin typeface="Calibri" panose="020F0502020204030204" pitchFamily="34" charset="0"/>
                <a:ea typeface="Georgia" pitchFamily="34" charset="-122"/>
                <a:cs typeface="Calibri" panose="020F0502020204030204" pitchFamily="34" charset="0"/>
              </a:rPr>
              <a:t>Integrity &amp; Confidentiality</a:t>
            </a:r>
          </a:p>
        </p:txBody>
      </p:sp>
      <p:sp>
        <p:nvSpPr>
          <p:cNvPr id="49" name="Text 11">
            <a:extLst>
              <a:ext uri="{FF2B5EF4-FFF2-40B4-BE49-F238E27FC236}">
                <a16:creationId xmlns:a16="http://schemas.microsoft.com/office/drawing/2014/main" id="{E90AAA6D-2F8E-5DD3-475D-D909FE0C3515}"/>
              </a:ext>
            </a:extLst>
          </p:cNvPr>
          <p:cNvSpPr/>
          <p:nvPr/>
        </p:nvSpPr>
        <p:spPr>
          <a:xfrm>
            <a:off x="483987" y="4159955"/>
            <a:ext cx="3585780" cy="1235000"/>
          </a:xfrm>
          <a:prstGeom prst="rect">
            <a:avLst/>
          </a:prstGeom>
          <a:noFill/>
          <a:ln/>
        </p:spPr>
        <p:txBody>
          <a:bodyPr wrap="square" rtlCol="0" anchor="t"/>
          <a:lstStyle/>
          <a:p>
            <a:pPr algn="ctr">
              <a:lnSpc>
                <a:spcPts val="230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Do not feed wrong data; correct outputs are wrong</a:t>
            </a:r>
            <a:endParaRPr lang="en-US" sz="2200" dirty="0">
              <a:solidFill>
                <a:srgbClr val="10153D"/>
              </a:solidFill>
              <a:latin typeface="Calibri" panose="020F0502020204030204" pitchFamily="34" charset="0"/>
              <a:cs typeface="Calibri" panose="020F0502020204030204" pitchFamily="34" charset="0"/>
            </a:endParaRPr>
          </a:p>
        </p:txBody>
      </p:sp>
      <p:sp>
        <p:nvSpPr>
          <p:cNvPr id="50" name="Text 19">
            <a:extLst>
              <a:ext uri="{FF2B5EF4-FFF2-40B4-BE49-F238E27FC236}">
                <a16:creationId xmlns:a16="http://schemas.microsoft.com/office/drawing/2014/main" id="{6EAA1818-54D2-FCF8-44A5-D621C7049F21}"/>
              </a:ext>
            </a:extLst>
          </p:cNvPr>
          <p:cNvSpPr/>
          <p:nvPr/>
        </p:nvSpPr>
        <p:spPr>
          <a:xfrm>
            <a:off x="4247368" y="4159955"/>
            <a:ext cx="3585780" cy="1235000"/>
          </a:xfrm>
          <a:prstGeom prst="rect">
            <a:avLst/>
          </a:prstGeom>
          <a:noFill/>
          <a:ln/>
        </p:spPr>
        <p:txBody>
          <a:bodyPr wrap="square" rtlCol="0" anchor="t"/>
          <a:lstStyle/>
          <a:p>
            <a:pPr algn="ctr">
              <a:lnSpc>
                <a:spcPts val="230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Do not keep prompts and outputs longer than needed</a:t>
            </a:r>
            <a:endParaRPr lang="en-US" sz="2200" dirty="0">
              <a:solidFill>
                <a:srgbClr val="10153D"/>
              </a:solidFill>
              <a:latin typeface="Calibri" panose="020F0502020204030204" pitchFamily="34" charset="0"/>
              <a:cs typeface="Calibri" panose="020F0502020204030204" pitchFamily="34" charset="0"/>
            </a:endParaRPr>
          </a:p>
        </p:txBody>
      </p:sp>
      <p:sp>
        <p:nvSpPr>
          <p:cNvPr id="51" name="Text 27">
            <a:extLst>
              <a:ext uri="{FF2B5EF4-FFF2-40B4-BE49-F238E27FC236}">
                <a16:creationId xmlns:a16="http://schemas.microsoft.com/office/drawing/2014/main" id="{4679565F-54F1-35B8-0443-07BCC4534CD7}"/>
              </a:ext>
            </a:extLst>
          </p:cNvPr>
          <p:cNvSpPr/>
          <p:nvPr/>
        </p:nvSpPr>
        <p:spPr>
          <a:xfrm>
            <a:off x="7921695" y="4159955"/>
            <a:ext cx="3825805" cy="1235000"/>
          </a:xfrm>
          <a:prstGeom prst="rect">
            <a:avLst/>
          </a:prstGeom>
          <a:noFill/>
          <a:ln/>
        </p:spPr>
        <p:txBody>
          <a:bodyPr wrap="square" rtlCol="0" anchor="t"/>
          <a:lstStyle/>
          <a:p>
            <a:pPr algn="ctr">
              <a:lnSpc>
                <a:spcPts val="230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Protect against leaks; use enterprise tools when sensitive</a:t>
            </a:r>
            <a:endParaRPr lang="en-US" sz="2200"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9283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DE68E-3E8C-68B6-3FD6-200E964ABC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C9EE4C7-F683-F853-49EE-65EFAFE5695C}"/>
              </a:ext>
            </a:extLst>
          </p:cNvPr>
          <p:cNvSpPr/>
          <p:nvPr/>
        </p:nvSpPr>
        <p:spPr>
          <a:xfrm flipH="1" flipV="1">
            <a:off x="3974596" y="-9"/>
            <a:ext cx="82174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EAC2BAEB-8767-A79B-56FB-1E407BCC84E6}"/>
              </a:ext>
            </a:extLst>
          </p:cNvPr>
          <p:cNvSpPr txBox="1">
            <a:spLocks/>
          </p:cNvSpPr>
          <p:nvPr/>
        </p:nvSpPr>
        <p:spPr>
          <a:xfrm>
            <a:off x="579276" y="202322"/>
            <a:ext cx="295640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Disclosure and transparency duties</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B0BDA86C-4715-9B31-232E-3E532108144A}"/>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37837DD-64F6-B2A8-79C6-3E04E0D32C8D}"/>
              </a:ext>
            </a:extLst>
          </p:cNvPr>
          <p:cNvSpPr/>
          <p:nvPr/>
        </p:nvSpPr>
        <p:spPr>
          <a:xfrm>
            <a:off x="1" y="1794414"/>
            <a:ext cx="45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9922F2BC-6691-D45A-E8C8-91FF12CFA243}"/>
              </a:ext>
            </a:extLst>
          </p:cNvPr>
          <p:cNvSpPr txBox="1"/>
          <p:nvPr/>
        </p:nvSpPr>
        <p:spPr>
          <a:xfrm>
            <a:off x="4205096" y="2038797"/>
            <a:ext cx="7873552" cy="4154984"/>
          </a:xfrm>
          <a:prstGeom prst="rect">
            <a:avLst/>
          </a:prstGeom>
          <a:noFill/>
        </p:spPr>
        <p:txBody>
          <a:bodyPr wrap="square" rtlCol="0">
            <a:spAutoFit/>
          </a:bodyPr>
          <a:lstStyle/>
          <a:p>
            <a:r>
              <a:rPr lang="en-US" sz="2200" b="1" dirty="0">
                <a:solidFill>
                  <a:schemeClr val="bg1"/>
                </a:solidFill>
                <a:latin typeface="Calibri" panose="020F0502020204030204" pitchFamily="34" charset="0"/>
                <a:cs typeface="Calibri" panose="020F0502020204030204" pitchFamily="34" charset="0"/>
              </a:rPr>
              <a:t>When disclosure is usually required:</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AI-generated audio, image, or video resembling real people, places, or events (EU AI Act).</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Chatbots and AI agents interacting with users - make it clear they are not human.</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Academic and journalistic work - most universities, journals, and newsrooms now require an “AI use” note.</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Client deliverables - check your contract or agency policy; “silent” AI use can be a breach.</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01822643-50B2-951B-D7C8-A8F7607C912E}"/>
              </a:ext>
            </a:extLst>
          </p:cNvPr>
          <p:cNvSpPr txBox="1"/>
          <p:nvPr/>
        </p:nvSpPr>
        <p:spPr>
          <a:xfrm>
            <a:off x="699428" y="2038797"/>
            <a:ext cx="3161820" cy="29653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More and more rules require you to say when AI was involved.  The default is moving toward “disclose”</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F7F0E004-DF9B-7AEE-476C-CF93806416C7}"/>
              </a:ext>
            </a:extLst>
          </p:cNvPr>
          <p:cNvSpPr/>
          <p:nvPr/>
        </p:nvSpPr>
        <p:spPr>
          <a:xfrm rot="21431781">
            <a:off x="2773186" y="468284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Rounded Rectangle 5">
            <a:extLst>
              <a:ext uri="{FF2B5EF4-FFF2-40B4-BE49-F238E27FC236}">
                <a16:creationId xmlns:a16="http://schemas.microsoft.com/office/drawing/2014/main" id="{43D95164-48A1-99E3-6254-8FFF587FC851}"/>
              </a:ext>
            </a:extLst>
          </p:cNvPr>
          <p:cNvSpPr/>
          <p:nvPr/>
        </p:nvSpPr>
        <p:spPr>
          <a:xfrm>
            <a:off x="1752600" y="5417021"/>
            <a:ext cx="10026833" cy="977896"/>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4D0306-4C60-D6C9-509D-88D56656360F}"/>
              </a:ext>
            </a:extLst>
          </p:cNvPr>
          <p:cNvSpPr txBox="1"/>
          <p:nvPr/>
        </p:nvSpPr>
        <p:spPr>
          <a:xfrm>
            <a:off x="1943100" y="5595776"/>
            <a:ext cx="9823633" cy="977896"/>
          </a:xfrm>
          <a:prstGeom prst="rect">
            <a:avLst/>
          </a:prstGeom>
          <a:noFill/>
        </p:spPr>
        <p:txBody>
          <a:bodyPr wrap="square" rtlCol="0">
            <a:spAutoFit/>
          </a:bodyPr>
          <a:lstStyle/>
          <a:p>
            <a:pPr>
              <a:lnSpc>
                <a:spcPts val="2340"/>
              </a:lnSpc>
            </a:pPr>
            <a:r>
              <a:rPr lang="en-US" sz="2200" b="1" dirty="0">
                <a:solidFill>
                  <a:srgbClr val="10153D"/>
                </a:solidFill>
              </a:rPr>
              <a:t>A simple practice that covers most cases: </a:t>
            </a:r>
            <a:r>
              <a:rPr lang="en-US" sz="2200" dirty="0">
                <a:solidFill>
                  <a:srgbClr val="10153D"/>
                </a:solidFill>
              </a:rPr>
              <a:t>add a one-line “AI use note” at the bottom of documents - e.g. “Drafted with AI assistance; reviewed and edited by [name].”</a:t>
            </a:r>
          </a:p>
          <a:p>
            <a:pPr>
              <a:lnSpc>
                <a:spcPts val="2340"/>
              </a:lnSpc>
            </a:pPr>
            <a:endParaRPr lang="en-IE" sz="2200" b="1" dirty="0">
              <a:solidFill>
                <a:srgbClr val="10153D"/>
              </a:solidFill>
            </a:endParaRPr>
          </a:p>
        </p:txBody>
      </p:sp>
    </p:spTree>
    <p:extLst>
      <p:ext uri="{BB962C8B-B14F-4D97-AF65-F5344CB8AC3E}">
        <p14:creationId xmlns:p14="http://schemas.microsoft.com/office/powerpoint/2010/main" val="706946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F68D3-5787-7BD0-A279-D8A1855B712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661E999-3AF5-66E3-3FAA-00B597D8DE6A}"/>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87632396-0466-56B4-862B-D420285A07D1}"/>
              </a:ext>
            </a:extLst>
          </p:cNvPr>
          <p:cNvSpPr/>
          <p:nvPr/>
        </p:nvSpPr>
        <p:spPr>
          <a:xfrm>
            <a:off x="-222340" y="407801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8776B49A-C2FD-C200-4F3D-42DF447520C7}"/>
              </a:ext>
            </a:extLst>
          </p:cNvPr>
          <p:cNvSpPr txBox="1"/>
          <p:nvPr/>
        </p:nvSpPr>
        <p:spPr>
          <a:xfrm>
            <a:off x="4804433" y="2660285"/>
            <a:ext cx="6691998" cy="3093154"/>
          </a:xfrm>
          <a:prstGeom prst="rect">
            <a:avLst/>
          </a:prstGeom>
          <a:noFill/>
        </p:spPr>
        <p:txBody>
          <a:bodyPr wrap="square" rtlCol="0">
            <a:spAutoFit/>
          </a:bodyPr>
          <a:lstStyle/>
          <a:p>
            <a:pPr>
              <a:lnSpc>
                <a:spcPts val="2640"/>
              </a:lnSpc>
            </a:pPr>
            <a:r>
              <a:rPr lang="en-US" sz="2200" b="1" dirty="0">
                <a:solidFill>
                  <a:schemeClr val="bg1"/>
                </a:solidFill>
                <a:latin typeface="Calibri" panose="020F0502020204030204" pitchFamily="34" charset="0"/>
                <a:cs typeface="Calibri" panose="020F0502020204030204" pitchFamily="34" charset="0"/>
              </a:rPr>
              <a:t>For each scenario:</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Identify the legal risks (personality / copyright / regulation)</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Rewrite the request lawfully (consent, licensed alternatives, abstraction)</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Choose the disclosure (AI-use note, label, no need)</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Decide: proceed / proceed with changes / stop</a:t>
            </a:r>
          </a:p>
          <a:p>
            <a:pPr marL="457200" indent="-457200">
              <a:lnSpc>
                <a:spcPts val="2640"/>
              </a:lnSpc>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a:p>
            <a:pPr marL="457200" indent="-457200">
              <a:lnSpc>
                <a:spcPts val="2640"/>
              </a:lnSpc>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0D61C06F-BE28-4E6C-F711-908EF7FB985C}"/>
              </a:ext>
            </a:extLst>
          </p:cNvPr>
          <p:cNvSpPr txBox="1">
            <a:spLocks/>
          </p:cNvSpPr>
          <p:nvPr/>
        </p:nvSpPr>
        <p:spPr>
          <a:xfrm>
            <a:off x="2462388" y="895096"/>
            <a:ext cx="6157356"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Main activity: Make a request lawful (10 minutes)</a:t>
            </a:r>
          </a:p>
          <a:p>
            <a:pPr marL="0" indent="0">
              <a:buNone/>
            </a:pP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83E7AC03-48B8-40F8-3346-58214A3E1314}"/>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503A9FB3-86F6-B7E7-5602-EBD07CDA7E77}"/>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9D01A3DE-AC4E-68E6-B1BB-4D3C42E39ED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FD3E7340-71B7-BB0D-76F4-D3E5995FEC43}"/>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D7F624BB-4909-4CC4-ACD5-766FFFD12D40}"/>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6A4C45D7-999F-137E-2A00-39BE9C74170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0BBDCC8A-0EA3-C1D2-C812-B30400D831FA}"/>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738F7279-3561-6D8E-8BAD-254D2426BDE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507D40F0-245A-1D62-5B66-581213654687}"/>
              </a:ext>
            </a:extLst>
          </p:cNvPr>
          <p:cNvCxnSpPr>
            <a:cxnSpLocks/>
          </p:cNvCxnSpPr>
          <p:nvPr/>
        </p:nvCxnSpPr>
        <p:spPr>
          <a:xfrm>
            <a:off x="7997952" y="1240994"/>
            <a:ext cx="1230376"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2F622A2-E27B-F940-354C-B59207D0A3A3}"/>
              </a:ext>
            </a:extLst>
          </p:cNvPr>
          <p:cNvCxnSpPr>
            <a:cxnSpLocks/>
          </p:cNvCxnSpPr>
          <p:nvPr/>
        </p:nvCxnSpPr>
        <p:spPr>
          <a:xfrm>
            <a:off x="9216136" y="1228802"/>
            <a:ext cx="0" cy="1045006"/>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386D92C1-03DD-DF83-FF70-E3E3D880267B}"/>
              </a:ext>
            </a:extLst>
          </p:cNvPr>
          <p:cNvSpPr txBox="1"/>
          <p:nvPr/>
        </p:nvSpPr>
        <p:spPr>
          <a:xfrm>
            <a:off x="555198" y="2660285"/>
            <a:ext cx="4042709" cy="2426305"/>
          </a:xfrm>
          <a:prstGeom prst="rect">
            <a:avLst/>
          </a:prstGeom>
          <a:noFill/>
        </p:spPr>
        <p:txBody>
          <a:bodyPr wrap="square" rtlCol="0">
            <a:spAutoFit/>
          </a:bodyPr>
          <a:lstStyle/>
          <a:p>
            <a:pPr>
              <a:lnSpc>
                <a:spcPts val="2640"/>
              </a:lnSpc>
              <a:spcAft>
                <a:spcPts val="1300"/>
              </a:spcAft>
            </a:pPr>
            <a:r>
              <a:rPr lang="en-US" sz="2400" dirty="0">
                <a:solidFill>
                  <a:schemeClr val="bg1"/>
                </a:solidFill>
                <a:latin typeface="Calibri" panose="020F0502020204030204" pitchFamily="34" charset="0"/>
                <a:cs typeface="Calibri" panose="020F0502020204030204" pitchFamily="34" charset="0"/>
              </a:rPr>
              <a:t>You will </a:t>
            </a:r>
            <a:r>
              <a:rPr lang="en-US" sz="2400" dirty="0" err="1">
                <a:solidFill>
                  <a:schemeClr val="bg1"/>
                </a:solidFill>
                <a:latin typeface="Calibri" panose="020F0502020204030204" pitchFamily="34" charset="0"/>
                <a:cs typeface="Calibri" panose="020F0502020204030204" pitchFamily="34" charset="0"/>
              </a:rPr>
              <a:t>practise</a:t>
            </a:r>
            <a:r>
              <a:rPr lang="en-US" sz="2400" dirty="0">
                <a:solidFill>
                  <a:schemeClr val="bg1"/>
                </a:solidFill>
                <a:latin typeface="Calibri" panose="020F0502020204030204" pitchFamily="34" charset="0"/>
                <a:cs typeface="Calibri" panose="020F0502020204030204" pitchFamily="34" charset="0"/>
              </a:rPr>
              <a:t> the full skill using fictional examples. Your goal is to turn risky AI uses </a:t>
            </a:r>
          </a:p>
          <a:p>
            <a:pPr>
              <a:lnSpc>
                <a:spcPts val="2640"/>
              </a:lnSpc>
              <a:spcAft>
                <a:spcPts val="1300"/>
              </a:spcAft>
            </a:pPr>
            <a:r>
              <a:rPr lang="en-US" sz="2400" dirty="0">
                <a:solidFill>
                  <a:schemeClr val="bg1"/>
                </a:solidFill>
                <a:latin typeface="Calibri" panose="020F0502020204030204" pitchFamily="34" charset="0"/>
                <a:cs typeface="Calibri" panose="020F0502020204030204" pitchFamily="34" charset="0"/>
              </a:rPr>
              <a:t>into lawful ones - without giving up the benefit</a:t>
            </a:r>
          </a:p>
          <a:p>
            <a:pPr>
              <a:lnSpc>
                <a:spcPts val="2640"/>
              </a:lnSpc>
              <a:spcAft>
                <a:spcPts val="1300"/>
              </a:spcAft>
            </a:pPr>
            <a:endParaRPr lang="en-US" sz="2400" dirty="0">
              <a:solidFill>
                <a:schemeClr val="bg1"/>
              </a:solidFill>
              <a:latin typeface="Calibri" panose="020F0502020204030204" pitchFamily="34" charset="0"/>
              <a:cs typeface="Calibri" panose="020F0502020204030204" pitchFamily="34" charset="0"/>
            </a:endParaRPr>
          </a:p>
        </p:txBody>
      </p:sp>
      <p:sp>
        <p:nvSpPr>
          <p:cNvPr id="7" name="Rounded Rectangle 6">
            <a:extLst>
              <a:ext uri="{FF2B5EF4-FFF2-40B4-BE49-F238E27FC236}">
                <a16:creationId xmlns:a16="http://schemas.microsoft.com/office/drawing/2014/main" id="{3A234111-C1BC-7EC9-96D4-D169C0979E9B}"/>
              </a:ext>
            </a:extLst>
          </p:cNvPr>
          <p:cNvSpPr/>
          <p:nvPr/>
        </p:nvSpPr>
        <p:spPr>
          <a:xfrm>
            <a:off x="4506917" y="5282275"/>
            <a:ext cx="7862294" cy="693846"/>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7304F28-EF71-5549-2C0A-4C62D59E02E2}"/>
              </a:ext>
            </a:extLst>
          </p:cNvPr>
          <p:cNvSpPr txBox="1"/>
          <p:nvPr/>
        </p:nvSpPr>
        <p:spPr>
          <a:xfrm>
            <a:off x="4754535" y="5453485"/>
            <a:ext cx="8431898" cy="682944"/>
          </a:xfrm>
          <a:prstGeom prst="rect">
            <a:avLst/>
          </a:prstGeom>
          <a:noFill/>
        </p:spPr>
        <p:txBody>
          <a:bodyPr wrap="square" rtlCol="0">
            <a:spAutoFit/>
          </a:bodyPr>
          <a:lstStyle/>
          <a:p>
            <a:pPr>
              <a:lnSpc>
                <a:spcPts val="2340"/>
              </a:lnSpc>
            </a:pPr>
            <a:r>
              <a:rPr lang="en-US" sz="2200" b="1" dirty="0">
                <a:solidFill>
                  <a:srgbClr val="10153D"/>
                </a:solidFill>
              </a:rPr>
              <a:t>Output: </a:t>
            </a:r>
            <a:r>
              <a:rPr lang="en-US" sz="2200" dirty="0">
                <a:solidFill>
                  <a:srgbClr val="10153D"/>
                </a:solidFill>
              </a:rPr>
              <a:t>A short Legal AI Playbook you can use in daily AI work.</a:t>
            </a:r>
          </a:p>
          <a:p>
            <a:pPr>
              <a:lnSpc>
                <a:spcPts val="2340"/>
              </a:lnSpc>
            </a:pPr>
            <a:endParaRPr lang="en-IE" sz="2200" b="1" dirty="0">
              <a:solidFill>
                <a:srgbClr val="10153D"/>
              </a:solidFill>
            </a:endParaRPr>
          </a:p>
        </p:txBody>
      </p:sp>
    </p:spTree>
    <p:extLst>
      <p:ext uri="{BB962C8B-B14F-4D97-AF65-F5344CB8AC3E}">
        <p14:creationId xmlns:p14="http://schemas.microsoft.com/office/powerpoint/2010/main" val="3787690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9789C-3CBE-497F-6A5C-5793A8E351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361E357-FA39-815A-173B-94EB5EDDF0D4}"/>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129EADB8-BF4F-C3EF-FB7A-A739A73A6CDB}"/>
              </a:ext>
            </a:extLst>
          </p:cNvPr>
          <p:cNvSpPr/>
          <p:nvPr/>
        </p:nvSpPr>
        <p:spPr>
          <a:xfrm>
            <a:off x="-222340" y="407801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0C2291D6-EE58-9FE2-9781-D97DDDD0EA1F}"/>
              </a:ext>
            </a:extLst>
          </p:cNvPr>
          <p:cNvSpPr txBox="1"/>
          <p:nvPr/>
        </p:nvSpPr>
        <p:spPr>
          <a:xfrm>
            <a:off x="4804432" y="2543921"/>
            <a:ext cx="6832369" cy="3913892"/>
          </a:xfrm>
          <a:prstGeom prst="rect">
            <a:avLst/>
          </a:prstGeom>
          <a:noFill/>
        </p:spPr>
        <p:txBody>
          <a:bodyPr wrap="square" rtlCol="0">
            <a:spAutoFit/>
          </a:bodyPr>
          <a:lstStyle/>
          <a:p>
            <a:pPr>
              <a:lnSpc>
                <a:spcPts val="2640"/>
              </a:lnSpc>
            </a:pPr>
            <a:r>
              <a:rPr lang="en-US" sz="2600" b="1" dirty="0">
                <a:solidFill>
                  <a:schemeClr val="bg1"/>
                </a:solidFill>
                <a:latin typeface="Calibri" panose="020F0502020204030204" pitchFamily="34" charset="0"/>
                <a:cs typeface="Calibri" panose="020F0502020204030204" pitchFamily="34" charset="0"/>
              </a:rPr>
              <a:t>Step-by-step tasks:</a:t>
            </a:r>
          </a:p>
          <a:p>
            <a:endParaRPr lang="en-US" sz="1000" b="1" dirty="0">
              <a:solidFill>
                <a:schemeClr val="bg1"/>
              </a:solidFill>
              <a:latin typeface="Calibri" panose="020F0502020204030204" pitchFamily="34" charset="0"/>
              <a:cs typeface="Calibri" panose="020F0502020204030204" pitchFamily="34" charset="0"/>
            </a:endParaRP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Voice Gate: </a:t>
            </a:r>
            <a:r>
              <a:rPr lang="en-US" sz="2200" dirty="0">
                <a:solidFill>
                  <a:schemeClr val="bg1"/>
                </a:solidFill>
                <a:latin typeface="Calibri" panose="020F0502020204030204" pitchFamily="34" charset="0"/>
                <a:cs typeface="Calibri" panose="020F0502020204030204" pitchFamily="34" charset="0"/>
              </a:rPr>
              <a:t>Do you have permission from the singer (or </a:t>
            </a:r>
            <a:r>
              <a:rPr lang="en-US" sz="2200" dirty="0" err="1">
                <a:solidFill>
                  <a:schemeClr val="bg1"/>
                </a:solidFill>
                <a:latin typeface="Calibri" panose="020F0502020204030204" pitchFamily="34" charset="0"/>
                <a:cs typeface="Calibri" panose="020F0502020204030204" pitchFamily="34" charset="0"/>
              </a:rPr>
              <a:t>licence</a:t>
            </a:r>
            <a:r>
              <a:rPr lang="en-US" sz="2200" dirty="0">
                <a:solidFill>
                  <a:schemeClr val="bg1"/>
                </a:solidFill>
                <a:latin typeface="Calibri" panose="020F0502020204030204" pitchFamily="34" charset="0"/>
                <a:cs typeface="Calibri" panose="020F0502020204030204" pitchFamily="34" charset="0"/>
              </a:rPr>
              <a:t>) for this voice and use?</a:t>
            </a: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Risk: </a:t>
            </a:r>
            <a:r>
              <a:rPr lang="en-US" sz="2200" dirty="0">
                <a:solidFill>
                  <a:schemeClr val="bg1"/>
                </a:solidFill>
                <a:latin typeface="Calibri" panose="020F0502020204030204" pitchFamily="34" charset="0"/>
                <a:cs typeface="Calibri" panose="020F0502020204030204" pitchFamily="34" charset="0"/>
              </a:rPr>
              <a:t>Could this be confused with the real singer? Is it commercial use?</a:t>
            </a: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Lawful rewrite: </a:t>
            </a:r>
            <a:r>
              <a:rPr lang="en-US" sz="2200" dirty="0">
                <a:solidFill>
                  <a:schemeClr val="bg1"/>
                </a:solidFill>
                <a:latin typeface="Calibri" panose="020F0502020204030204" pitchFamily="34" charset="0"/>
                <a:cs typeface="Calibri" panose="020F0502020204030204" pitchFamily="34" charset="0"/>
              </a:rPr>
              <a:t>Use a generic AI voice or write the song yourself; gift it as clearly AI-made fan content.</a:t>
            </a: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Disclosure: </a:t>
            </a:r>
            <a:r>
              <a:rPr lang="en-US" sz="2200" dirty="0">
                <a:solidFill>
                  <a:schemeClr val="bg1"/>
                </a:solidFill>
                <a:latin typeface="Calibri" panose="020F0502020204030204" pitchFamily="34" charset="0"/>
                <a:cs typeface="Calibri" panose="020F0502020204030204" pitchFamily="34" charset="0"/>
              </a:rPr>
              <a:t>Label it clearly as AI-generated when you share it, even with one friend.</a:t>
            </a:r>
          </a:p>
          <a:p>
            <a:pPr>
              <a:lnSpc>
                <a:spcPts val="2640"/>
              </a:lnSpc>
            </a:pPr>
            <a:endParaRPr lang="en-US" sz="2200" dirty="0">
              <a:solidFill>
                <a:schemeClr val="bg1"/>
              </a:solidFill>
              <a:latin typeface="Calibri" panose="020F0502020204030204" pitchFamily="34" charset="0"/>
              <a:cs typeface="Calibri" panose="020F0502020204030204" pitchFamily="34" charset="0"/>
            </a:endParaRPr>
          </a:p>
          <a:p>
            <a:pPr>
              <a:lnSpc>
                <a:spcPts val="2640"/>
              </a:lnSpc>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3D924D50-A639-EB61-9A60-F1E9FB6A8C4F}"/>
              </a:ext>
            </a:extLst>
          </p:cNvPr>
          <p:cNvSpPr txBox="1">
            <a:spLocks/>
          </p:cNvSpPr>
          <p:nvPr/>
        </p:nvSpPr>
        <p:spPr>
          <a:xfrm>
            <a:off x="2462388" y="895096"/>
            <a:ext cx="6157356"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Practice 1: Voice clone (personality + disclosure)</a:t>
            </a:r>
          </a:p>
          <a:p>
            <a:pPr marL="0" indent="0">
              <a:buNone/>
            </a:pP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70AC672A-C0C2-5BC9-CD98-0305D49CE834}"/>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733FE0FB-A443-6512-6EF6-0D1BD1679578}"/>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0E008A71-2C23-009E-4D08-4AAE55BF334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07AFD99B-ACEC-697B-583C-7B9C855C989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2C39D280-F051-D3CE-0FF8-7197A108C0D5}"/>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495CD84B-1CD1-7CFC-8CB3-5AADA2DD86E3}"/>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EA3544B7-4354-2795-BF9A-B53528D41A70}"/>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A08F430E-6340-9A9A-2B6B-AD2D879886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0B730DE8-5093-2859-144D-7BC01280474C}"/>
              </a:ext>
            </a:extLst>
          </p:cNvPr>
          <p:cNvCxnSpPr>
            <a:cxnSpLocks/>
          </p:cNvCxnSpPr>
          <p:nvPr/>
        </p:nvCxnSpPr>
        <p:spPr>
          <a:xfrm>
            <a:off x="7061200" y="1240994"/>
            <a:ext cx="2167128"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C1E6060-EAF4-53BC-979B-78D923A6D2B3}"/>
              </a:ext>
            </a:extLst>
          </p:cNvPr>
          <p:cNvCxnSpPr>
            <a:cxnSpLocks/>
          </p:cNvCxnSpPr>
          <p:nvPr/>
        </p:nvCxnSpPr>
        <p:spPr>
          <a:xfrm>
            <a:off x="9216136" y="1228802"/>
            <a:ext cx="0" cy="1045006"/>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DE26B442-83EB-DAAD-533F-E69F269C201A}"/>
              </a:ext>
            </a:extLst>
          </p:cNvPr>
          <p:cNvSpPr txBox="1"/>
          <p:nvPr/>
        </p:nvSpPr>
        <p:spPr>
          <a:xfrm>
            <a:off x="555198" y="2543921"/>
            <a:ext cx="4042709" cy="2259593"/>
          </a:xfrm>
          <a:prstGeom prst="rect">
            <a:avLst/>
          </a:prstGeom>
          <a:noFill/>
        </p:spPr>
        <p:txBody>
          <a:bodyPr wrap="square" rtlCol="0">
            <a:spAutoFit/>
          </a:bodyPr>
          <a:lstStyle/>
          <a:p>
            <a:pPr>
              <a:lnSpc>
                <a:spcPts val="2640"/>
              </a:lnSpc>
              <a:spcAft>
                <a:spcPts val="1300"/>
              </a:spcAft>
            </a:pPr>
            <a:r>
              <a:rPr lang="en-US" sz="2400" b="1" dirty="0">
                <a:solidFill>
                  <a:schemeClr val="bg1"/>
                </a:solidFill>
                <a:latin typeface="Calibri" panose="020F0502020204030204" pitchFamily="34" charset="0"/>
                <a:cs typeface="Calibri" panose="020F0502020204030204" pitchFamily="34" charset="0"/>
              </a:rPr>
              <a:t>Scenario (fictional): </a:t>
            </a:r>
            <a:r>
              <a:rPr lang="en-US" sz="2400" dirty="0">
                <a:solidFill>
                  <a:schemeClr val="bg1"/>
                </a:solidFill>
                <a:latin typeface="Calibri" panose="020F0502020204030204" pitchFamily="34" charset="0"/>
                <a:cs typeface="Calibri" panose="020F0502020204030204" pitchFamily="34" charset="0"/>
              </a:rPr>
              <a:t>“My friend is sick. I want to clone the voice of her </a:t>
            </a:r>
            <a:r>
              <a:rPr lang="en-US" sz="2400" dirty="0" err="1">
                <a:solidFill>
                  <a:schemeClr val="bg1"/>
                </a:solidFill>
                <a:latin typeface="Calibri" panose="020F0502020204030204" pitchFamily="34" charset="0"/>
                <a:cs typeface="Calibri" panose="020F0502020204030204" pitchFamily="34" charset="0"/>
              </a:rPr>
              <a:t>favourite</a:t>
            </a:r>
            <a:r>
              <a:rPr lang="en-US" sz="2400" dirty="0">
                <a:solidFill>
                  <a:schemeClr val="bg1"/>
                </a:solidFill>
                <a:latin typeface="Calibri" panose="020F0502020204030204" pitchFamily="34" charset="0"/>
                <a:cs typeface="Calibri" panose="020F0502020204030204" pitchFamily="34" charset="0"/>
              </a:rPr>
              <a:t> singer to record a </a:t>
            </a:r>
            <a:r>
              <a:rPr lang="en-US" sz="2400" dirty="0" err="1">
                <a:solidFill>
                  <a:schemeClr val="bg1"/>
                </a:solidFill>
                <a:latin typeface="Calibri" panose="020F0502020204030204" pitchFamily="34" charset="0"/>
                <a:cs typeface="Calibri" panose="020F0502020204030204" pitchFamily="34" charset="0"/>
              </a:rPr>
              <a:t>personalised</a:t>
            </a:r>
            <a:r>
              <a:rPr lang="en-US" sz="2400" dirty="0">
                <a:solidFill>
                  <a:schemeClr val="bg1"/>
                </a:solidFill>
                <a:latin typeface="Calibri" panose="020F0502020204030204" pitchFamily="34" charset="0"/>
                <a:cs typeface="Calibri" panose="020F0502020204030204" pitchFamily="34" charset="0"/>
              </a:rPr>
              <a:t> song for her birthday.”</a:t>
            </a:r>
          </a:p>
          <a:p>
            <a:pPr>
              <a:lnSpc>
                <a:spcPts val="2640"/>
              </a:lnSpc>
              <a:spcAft>
                <a:spcPts val="1300"/>
              </a:spcAft>
            </a:pPr>
            <a:endParaRPr lang="en-US" sz="2400" dirty="0">
              <a:solidFill>
                <a:schemeClr val="bg1"/>
              </a:solidFill>
              <a:latin typeface="Calibri" panose="020F0502020204030204" pitchFamily="34" charset="0"/>
              <a:cs typeface="Calibri" panose="020F0502020204030204" pitchFamily="34" charset="0"/>
            </a:endParaRPr>
          </a:p>
        </p:txBody>
      </p:sp>
      <p:sp>
        <p:nvSpPr>
          <p:cNvPr id="7" name="Rounded Rectangle 6">
            <a:extLst>
              <a:ext uri="{FF2B5EF4-FFF2-40B4-BE49-F238E27FC236}">
                <a16:creationId xmlns:a16="http://schemas.microsoft.com/office/drawing/2014/main" id="{79F5E022-C700-D7D5-E946-80505CF6BB8C}"/>
              </a:ext>
            </a:extLst>
          </p:cNvPr>
          <p:cNvSpPr/>
          <p:nvPr/>
        </p:nvSpPr>
        <p:spPr>
          <a:xfrm>
            <a:off x="555197" y="4607472"/>
            <a:ext cx="4042709" cy="2384217"/>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Obraz 3">
            <a:extLst>
              <a:ext uri="{FF2B5EF4-FFF2-40B4-BE49-F238E27FC236}">
                <a16:creationId xmlns:a16="http://schemas.microsoft.com/office/drawing/2014/main" id="{49A91397-60C4-8C70-C988-970E6729EE2F}"/>
              </a:ext>
            </a:extLst>
          </p:cNvPr>
          <p:cNvPicPr>
            <a:picLocks noChangeAspect="1"/>
          </p:cNvPicPr>
          <p:nvPr/>
        </p:nvPicPr>
        <p:blipFill>
          <a:blip r:embed="rId4"/>
          <a:stretch>
            <a:fillRect/>
          </a:stretch>
        </p:blipFill>
        <p:spPr>
          <a:xfrm>
            <a:off x="695569" y="4939611"/>
            <a:ext cx="3829985" cy="1757287"/>
          </a:xfrm>
          <a:prstGeom prst="rect">
            <a:avLst/>
          </a:prstGeom>
        </p:spPr>
      </p:pic>
    </p:spTree>
    <p:extLst>
      <p:ext uri="{BB962C8B-B14F-4D97-AF65-F5344CB8AC3E}">
        <p14:creationId xmlns:p14="http://schemas.microsoft.com/office/powerpoint/2010/main" val="4060589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8F015-5078-8AED-FA0E-9BFF30F4F63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D6F49E0-CCA7-7D77-9A63-F04DB303F550}"/>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6E1225B5-34A0-EFCD-83C9-E08C31D7B64F}"/>
              </a:ext>
            </a:extLst>
          </p:cNvPr>
          <p:cNvSpPr/>
          <p:nvPr/>
        </p:nvSpPr>
        <p:spPr>
          <a:xfrm>
            <a:off x="-222340" y="407801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560A3D0A-C560-07CE-B122-5278BE00C637}"/>
              </a:ext>
            </a:extLst>
          </p:cNvPr>
          <p:cNvSpPr txBox="1"/>
          <p:nvPr/>
        </p:nvSpPr>
        <p:spPr>
          <a:xfrm>
            <a:off x="4804432" y="2529228"/>
            <a:ext cx="7133568" cy="4247317"/>
          </a:xfrm>
          <a:prstGeom prst="rect">
            <a:avLst/>
          </a:prstGeom>
          <a:noFill/>
        </p:spPr>
        <p:txBody>
          <a:bodyPr wrap="square" rtlCol="0">
            <a:spAutoFit/>
          </a:bodyPr>
          <a:lstStyle/>
          <a:p>
            <a:pPr>
              <a:lnSpc>
                <a:spcPts val="2640"/>
              </a:lnSpc>
            </a:pPr>
            <a:r>
              <a:rPr lang="en-US" sz="2600" b="1" dirty="0">
                <a:solidFill>
                  <a:schemeClr val="bg1"/>
                </a:solidFill>
                <a:latin typeface="Calibri" panose="020F0502020204030204" pitchFamily="34" charset="0"/>
                <a:cs typeface="Calibri" panose="020F0502020204030204" pitchFamily="34" charset="0"/>
              </a:rPr>
              <a:t>Step-by-step tasks:</a:t>
            </a:r>
          </a:p>
          <a:p>
            <a:endParaRPr lang="en-US" sz="1000" b="1" dirty="0">
              <a:solidFill>
                <a:schemeClr val="bg1"/>
              </a:solidFill>
              <a:latin typeface="Calibri" panose="020F0502020204030204" pitchFamily="34" charset="0"/>
              <a:cs typeface="Calibri" panose="020F0502020204030204" pitchFamily="34" charset="0"/>
            </a:endParaRP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Image Checklist</a:t>
            </a:r>
            <a:r>
              <a:rPr lang="en-US" sz="2200" dirty="0">
                <a:solidFill>
                  <a:schemeClr val="bg1"/>
                </a:solidFill>
                <a:latin typeface="Calibri" panose="020F0502020204030204" pitchFamily="34" charset="0"/>
                <a:cs typeface="Calibri" panose="020F0502020204030204" pitchFamily="34" charset="0"/>
              </a:rPr>
              <a:t>: Right to the photo? Right to the person (and consent for a child)? Context? Disclosure?</a:t>
            </a: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GDPR: </a:t>
            </a:r>
            <a:r>
              <a:rPr lang="en-US" sz="2200" dirty="0">
                <a:solidFill>
                  <a:schemeClr val="bg1"/>
                </a:solidFill>
                <a:latin typeface="Calibri" panose="020F0502020204030204" pitchFamily="34" charset="0"/>
                <a:cs typeface="Calibri" panose="020F0502020204030204" pitchFamily="34" charset="0"/>
              </a:rPr>
              <a:t>A child's image is sensitive. You almost always need parental consent and a clear purpose.</a:t>
            </a: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Lawful rewrite: </a:t>
            </a:r>
            <a:r>
              <a:rPr lang="en-US" sz="2200" dirty="0">
                <a:solidFill>
                  <a:schemeClr val="bg1"/>
                </a:solidFill>
                <a:latin typeface="Calibri" panose="020F0502020204030204" pitchFamily="34" charset="0"/>
                <a:cs typeface="Calibri" panose="020F0502020204030204" pitchFamily="34" charset="0"/>
              </a:rPr>
              <a:t>Use a licensed stock photo, an AI-generated fictional person clearly labelled, or get explicit consent.</a:t>
            </a: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Disclosure: </a:t>
            </a:r>
            <a:r>
              <a:rPr lang="en-US" sz="2200" dirty="0">
                <a:solidFill>
                  <a:schemeClr val="bg1"/>
                </a:solidFill>
                <a:latin typeface="Calibri" panose="020F0502020204030204" pitchFamily="34" charset="0"/>
                <a:cs typeface="Calibri" panose="020F0502020204030204" pitchFamily="34" charset="0"/>
              </a:rPr>
              <a:t>If the image is AI-generated, label it; never present a fictional person as a real customer</a:t>
            </a:r>
          </a:p>
          <a:p>
            <a:pPr>
              <a:lnSpc>
                <a:spcPts val="2640"/>
              </a:lnSpc>
            </a:pPr>
            <a:endParaRPr lang="en-US" sz="2200" dirty="0">
              <a:solidFill>
                <a:schemeClr val="bg1"/>
              </a:solidFill>
              <a:latin typeface="Calibri" panose="020F0502020204030204" pitchFamily="34" charset="0"/>
              <a:cs typeface="Calibri" panose="020F0502020204030204" pitchFamily="34" charset="0"/>
            </a:endParaRPr>
          </a:p>
          <a:p>
            <a:pPr>
              <a:lnSpc>
                <a:spcPts val="2640"/>
              </a:lnSpc>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A008F582-0322-81EA-0864-49853B4C967D}"/>
              </a:ext>
            </a:extLst>
          </p:cNvPr>
          <p:cNvSpPr txBox="1">
            <a:spLocks/>
          </p:cNvSpPr>
          <p:nvPr/>
        </p:nvSpPr>
        <p:spPr>
          <a:xfrm>
            <a:off x="2462388" y="895096"/>
            <a:ext cx="4290452"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 Practice 2: Image use (likeness + GDPR)</a:t>
            </a:r>
          </a:p>
          <a:p>
            <a:pPr marL="0" indent="0">
              <a:buNone/>
            </a:pP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3F75C452-D103-E118-1D81-7FED66CBBEDE}"/>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6F29654F-1E9E-6392-A25B-A2FE9A91EEB7}"/>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47DF9665-FCAD-C5D4-C75C-627093A3E8FC}"/>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F2403C02-CFEB-AB5B-771B-8055D8AB65EF}"/>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07DD07E0-F1A0-B6A6-F541-D553FA4ECDE0}"/>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D2B6C9EB-6818-C8EB-3889-14F670C4FB74}"/>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4BD8F6E8-34FC-4576-DABB-635DAAD20520}"/>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B56F006A-7666-067E-9E0D-73398B00F3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7BF88621-C8F4-5AA7-6CD8-C312624CD7A2}"/>
              </a:ext>
            </a:extLst>
          </p:cNvPr>
          <p:cNvCxnSpPr>
            <a:cxnSpLocks/>
          </p:cNvCxnSpPr>
          <p:nvPr/>
        </p:nvCxnSpPr>
        <p:spPr>
          <a:xfrm>
            <a:off x="7061200" y="1240994"/>
            <a:ext cx="2167128"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1687DCE-DC15-9DFD-F730-E9D866538862}"/>
              </a:ext>
            </a:extLst>
          </p:cNvPr>
          <p:cNvCxnSpPr>
            <a:cxnSpLocks/>
          </p:cNvCxnSpPr>
          <p:nvPr/>
        </p:nvCxnSpPr>
        <p:spPr>
          <a:xfrm>
            <a:off x="9216136" y="1228802"/>
            <a:ext cx="0" cy="1045006"/>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3B97B7F3-D605-94B7-499B-728DBFB575D0}"/>
              </a:ext>
            </a:extLst>
          </p:cNvPr>
          <p:cNvSpPr txBox="1"/>
          <p:nvPr/>
        </p:nvSpPr>
        <p:spPr>
          <a:xfrm>
            <a:off x="555198" y="2529228"/>
            <a:ext cx="4042709" cy="2593018"/>
          </a:xfrm>
          <a:prstGeom prst="rect">
            <a:avLst/>
          </a:prstGeom>
          <a:noFill/>
        </p:spPr>
        <p:txBody>
          <a:bodyPr wrap="square" rtlCol="0">
            <a:spAutoFit/>
          </a:bodyPr>
          <a:lstStyle/>
          <a:p>
            <a:pPr>
              <a:lnSpc>
                <a:spcPts val="2640"/>
              </a:lnSpc>
              <a:spcAft>
                <a:spcPts val="1300"/>
              </a:spcAft>
            </a:pPr>
            <a:r>
              <a:rPr lang="en-US" sz="2400" b="1" dirty="0">
                <a:solidFill>
                  <a:schemeClr val="bg1"/>
                </a:solidFill>
                <a:latin typeface="Calibri" panose="020F0502020204030204" pitchFamily="34" charset="0"/>
                <a:cs typeface="Calibri" panose="020F0502020204030204" pitchFamily="34" charset="0"/>
              </a:rPr>
              <a:t>Scenario (fictional): </a:t>
            </a:r>
            <a:r>
              <a:rPr lang="en-US" sz="2400" dirty="0">
                <a:solidFill>
                  <a:schemeClr val="bg1"/>
                </a:solidFill>
                <a:latin typeface="Calibri" panose="020F0502020204030204" pitchFamily="34" charset="0"/>
                <a:cs typeface="Calibri" panose="020F0502020204030204" pitchFamily="34" charset="0"/>
              </a:rPr>
              <a:t>“I found        a photo on Instagram of a stranger's smiling child. I want to use AI to put them on my company's homepage as a 'happy customer'.”</a:t>
            </a:r>
          </a:p>
          <a:p>
            <a:pPr>
              <a:lnSpc>
                <a:spcPts val="2640"/>
              </a:lnSpc>
              <a:spcAft>
                <a:spcPts val="1300"/>
              </a:spcAft>
            </a:pPr>
            <a:endParaRPr lang="en-US" sz="2400" dirty="0">
              <a:solidFill>
                <a:schemeClr val="bg1"/>
              </a:solidFill>
              <a:latin typeface="Calibri" panose="020F0502020204030204" pitchFamily="34" charset="0"/>
              <a:cs typeface="Calibri" panose="020F0502020204030204" pitchFamily="34" charset="0"/>
            </a:endParaRPr>
          </a:p>
        </p:txBody>
      </p:sp>
      <p:sp>
        <p:nvSpPr>
          <p:cNvPr id="7" name="Rounded Rectangle 6">
            <a:extLst>
              <a:ext uri="{FF2B5EF4-FFF2-40B4-BE49-F238E27FC236}">
                <a16:creationId xmlns:a16="http://schemas.microsoft.com/office/drawing/2014/main" id="{B39C182D-572C-C8EE-D3F8-ECB197702FEF}"/>
              </a:ext>
            </a:extLst>
          </p:cNvPr>
          <p:cNvSpPr/>
          <p:nvPr/>
        </p:nvSpPr>
        <p:spPr>
          <a:xfrm>
            <a:off x="555197" y="4965250"/>
            <a:ext cx="4042709" cy="2384217"/>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Obraz 3">
            <a:extLst>
              <a:ext uri="{FF2B5EF4-FFF2-40B4-BE49-F238E27FC236}">
                <a16:creationId xmlns:a16="http://schemas.microsoft.com/office/drawing/2014/main" id="{89B820AB-307F-DAB6-1AFC-9D4011431586}"/>
              </a:ext>
            </a:extLst>
          </p:cNvPr>
          <p:cNvPicPr>
            <a:picLocks noChangeAspect="1"/>
          </p:cNvPicPr>
          <p:nvPr/>
        </p:nvPicPr>
        <p:blipFill>
          <a:blip r:embed="rId4"/>
          <a:stretch>
            <a:fillRect/>
          </a:stretch>
        </p:blipFill>
        <p:spPr>
          <a:xfrm>
            <a:off x="695569" y="5053556"/>
            <a:ext cx="3829985" cy="1757287"/>
          </a:xfrm>
          <a:prstGeom prst="rect">
            <a:avLst/>
          </a:prstGeom>
        </p:spPr>
      </p:pic>
    </p:spTree>
    <p:extLst>
      <p:ext uri="{BB962C8B-B14F-4D97-AF65-F5344CB8AC3E}">
        <p14:creationId xmlns:p14="http://schemas.microsoft.com/office/powerpoint/2010/main" val="1384261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97323" y="2639356"/>
            <a:ext cx="4451658" cy="2425420"/>
          </a:xfrm>
        </p:spPr>
        <p:txBody>
          <a:bodyPr/>
          <a:lstStyle/>
          <a:p>
            <a:r>
              <a:rPr lang="en-US" dirty="0"/>
              <a:t>Why acting legally with AI matters </a:t>
            </a:r>
          </a:p>
          <a:p>
            <a:endParaRPr lang="en-US" dirty="0"/>
          </a:p>
          <a:p>
            <a:r>
              <a:rPr lang="en-US" b="1" dirty="0"/>
              <a:t>(10 min)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7" name="Graphic 7">
            <a:extLst>
              <a:ext uri="{FF2B5EF4-FFF2-40B4-BE49-F238E27FC236}">
                <a16:creationId xmlns:a16="http://schemas.microsoft.com/office/drawing/2014/main" id="{E54CFF46-6063-54BA-19F0-7430491992F6}"/>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329186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0A60A-B10E-B19D-DFE5-A55DEC39D0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D7AE34E-F342-25CF-8EA7-9FB9D87BBA3D}"/>
              </a:ext>
            </a:extLst>
          </p:cNvPr>
          <p:cNvSpPr/>
          <p:nvPr/>
        </p:nvSpPr>
        <p:spPr>
          <a:xfrm flipH="1" flipV="1">
            <a:off x="-6" y="1473199"/>
            <a:ext cx="12191997" cy="47371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02364780-8C69-8833-362F-0A4790E05B2B}"/>
              </a:ext>
            </a:extLst>
          </p:cNvPr>
          <p:cNvSpPr txBox="1">
            <a:spLocks/>
          </p:cNvSpPr>
          <p:nvPr/>
        </p:nvSpPr>
        <p:spPr>
          <a:xfrm>
            <a:off x="579276" y="330666"/>
            <a:ext cx="102919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Your Legal AI Playbook (keep this for future use)</a:t>
            </a:r>
          </a:p>
          <a:p>
            <a:pPr marL="0" indent="0">
              <a:buNone/>
            </a:pPr>
            <a:endParaRPr lang="en-US" sz="3600" b="1" dirty="0">
              <a:solidFill>
                <a:srgbClr val="22BDBF"/>
              </a:solidFill>
              <a:cs typeface="Times New Roman" panose="02020603050405020304" pitchFamily="18" charset="0"/>
            </a:endParaRPr>
          </a:p>
        </p:txBody>
      </p:sp>
      <p:sp>
        <p:nvSpPr>
          <p:cNvPr id="5" name="Speech Bubble: Rectangle with Corners Rounded 3">
            <a:extLst>
              <a:ext uri="{FF2B5EF4-FFF2-40B4-BE49-F238E27FC236}">
                <a16:creationId xmlns:a16="http://schemas.microsoft.com/office/drawing/2014/main" id="{36D4D045-26B0-836B-66BF-F39024B9C015}"/>
              </a:ext>
            </a:extLst>
          </p:cNvPr>
          <p:cNvSpPr/>
          <p:nvPr/>
        </p:nvSpPr>
        <p:spPr>
          <a:xfrm>
            <a:off x="469550" y="1843111"/>
            <a:ext cx="3111850" cy="1905486"/>
          </a:xfrm>
          <a:prstGeom prst="wedgeRoundRectCallout">
            <a:avLst>
              <a:gd name="adj1" fmla="val -48289"/>
              <a:gd name="adj2" fmla="val 72553"/>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b="1" i="1" dirty="0">
                <a:solidFill>
                  <a:srgbClr val="10153D"/>
                </a:solidFill>
                <a:latin typeface="Calibri" panose="020F0502020204030204" pitchFamily="34" charset="0"/>
                <a:cs typeface="Calibri" panose="020F0502020204030204" pitchFamily="34" charset="0"/>
              </a:rPr>
              <a:t>My voice rule</a:t>
            </a:r>
            <a:r>
              <a:rPr lang="en-IE" sz="2200" i="1" dirty="0">
                <a:solidFill>
                  <a:srgbClr val="10153D"/>
                </a:solidFill>
                <a:latin typeface="Calibri" panose="020F0502020204030204" pitchFamily="34" charset="0"/>
                <a:cs typeface="Calibri" panose="020F0502020204030204" pitchFamily="34" charset="0"/>
              </a:rPr>
              <a:t>: </a:t>
            </a:r>
          </a:p>
          <a:p>
            <a:pPr algn="ctr"/>
            <a:r>
              <a:rPr lang="en-IE" sz="2200" i="1" dirty="0">
                <a:solidFill>
                  <a:srgbClr val="10153D"/>
                </a:solidFill>
                <a:latin typeface="Calibri" panose="020F0502020204030204" pitchFamily="34" charset="0"/>
                <a:cs typeface="Calibri" panose="020F0502020204030204" pitchFamily="34" charset="0"/>
              </a:rPr>
              <a:t>“I will only use AI to clone or imitate a real voice if ………………………”</a:t>
            </a:r>
          </a:p>
        </p:txBody>
      </p:sp>
      <p:sp>
        <p:nvSpPr>
          <p:cNvPr id="10" name="pole tekstowe 19">
            <a:extLst>
              <a:ext uri="{FF2B5EF4-FFF2-40B4-BE49-F238E27FC236}">
                <a16:creationId xmlns:a16="http://schemas.microsoft.com/office/drawing/2014/main" id="{BDB33F3D-5220-738B-60B7-081E30CA4C5A}"/>
              </a:ext>
            </a:extLst>
          </p:cNvPr>
          <p:cNvSpPr txBox="1"/>
          <p:nvPr/>
        </p:nvSpPr>
        <p:spPr>
          <a:xfrm>
            <a:off x="579276" y="862832"/>
            <a:ext cx="8915750" cy="830997"/>
          </a:xfrm>
          <a:prstGeom prst="rect">
            <a:avLst/>
          </a:prstGeom>
          <a:noFill/>
        </p:spPr>
        <p:txBody>
          <a:bodyPr wrap="square" numCol="1" rtlCol="0">
            <a:spAutoFit/>
          </a:bodyPr>
          <a:lstStyle/>
          <a:p>
            <a:pPr>
              <a:buClr>
                <a:srgbClr val="22BDBF"/>
              </a:buClr>
            </a:pPr>
            <a:r>
              <a:rPr lang="en-US" sz="2400" dirty="0">
                <a:solidFill>
                  <a:srgbClr val="10153D"/>
                </a:solidFill>
                <a:latin typeface="Calibri" panose="020F0502020204030204" pitchFamily="34" charset="0"/>
                <a:cs typeface="Calibri" panose="020F0502020204030204" pitchFamily="34" charset="0"/>
              </a:rPr>
              <a:t>Write short rules you can apply the next time you use AI.</a:t>
            </a:r>
          </a:p>
          <a:p>
            <a:pPr>
              <a:buClr>
                <a:srgbClr val="22BDBF"/>
              </a:buClr>
            </a:pPr>
            <a:endParaRPr lang="en-US" sz="2400"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8D9261A8-8C59-37AF-52F9-307062318211}"/>
              </a:ext>
            </a:extLst>
          </p:cNvPr>
          <p:cNvSpPr/>
          <p:nvPr/>
        </p:nvSpPr>
        <p:spPr>
          <a:xfrm>
            <a:off x="267945" y="342900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903DC1A-9496-C840-AE34-AB0B1C9D53E1}"/>
              </a:ext>
            </a:extLst>
          </p:cNvPr>
          <p:cNvSpPr/>
          <p:nvPr/>
        </p:nvSpPr>
        <p:spPr>
          <a:xfrm rot="15174829" flipH="1">
            <a:off x="10577334" y="111207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3" name="Speech Bubble: Rectangle with Corners Rounded 3">
            <a:extLst>
              <a:ext uri="{FF2B5EF4-FFF2-40B4-BE49-F238E27FC236}">
                <a16:creationId xmlns:a16="http://schemas.microsoft.com/office/drawing/2014/main" id="{56D9DAF9-94C3-013D-5021-C295B16464F5}"/>
              </a:ext>
            </a:extLst>
          </p:cNvPr>
          <p:cNvSpPr/>
          <p:nvPr/>
        </p:nvSpPr>
        <p:spPr>
          <a:xfrm>
            <a:off x="4326330" y="1906420"/>
            <a:ext cx="3111850" cy="1896021"/>
          </a:xfrm>
          <a:prstGeom prst="wedgeRoundRectCallout">
            <a:avLst>
              <a:gd name="adj1" fmla="val 30886"/>
              <a:gd name="adj2" fmla="val -65848"/>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b="1" i="1" dirty="0">
                <a:solidFill>
                  <a:srgbClr val="10153D"/>
                </a:solidFill>
                <a:latin typeface="Calibri" panose="020F0502020204030204" pitchFamily="34" charset="0"/>
                <a:cs typeface="Calibri" panose="020F0502020204030204" pitchFamily="34" charset="0"/>
              </a:rPr>
              <a:t>My image rule: </a:t>
            </a:r>
          </a:p>
          <a:p>
            <a:pPr algn="ctr"/>
            <a:r>
              <a:rPr lang="en-IE" sz="2200" i="1" dirty="0">
                <a:solidFill>
                  <a:srgbClr val="10153D"/>
                </a:solidFill>
                <a:latin typeface="Calibri" panose="020F0502020204030204" pitchFamily="34" charset="0"/>
                <a:cs typeface="Calibri" panose="020F0502020204030204" pitchFamily="34" charset="0"/>
              </a:rPr>
              <a:t>“I will not put a real person's face into AI unless ………………………”</a:t>
            </a:r>
          </a:p>
        </p:txBody>
      </p:sp>
      <p:sp>
        <p:nvSpPr>
          <p:cNvPr id="4" name="Speech Bubble: Rectangle with Corners Rounded 3">
            <a:extLst>
              <a:ext uri="{FF2B5EF4-FFF2-40B4-BE49-F238E27FC236}">
                <a16:creationId xmlns:a16="http://schemas.microsoft.com/office/drawing/2014/main" id="{F897E4A2-DF67-9157-E7AA-8639942C8453}"/>
              </a:ext>
            </a:extLst>
          </p:cNvPr>
          <p:cNvSpPr/>
          <p:nvPr/>
        </p:nvSpPr>
        <p:spPr>
          <a:xfrm>
            <a:off x="2218123" y="3961188"/>
            <a:ext cx="3001029" cy="1905486"/>
          </a:xfrm>
          <a:prstGeom prst="wedgeRoundRectCallout">
            <a:avLst>
              <a:gd name="adj1" fmla="val -34039"/>
              <a:gd name="adj2" fmla="val 60442"/>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b="1" i="1" dirty="0">
                <a:solidFill>
                  <a:srgbClr val="10153D"/>
                </a:solidFill>
                <a:latin typeface="Calibri" panose="020F0502020204030204" pitchFamily="34" charset="0"/>
                <a:cs typeface="Calibri" panose="020F0502020204030204" pitchFamily="34" charset="0"/>
              </a:rPr>
              <a:t>My copyright rule: </a:t>
            </a:r>
            <a:r>
              <a:rPr lang="en-IE" sz="2200" i="1" dirty="0">
                <a:solidFill>
                  <a:srgbClr val="10153D"/>
                </a:solidFill>
                <a:latin typeface="Calibri" panose="020F0502020204030204" pitchFamily="34" charset="0"/>
                <a:cs typeface="Calibri" panose="020F0502020204030204" pitchFamily="34" charset="0"/>
              </a:rPr>
              <a:t>“Before publishing AI outputs, I will check for ………………………”</a:t>
            </a:r>
          </a:p>
        </p:txBody>
      </p:sp>
      <p:sp>
        <p:nvSpPr>
          <p:cNvPr id="9" name="Speech Bubble: Rectangle with Corners Rounded 3">
            <a:extLst>
              <a:ext uri="{FF2B5EF4-FFF2-40B4-BE49-F238E27FC236}">
                <a16:creationId xmlns:a16="http://schemas.microsoft.com/office/drawing/2014/main" id="{4F9DBA83-6444-757C-5B93-C3DF054ACEB8}"/>
              </a:ext>
            </a:extLst>
          </p:cNvPr>
          <p:cNvSpPr/>
          <p:nvPr/>
        </p:nvSpPr>
        <p:spPr>
          <a:xfrm>
            <a:off x="6383176" y="4015032"/>
            <a:ext cx="3111850" cy="1896022"/>
          </a:xfrm>
          <a:prstGeom prst="wedgeRoundRectCallout">
            <a:avLst>
              <a:gd name="adj1" fmla="val 65984"/>
              <a:gd name="adj2" fmla="val 37305"/>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b="1" i="1" dirty="0">
                <a:solidFill>
                  <a:srgbClr val="10153D"/>
                </a:solidFill>
                <a:latin typeface="Calibri" panose="020F0502020204030204" pitchFamily="34" charset="0"/>
                <a:cs typeface="Calibri" panose="020F0502020204030204" pitchFamily="34" charset="0"/>
              </a:rPr>
              <a:t>My GDPR / AI Act rule: </a:t>
            </a:r>
            <a:r>
              <a:rPr lang="en-IE" sz="2200" i="1" dirty="0">
                <a:solidFill>
                  <a:srgbClr val="10153D"/>
                </a:solidFill>
                <a:latin typeface="Calibri" panose="020F0502020204030204" pitchFamily="34" charset="0"/>
                <a:cs typeface="Calibri" panose="020F0502020204030204" pitchFamily="34" charset="0"/>
              </a:rPr>
              <a:t>“If the input includes other people's data, I will ………………………”</a:t>
            </a:r>
          </a:p>
        </p:txBody>
      </p:sp>
      <p:sp>
        <p:nvSpPr>
          <p:cNvPr id="11" name="Speech Bubble: Rectangle with Corners Rounded 3">
            <a:extLst>
              <a:ext uri="{FF2B5EF4-FFF2-40B4-BE49-F238E27FC236}">
                <a16:creationId xmlns:a16="http://schemas.microsoft.com/office/drawing/2014/main" id="{9CE405AA-ABA1-D9F0-CB93-EA0C9E1BCAC0}"/>
              </a:ext>
            </a:extLst>
          </p:cNvPr>
          <p:cNvSpPr/>
          <p:nvPr/>
        </p:nvSpPr>
        <p:spPr>
          <a:xfrm>
            <a:off x="8357105" y="1911457"/>
            <a:ext cx="3243591" cy="1890984"/>
          </a:xfrm>
          <a:prstGeom prst="wedgeRoundRectCallout">
            <a:avLst>
              <a:gd name="adj1" fmla="val 61843"/>
              <a:gd name="adj2" fmla="val 3155"/>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b="1" i="1" dirty="0">
                <a:solidFill>
                  <a:srgbClr val="10153D"/>
                </a:solidFill>
                <a:latin typeface="Calibri" panose="020F0502020204030204" pitchFamily="34" charset="0"/>
                <a:cs typeface="Calibri" panose="020F0502020204030204" pitchFamily="34" charset="0"/>
              </a:rPr>
              <a:t>My disclosure rule: </a:t>
            </a:r>
          </a:p>
          <a:p>
            <a:pPr algn="ctr"/>
            <a:r>
              <a:rPr lang="en-IE" sz="2200" i="1" dirty="0">
                <a:solidFill>
                  <a:srgbClr val="10153D"/>
                </a:solidFill>
                <a:latin typeface="Calibri" panose="020F0502020204030204" pitchFamily="34" charset="0"/>
                <a:cs typeface="Calibri" panose="020F0502020204030204" pitchFamily="34" charset="0"/>
              </a:rPr>
              <a:t>“When AI helped, I will say ………………………”</a:t>
            </a:r>
          </a:p>
        </p:txBody>
      </p:sp>
    </p:spTree>
    <p:extLst>
      <p:ext uri="{BB962C8B-B14F-4D97-AF65-F5344CB8AC3E}">
        <p14:creationId xmlns:p14="http://schemas.microsoft.com/office/powerpoint/2010/main" val="1617788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A4B9-8EEC-B991-FFE2-90304E7EB738}"/>
            </a:ext>
          </a:extLst>
        </p:cNvPr>
        <p:cNvGrpSpPr/>
        <p:nvPr/>
      </p:nvGrpSpPr>
      <p:grpSpPr>
        <a:xfrm>
          <a:off x="0" y="0"/>
          <a:ext cx="0" cy="0"/>
          <a:chOff x="0" y="0"/>
          <a:chExt cx="0" cy="0"/>
        </a:xfrm>
      </p:grpSpPr>
      <p:pic>
        <p:nvPicPr>
          <p:cNvPr id="14" name="Picture Placeholder 4">
            <a:extLst>
              <a:ext uri="{FF2B5EF4-FFF2-40B4-BE49-F238E27FC236}">
                <a16:creationId xmlns:a16="http://schemas.microsoft.com/office/drawing/2014/main" id="{28F25B44-7D62-ECB3-676F-AEF29ECFD3D8}"/>
              </a:ext>
            </a:extLst>
          </p:cNvPr>
          <p:cNvPicPr>
            <a:picLocks noGrp="1" noChangeAspect="1"/>
          </p:cNvPicPr>
          <p:nvPr>
            <p:ph type="pic" sz="quarter" idx="44"/>
          </p:nvPr>
        </p:nvPicPr>
        <p:blipFill>
          <a:blip r:embed="rId3"/>
          <a:srcRect l="20133" r="20133"/>
          <a:stretch>
            <a:fillRect/>
          </a:stretch>
        </p:blipFill>
        <p:spPr/>
      </p:pic>
      <p:sp>
        <p:nvSpPr>
          <p:cNvPr id="5" name="Text Placeholder 4">
            <a:extLst>
              <a:ext uri="{FF2B5EF4-FFF2-40B4-BE49-F238E27FC236}">
                <a16:creationId xmlns:a16="http://schemas.microsoft.com/office/drawing/2014/main" id="{0E7F1831-AE9A-C054-6720-5DF7DAEA2F9E}"/>
              </a:ext>
            </a:extLst>
          </p:cNvPr>
          <p:cNvSpPr>
            <a:spLocks noGrp="1"/>
          </p:cNvSpPr>
          <p:nvPr>
            <p:ph type="body" sz="quarter" idx="13"/>
          </p:nvPr>
        </p:nvSpPr>
        <p:spPr>
          <a:xfrm>
            <a:off x="266700" y="1127724"/>
            <a:ext cx="6604000" cy="3971500"/>
          </a:xfrm>
        </p:spPr>
        <p:txBody>
          <a:bodyPr anchor="t">
            <a:noAutofit/>
          </a:bodyPr>
          <a:lstStyle/>
          <a:p>
            <a:endParaRPr lang="pl-PL" sz="2200" dirty="0">
              <a:latin typeface="Calibri" pitchFamily="34" charset="0"/>
              <a:ea typeface="Calibri" pitchFamily="34" charset="-122"/>
              <a:cs typeface="Calibri" pitchFamily="34" charset="-120"/>
            </a:endParaRPr>
          </a:p>
          <a:p>
            <a:r>
              <a:rPr lang="pl-PL" sz="3200" dirty="0">
                <a:latin typeface="Calibri" pitchFamily="34" charset="0"/>
                <a:ea typeface="Calibri" pitchFamily="34" charset="-122"/>
                <a:cs typeface="Calibri" pitchFamily="34" charset="-120"/>
              </a:rPr>
              <a:t>”</a:t>
            </a:r>
            <a:r>
              <a:rPr lang="en-US" sz="3200" dirty="0">
                <a:latin typeface="Calibri" pitchFamily="34" charset="0"/>
                <a:ea typeface="Calibri" pitchFamily="34" charset="-122"/>
                <a:cs typeface="Calibri" pitchFamily="34" charset="-120"/>
              </a:rPr>
              <a:t>Even if they don’t have copyright ownership over what the AI output is, whoever put that string of queries together and actually was responsible for creating that deepfake, AI or not, still has liability” </a:t>
            </a:r>
          </a:p>
          <a:p>
            <a:endParaRPr lang="pl-PL" sz="2200" dirty="0">
              <a:latin typeface="Calibri" pitchFamily="34" charset="0"/>
              <a:ea typeface="Calibri" pitchFamily="34" charset="-122"/>
              <a:cs typeface="Calibri" pitchFamily="34" charset="-120"/>
            </a:endParaRPr>
          </a:p>
          <a:p>
            <a:pPr>
              <a:lnSpc>
                <a:spcPts val="1340"/>
              </a:lnSpc>
              <a:spcBef>
                <a:spcPts val="0"/>
              </a:spcBef>
            </a:pPr>
            <a:r>
              <a:rPr lang="en-US" sz="1500" dirty="0">
                <a:latin typeface="Calibri" pitchFamily="34" charset="0"/>
                <a:ea typeface="Calibri" pitchFamily="34" charset="-122"/>
                <a:cs typeface="Calibri" pitchFamily="34" charset="-120"/>
              </a:rPr>
              <a:t>Tara Aaron-Stelluto</a:t>
            </a:r>
            <a:r>
              <a:rPr lang="pl-PL" sz="1500" dirty="0">
                <a:latin typeface="Calibri" pitchFamily="34" charset="0"/>
                <a:ea typeface="Calibri" pitchFamily="34" charset="-122"/>
                <a:cs typeface="Calibri" pitchFamily="34" charset="-120"/>
              </a:rPr>
              <a:t> </a:t>
            </a:r>
            <a:r>
              <a:rPr lang="en-US" sz="1500" dirty="0">
                <a:latin typeface="Calibri" pitchFamily="34" charset="0"/>
                <a:ea typeface="Calibri" pitchFamily="34" charset="-122"/>
                <a:cs typeface="Calibri" pitchFamily="34" charset="-120"/>
              </a:rPr>
              <a:t>intellectual property lawyer</a:t>
            </a:r>
            <a:endParaRPr lang="pl-PL" sz="1500" dirty="0">
              <a:latin typeface="Calibri" pitchFamily="34" charset="0"/>
              <a:ea typeface="Calibri" pitchFamily="34" charset="-122"/>
              <a:cs typeface="Calibri" pitchFamily="34" charset="-120"/>
            </a:endParaRPr>
          </a:p>
          <a:p>
            <a:pPr>
              <a:lnSpc>
                <a:spcPts val="1340"/>
              </a:lnSpc>
              <a:spcBef>
                <a:spcPts val="0"/>
              </a:spcBef>
            </a:pPr>
            <a:r>
              <a:rPr lang="en-US" sz="1500" dirty="0">
                <a:latin typeface="Calibri" pitchFamily="34" charset="0"/>
                <a:ea typeface="Calibri" pitchFamily="34" charset="-122"/>
                <a:cs typeface="Calibri" pitchFamily="34" charset="-120"/>
              </a:rPr>
              <a:t>C</a:t>
            </a:r>
            <a:r>
              <a:rPr lang="pl-PL" sz="1500" dirty="0">
                <a:latin typeface="Calibri" pitchFamily="34" charset="0"/>
                <a:ea typeface="Calibri" pitchFamily="34" charset="-122"/>
                <a:cs typeface="Calibri" pitchFamily="34" charset="-120"/>
              </a:rPr>
              <a:t>.</a:t>
            </a:r>
            <a:r>
              <a:rPr lang="en-US" sz="1500" dirty="0">
                <a:latin typeface="Calibri" pitchFamily="34" charset="0"/>
                <a:ea typeface="Calibri" pitchFamily="34" charset="-122"/>
                <a:cs typeface="Calibri" pitchFamily="34" charset="-120"/>
              </a:rPr>
              <a:t>Frawley</a:t>
            </a:r>
            <a:r>
              <a:rPr lang="pl-PL" sz="1500" dirty="0">
                <a:latin typeface="Calibri" pitchFamily="34" charset="0"/>
                <a:ea typeface="Calibri" pitchFamily="34" charset="-122"/>
                <a:cs typeface="Calibri" pitchFamily="34" charset="-120"/>
              </a:rPr>
              <a:t>, </a:t>
            </a:r>
            <a:r>
              <a:rPr lang="en-US" sz="1500" dirty="0">
                <a:latin typeface="Calibri" pitchFamily="34" charset="0"/>
                <a:ea typeface="Calibri" pitchFamily="34" charset="-122"/>
                <a:cs typeface="Calibri" pitchFamily="34" charset="-120"/>
              </a:rPr>
              <a:t>What Legal Protections </a:t>
            </a:r>
            <a:r>
              <a:rPr lang="pl-PL" sz="1500" dirty="0">
                <a:latin typeface="Calibri" pitchFamily="34" charset="0"/>
                <a:ea typeface="Calibri" pitchFamily="34" charset="-122"/>
                <a:cs typeface="Calibri" pitchFamily="34" charset="-120"/>
              </a:rPr>
              <a:t> </a:t>
            </a:r>
            <a:r>
              <a:rPr lang="en-US" sz="1500" dirty="0">
                <a:latin typeface="Calibri" pitchFamily="34" charset="0"/>
                <a:ea typeface="Calibri" pitchFamily="34" charset="-122"/>
                <a:cs typeface="Calibri" pitchFamily="34" charset="-120"/>
              </a:rPr>
              <a:t>Do Actors Have Against AI?</a:t>
            </a:r>
            <a:r>
              <a:rPr lang="pl-PL" sz="1500" dirty="0">
                <a:latin typeface="Calibri" pitchFamily="34" charset="0"/>
                <a:ea typeface="Calibri" pitchFamily="34" charset="-122"/>
                <a:cs typeface="Calibri" pitchFamily="34" charset="-120"/>
              </a:rPr>
              <a:t>, </a:t>
            </a:r>
          </a:p>
          <a:p>
            <a:pPr>
              <a:lnSpc>
                <a:spcPts val="1340"/>
              </a:lnSpc>
              <a:spcBef>
                <a:spcPts val="0"/>
              </a:spcBef>
            </a:pPr>
            <a:r>
              <a:rPr lang="en-US" sz="1500" dirty="0">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https://www.backstage.com/magazine/article/ai-legal-protections-76366/</a:t>
            </a:r>
            <a:endParaRPr lang="en-US" sz="1500" dirty="0">
              <a:latin typeface="Calibri" pitchFamily="34" charset="0"/>
              <a:ea typeface="Calibri" pitchFamily="34" charset="-122"/>
              <a:cs typeface="Calibri" pitchFamily="34" charset="-120"/>
            </a:endParaRPr>
          </a:p>
          <a:p>
            <a:pPr>
              <a:lnSpc>
                <a:spcPts val="1340"/>
              </a:lnSpc>
              <a:spcBef>
                <a:spcPts val="0"/>
              </a:spcBef>
            </a:pPr>
            <a:endParaRPr lang="en-US" sz="1500" dirty="0">
              <a:latin typeface="Calibri" pitchFamily="34" charset="0"/>
              <a:ea typeface="Calibri" pitchFamily="34" charset="-122"/>
              <a:cs typeface="Calibri" pitchFamily="34" charset="-120"/>
            </a:endParaRPr>
          </a:p>
        </p:txBody>
      </p:sp>
      <p:sp>
        <p:nvSpPr>
          <p:cNvPr id="16" name="Freeform 15">
            <a:extLst>
              <a:ext uri="{FF2B5EF4-FFF2-40B4-BE49-F238E27FC236}">
                <a16:creationId xmlns:a16="http://schemas.microsoft.com/office/drawing/2014/main" id="{219990B3-F4EC-8943-0BCB-4825C424A073}"/>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17" name="Picture 16">
            <a:extLst>
              <a:ext uri="{FF2B5EF4-FFF2-40B4-BE49-F238E27FC236}">
                <a16:creationId xmlns:a16="http://schemas.microsoft.com/office/drawing/2014/main" id="{25890F20-6205-A532-79AB-6E7DD806D1B7}"/>
              </a:ext>
            </a:extLst>
          </p:cNvPr>
          <p:cNvPicPr>
            <a:picLocks noChangeAspect="1"/>
          </p:cNvPicPr>
          <p:nvPr/>
        </p:nvPicPr>
        <p:blipFill>
          <a:blip r:embed="rId5">
            <a:biLevel thresh="25000"/>
            <a:extLst>
              <a:ext uri="{BEBA8EAE-BF5A-486C-A8C5-ECC9F3942E4B}">
                <a14:imgProps xmlns:a14="http://schemas.microsoft.com/office/drawing/2010/main">
                  <a14:imgLayer r:embed="rId6">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3927738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F3907B-1125-BB93-1283-0973D264C9D1}"/>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DD4BF96D-1ED3-FF17-C634-7B2FEADAD48A}"/>
              </a:ext>
            </a:extLst>
          </p:cNvPr>
          <p:cNvPicPr>
            <a:picLocks noChangeAspect="1"/>
          </p:cNvPicPr>
          <p:nvPr/>
        </p:nvPicPr>
        <p:blipFill rotWithShape="1">
          <a:blip r:embed="rId3"/>
          <a:srcRect l="8322" r="8322"/>
          <a:stretch>
            <a:fillRect/>
          </a:stretch>
        </p:blipFill>
        <p:spPr>
          <a:xfrm>
            <a:off x="4463586" y="3260875"/>
            <a:ext cx="7062412" cy="3597126"/>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F73582D6-E1E4-2FB5-F352-5D9186ADC508}"/>
              </a:ext>
            </a:extLst>
          </p:cNvPr>
          <p:cNvPicPr>
            <a:picLocks noChangeAspect="1"/>
          </p:cNvPicPr>
          <p:nvPr/>
        </p:nvPicPr>
        <p:blipFill>
          <a:blip r:embed="rId4"/>
          <a:stretch>
            <a:fillRect/>
          </a:stretch>
        </p:blipFill>
        <p:spPr>
          <a:xfrm>
            <a:off x="575864" y="559399"/>
            <a:ext cx="3283279" cy="2335756"/>
          </a:xfrm>
          <a:prstGeom prst="rect">
            <a:avLst/>
          </a:prstGeom>
        </p:spPr>
      </p:pic>
      <p:sp>
        <p:nvSpPr>
          <p:cNvPr id="28" name="Freeform 27">
            <a:extLst>
              <a:ext uri="{FF2B5EF4-FFF2-40B4-BE49-F238E27FC236}">
                <a16:creationId xmlns:a16="http://schemas.microsoft.com/office/drawing/2014/main" id="{9CC664E8-6A09-98CD-85E1-93C26FF7C289}"/>
              </a:ext>
            </a:extLst>
          </p:cNvPr>
          <p:cNvSpPr/>
          <p:nvPr/>
        </p:nvSpPr>
        <p:spPr>
          <a:xfrm rot="16200000">
            <a:off x="5206180" y="530470"/>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43" name="Rectangle 42">
            <a:hlinkClick r:id="rId5"/>
            <a:extLst>
              <a:ext uri="{FF2B5EF4-FFF2-40B4-BE49-F238E27FC236}">
                <a16:creationId xmlns:a16="http://schemas.microsoft.com/office/drawing/2014/main" id="{E549B85D-890B-6D85-C08C-897216739CF7}"/>
              </a:ext>
            </a:extLst>
          </p:cNvPr>
          <p:cNvSpPr/>
          <p:nvPr/>
        </p:nvSpPr>
        <p:spPr>
          <a:xfrm>
            <a:off x="0" y="458811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089E49A4-35A4-508C-A80D-9BD2509A1180}"/>
              </a:ext>
            </a:extLst>
          </p:cNvPr>
          <p:cNvSpPr txBox="1">
            <a:spLocks/>
          </p:cNvSpPr>
          <p:nvPr/>
        </p:nvSpPr>
        <p:spPr>
          <a:xfrm>
            <a:off x="324561" y="4798338"/>
            <a:ext cx="4139025"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err="1">
                <a:solidFill>
                  <a:schemeClr val="bg1"/>
                </a:solidFill>
              </a:rPr>
              <a:t>www.</a:t>
            </a:r>
            <a:r>
              <a:rPr lang="en-US" sz="3200" b="1" dirty="0" err="1">
                <a:solidFill>
                  <a:schemeClr val="bg1"/>
                </a:solidFill>
              </a:rPr>
              <a:t>valuesai.</a:t>
            </a:r>
            <a:r>
              <a:rPr lang="en-US" sz="3200" dirty="0" err="1">
                <a:solidFill>
                  <a:schemeClr val="bg1"/>
                </a:solidFill>
              </a:rPr>
              <a:t>eu</a:t>
            </a:r>
            <a:endParaRPr lang="en-US" sz="3200" dirty="0">
              <a:solidFill>
                <a:schemeClr val="bg1"/>
              </a:solidFill>
            </a:endParaRPr>
          </a:p>
          <a:p>
            <a:endParaRPr lang="en-US" dirty="0"/>
          </a:p>
        </p:txBody>
      </p:sp>
      <p:sp>
        <p:nvSpPr>
          <p:cNvPr id="4" name="Text Placeholder 5">
            <a:extLst>
              <a:ext uri="{FF2B5EF4-FFF2-40B4-BE49-F238E27FC236}">
                <a16:creationId xmlns:a16="http://schemas.microsoft.com/office/drawing/2014/main" id="{5E326438-95FC-3F95-7B0D-BF6D2E5536E7}"/>
              </a:ext>
            </a:extLst>
          </p:cNvPr>
          <p:cNvSpPr txBox="1">
            <a:spLocks/>
          </p:cNvSpPr>
          <p:nvPr/>
        </p:nvSpPr>
        <p:spPr>
          <a:xfrm>
            <a:off x="6579865" y="1785943"/>
            <a:ext cx="4447078" cy="6905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a:solidFill>
                  <a:schemeClr val="bg1"/>
                </a:solidFill>
              </a:rPr>
              <a:t>Follow Our Journey</a:t>
            </a:r>
          </a:p>
        </p:txBody>
      </p:sp>
      <p:sp>
        <p:nvSpPr>
          <p:cNvPr id="37" name="Rectangle 36">
            <a:extLst>
              <a:ext uri="{FF2B5EF4-FFF2-40B4-BE49-F238E27FC236}">
                <a16:creationId xmlns:a16="http://schemas.microsoft.com/office/drawing/2014/main" id="{8423E433-1469-6F1D-0EAE-1CC6B70436B7}"/>
              </a:ext>
            </a:extLst>
          </p:cNvPr>
          <p:cNvSpPr/>
          <p:nvPr/>
        </p:nvSpPr>
        <p:spPr>
          <a:xfrm>
            <a:off x="4232328" y="5779535"/>
            <a:ext cx="7409212" cy="794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DE2DA77-5414-12BA-2564-20A8C26D625B}"/>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9" name="Picture 38" descr="Co-funded by the European Union logo in png for web usage">
            <a:extLst>
              <a:ext uri="{FF2B5EF4-FFF2-40B4-BE49-F238E27FC236}">
                <a16:creationId xmlns:a16="http://schemas.microsoft.com/office/drawing/2014/main" id="{38F3C549-B42B-69AF-1EE6-E6AEA50F30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69" name="TextBox 68">
            <a:extLst>
              <a:ext uri="{FF2B5EF4-FFF2-40B4-BE49-F238E27FC236}">
                <a16:creationId xmlns:a16="http://schemas.microsoft.com/office/drawing/2014/main" id="{88685383-AE5B-55FE-3A54-5F2C56A6B89B}"/>
              </a:ext>
            </a:extLst>
          </p:cNvPr>
          <p:cNvSpPr txBox="1"/>
          <p:nvPr/>
        </p:nvSpPr>
        <p:spPr>
          <a:xfrm>
            <a:off x="9363581" y="2637175"/>
            <a:ext cx="689314" cy="430887"/>
          </a:xfrm>
          <a:prstGeom prst="rect">
            <a:avLst/>
          </a:prstGeom>
          <a:noFill/>
        </p:spPr>
        <p:txBody>
          <a:bodyPr wrap="square">
            <a:spAutoFit/>
          </a:bodyPr>
          <a:lstStyle/>
          <a:p>
            <a:pPr algn="ctr"/>
            <a:r>
              <a:rPr lang="en-US" sz="2200" dirty="0">
                <a:solidFill>
                  <a:srgbClr val="E8068C"/>
                </a:solidFill>
                <a:hlinkClick r:id="rId7">
                  <a:extLst>
                    <a:ext uri="{A12FA001-AC4F-418D-AE19-62706E023703}">
                      <ahyp:hlinkClr xmlns:ahyp="http://schemas.microsoft.com/office/drawing/2018/hyperlinkcolor" val="tx"/>
                    </a:ext>
                  </a:extLst>
                </a:hlinkClick>
              </a:rPr>
              <a:t>in</a:t>
            </a:r>
            <a:endParaRPr lang="en-US" sz="2200" dirty="0">
              <a:solidFill>
                <a:srgbClr val="E8068C"/>
              </a:solidFill>
            </a:endParaRPr>
          </a:p>
        </p:txBody>
      </p:sp>
      <p:sp>
        <p:nvSpPr>
          <p:cNvPr id="70" name="TextBox 69">
            <a:extLst>
              <a:ext uri="{FF2B5EF4-FFF2-40B4-BE49-F238E27FC236}">
                <a16:creationId xmlns:a16="http://schemas.microsoft.com/office/drawing/2014/main" id="{4538D28F-ED62-7B51-C506-922E81387101}"/>
              </a:ext>
            </a:extLst>
          </p:cNvPr>
          <p:cNvSpPr txBox="1"/>
          <p:nvPr/>
        </p:nvSpPr>
        <p:spPr>
          <a:xfrm>
            <a:off x="10223275" y="2661499"/>
            <a:ext cx="689314" cy="430887"/>
          </a:xfrm>
          <a:prstGeom prst="rect">
            <a:avLst/>
          </a:prstGeom>
          <a:noFill/>
        </p:spPr>
        <p:txBody>
          <a:bodyPr wrap="square">
            <a:spAutoFit/>
          </a:bodyPr>
          <a:lstStyle/>
          <a:p>
            <a:pPr algn="ctr"/>
            <a:r>
              <a:rPr lang="en-US" sz="2200" dirty="0">
                <a:solidFill>
                  <a:srgbClr val="E8068C"/>
                </a:solidFill>
                <a:hlinkClick r:id="rId8">
                  <a:extLst>
                    <a:ext uri="{A12FA001-AC4F-418D-AE19-62706E023703}">
                      <ahyp:hlinkClr xmlns:ahyp="http://schemas.microsoft.com/office/drawing/2018/hyperlinkcolor" val="tx"/>
                    </a:ext>
                  </a:extLst>
                </a:hlinkClick>
              </a:rPr>
              <a:t>f</a:t>
            </a:r>
            <a:endParaRPr lang="en-US" sz="2200" dirty="0">
              <a:solidFill>
                <a:srgbClr val="E8068C"/>
              </a:solidFill>
            </a:endParaRPr>
          </a:p>
        </p:txBody>
      </p:sp>
      <p:sp>
        <p:nvSpPr>
          <p:cNvPr id="71" name="TextBox 70">
            <a:extLst>
              <a:ext uri="{FF2B5EF4-FFF2-40B4-BE49-F238E27FC236}">
                <a16:creationId xmlns:a16="http://schemas.microsoft.com/office/drawing/2014/main" id="{93E38ED1-3A9F-2137-2E8D-DEB9C09BE3CE}"/>
              </a:ext>
            </a:extLst>
          </p:cNvPr>
          <p:cNvSpPr txBox="1"/>
          <p:nvPr/>
        </p:nvSpPr>
        <p:spPr>
          <a:xfrm>
            <a:off x="8483487" y="2637176"/>
            <a:ext cx="689314" cy="430887"/>
          </a:xfrm>
          <a:prstGeom prst="rect">
            <a:avLst/>
          </a:prstGeom>
          <a:noFill/>
        </p:spPr>
        <p:txBody>
          <a:bodyPr wrap="square">
            <a:spAutoFit/>
          </a:bodyPr>
          <a:lstStyle/>
          <a:p>
            <a:pPr algn="ctr"/>
            <a:r>
              <a:rPr lang="en-US" sz="2200" dirty="0">
                <a:solidFill>
                  <a:srgbClr val="E8068C"/>
                </a:solidFill>
                <a:hlinkClick r:id="rId9">
                  <a:extLst>
                    <a:ext uri="{A12FA001-AC4F-418D-AE19-62706E023703}">
                      <ahyp:hlinkClr xmlns:ahyp="http://schemas.microsoft.com/office/drawing/2018/hyperlinkcolor" val="tx"/>
                    </a:ext>
                  </a:extLst>
                </a:hlinkClick>
              </a:rPr>
              <a:t>l</a:t>
            </a:r>
            <a:endParaRPr lang="en-US" sz="2200" dirty="0">
              <a:solidFill>
                <a:srgbClr val="E8068C"/>
              </a:solidFill>
            </a:endParaRPr>
          </a:p>
        </p:txBody>
      </p:sp>
      <p:grpSp>
        <p:nvGrpSpPr>
          <p:cNvPr id="72" name="Graphic 3">
            <a:extLst>
              <a:ext uri="{FF2B5EF4-FFF2-40B4-BE49-F238E27FC236}">
                <a16:creationId xmlns:a16="http://schemas.microsoft.com/office/drawing/2014/main" id="{936AFE58-E285-C139-48E4-B4C743667FA1}"/>
              </a:ext>
            </a:extLst>
          </p:cNvPr>
          <p:cNvGrpSpPr/>
          <p:nvPr/>
        </p:nvGrpSpPr>
        <p:grpSpPr>
          <a:xfrm>
            <a:off x="9336970" y="2493436"/>
            <a:ext cx="735039" cy="735039"/>
            <a:chOff x="1950027" y="2499889"/>
            <a:chExt cx="850463" cy="850463"/>
          </a:xfrm>
        </p:grpSpPr>
        <p:sp>
          <p:nvSpPr>
            <p:cNvPr id="73" name="Freeform 72">
              <a:hlinkClick r:id="rId7"/>
              <a:extLst>
                <a:ext uri="{FF2B5EF4-FFF2-40B4-BE49-F238E27FC236}">
                  <a16:creationId xmlns:a16="http://schemas.microsoft.com/office/drawing/2014/main" id="{6BF77C30-D469-0BA6-5E93-0CFDC8B3DC1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4" name="Graphic 3">
              <a:extLst>
                <a:ext uri="{FF2B5EF4-FFF2-40B4-BE49-F238E27FC236}">
                  <a16:creationId xmlns:a16="http://schemas.microsoft.com/office/drawing/2014/main" id="{6587B43F-3F9C-E433-927C-3202D7DA1F81}"/>
                </a:ext>
              </a:extLst>
            </p:cNvPr>
            <p:cNvGrpSpPr/>
            <p:nvPr/>
          </p:nvGrpSpPr>
          <p:grpSpPr>
            <a:xfrm>
              <a:off x="2107521" y="2657382"/>
              <a:ext cx="535476" cy="535477"/>
              <a:chOff x="2107521" y="2657382"/>
              <a:chExt cx="535476" cy="535477"/>
            </a:xfrm>
            <a:solidFill>
              <a:srgbClr val="FFFFFF"/>
            </a:solidFill>
          </p:grpSpPr>
          <p:sp>
            <p:nvSpPr>
              <p:cNvPr id="75" name="Freeform 74">
                <a:extLst>
                  <a:ext uri="{FF2B5EF4-FFF2-40B4-BE49-F238E27FC236}">
                    <a16:creationId xmlns:a16="http://schemas.microsoft.com/office/drawing/2014/main" id="{113D817D-FED5-993A-B793-7E571F0656F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041763C3-3F2E-E724-B31B-E5AB9D72866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3A3EC36F-A050-C259-0C02-31F522079D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366DB444-4247-604D-835D-FF4A5BD3D602}"/>
              </a:ext>
            </a:extLst>
          </p:cNvPr>
          <p:cNvGrpSpPr/>
          <p:nvPr/>
        </p:nvGrpSpPr>
        <p:grpSpPr>
          <a:xfrm>
            <a:off x="10208651" y="2493436"/>
            <a:ext cx="735039" cy="735584"/>
            <a:chOff x="-1196056" y="2499889"/>
            <a:chExt cx="850463" cy="851093"/>
          </a:xfrm>
        </p:grpSpPr>
        <p:sp>
          <p:nvSpPr>
            <p:cNvPr id="79" name="Freeform 78">
              <a:hlinkClick r:id="rId8"/>
              <a:extLst>
                <a:ext uri="{FF2B5EF4-FFF2-40B4-BE49-F238E27FC236}">
                  <a16:creationId xmlns:a16="http://schemas.microsoft.com/office/drawing/2014/main" id="{CDC056F0-8442-BCCA-914D-B2515A45E56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82F1A1E4-D3F1-B01B-ACDE-CB8C52A9A29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1" name="Group 80">
            <a:extLst>
              <a:ext uri="{FF2B5EF4-FFF2-40B4-BE49-F238E27FC236}">
                <a16:creationId xmlns:a16="http://schemas.microsoft.com/office/drawing/2014/main" id="{94347150-AE71-2957-CB12-837E7EDDE6F6}"/>
              </a:ext>
            </a:extLst>
          </p:cNvPr>
          <p:cNvGrpSpPr/>
          <p:nvPr/>
        </p:nvGrpSpPr>
        <p:grpSpPr>
          <a:xfrm>
            <a:off x="8465289" y="2493436"/>
            <a:ext cx="735039" cy="735039"/>
            <a:chOff x="3094393" y="4759137"/>
            <a:chExt cx="1074283" cy="1074283"/>
          </a:xfrm>
        </p:grpSpPr>
        <p:sp>
          <p:nvSpPr>
            <p:cNvPr id="82" name="Freeform 81">
              <a:hlinkClick r:id="rId9"/>
              <a:extLst>
                <a:ext uri="{FF2B5EF4-FFF2-40B4-BE49-F238E27FC236}">
                  <a16:creationId xmlns:a16="http://schemas.microsoft.com/office/drawing/2014/main" id="{89AE8BCF-1826-2659-306A-81C5F2B617C4}"/>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3" name="Group 82">
              <a:extLst>
                <a:ext uri="{FF2B5EF4-FFF2-40B4-BE49-F238E27FC236}">
                  <a16:creationId xmlns:a16="http://schemas.microsoft.com/office/drawing/2014/main" id="{CC7C9C0E-6295-912D-2F9B-2FA11A42C29C}"/>
                </a:ext>
              </a:extLst>
            </p:cNvPr>
            <p:cNvGrpSpPr/>
            <p:nvPr/>
          </p:nvGrpSpPr>
          <p:grpSpPr>
            <a:xfrm>
              <a:off x="3303016" y="4946695"/>
              <a:ext cx="685139" cy="655838"/>
              <a:chOff x="3303016" y="4946695"/>
              <a:chExt cx="685139" cy="655838"/>
            </a:xfrm>
          </p:grpSpPr>
          <p:sp>
            <p:nvSpPr>
              <p:cNvPr id="84" name="Freeform 83">
                <a:extLst>
                  <a:ext uri="{FF2B5EF4-FFF2-40B4-BE49-F238E27FC236}">
                    <a16:creationId xmlns:a16="http://schemas.microsoft.com/office/drawing/2014/main" id="{28F5B139-8835-6AFD-E2BF-28A3EC149202}"/>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B40FD955-91EF-3520-5099-3CE6050CE852}"/>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9F525FD9-F318-7424-B109-AD9413DE213F}"/>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62428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EF353-0DC2-3F97-716E-3006498472AC}"/>
            </a:ext>
          </a:extLst>
        </p:cNvPr>
        <p:cNvGrpSpPr/>
        <p:nvPr/>
      </p:nvGrpSpPr>
      <p:grpSpPr>
        <a:xfrm>
          <a:off x="0" y="0"/>
          <a:ext cx="0" cy="0"/>
          <a:chOff x="0" y="0"/>
          <a:chExt cx="0" cy="0"/>
        </a:xfrm>
      </p:grpSpPr>
      <p:pic>
        <p:nvPicPr>
          <p:cNvPr id="17" name="Picture Placeholder 18">
            <a:extLst>
              <a:ext uri="{FF2B5EF4-FFF2-40B4-BE49-F238E27FC236}">
                <a16:creationId xmlns:a16="http://schemas.microsoft.com/office/drawing/2014/main" id="{02730CDD-2ABB-9D42-2C22-A7EF25224B9D}"/>
              </a:ext>
            </a:extLst>
          </p:cNvPr>
          <p:cNvPicPr>
            <a:picLocks noGrp="1" noChangeAspect="1"/>
          </p:cNvPicPr>
          <p:nvPr>
            <p:ph type="pic" sz="quarter" idx="44"/>
          </p:nvPr>
        </p:nvPicPr>
        <p:blipFill>
          <a:blip r:embed="rId3"/>
          <a:srcRect l="179" r="179"/>
          <a:stretch>
            <a:fillRect/>
          </a:stretch>
        </p:blipFill>
        <p:spPr/>
      </p:pic>
      <p:sp>
        <p:nvSpPr>
          <p:cNvPr id="5" name="Text Placeholder 4">
            <a:extLst>
              <a:ext uri="{FF2B5EF4-FFF2-40B4-BE49-F238E27FC236}">
                <a16:creationId xmlns:a16="http://schemas.microsoft.com/office/drawing/2014/main" id="{962F8657-71FE-418B-FC33-258A94EC9AFD}"/>
              </a:ext>
            </a:extLst>
          </p:cNvPr>
          <p:cNvSpPr>
            <a:spLocks noGrp="1"/>
          </p:cNvSpPr>
          <p:nvPr>
            <p:ph type="body" sz="quarter" idx="13"/>
          </p:nvPr>
        </p:nvSpPr>
        <p:spPr>
          <a:xfrm>
            <a:off x="493781" y="1719618"/>
            <a:ext cx="6248213" cy="2199676"/>
          </a:xfrm>
        </p:spPr>
        <p:txBody>
          <a:bodyPr anchor="t">
            <a:noAutofit/>
          </a:bodyPr>
          <a:lstStyle/>
          <a:p>
            <a:r>
              <a:rPr lang="en-US" sz="4000" dirty="0"/>
              <a:t>AI tools make it easy - in seconds - to clone voices, generate faces, copy styles, and reuse text. Just because something is possible does not mean it is lawful.</a:t>
            </a:r>
          </a:p>
          <a:p>
            <a:endParaRPr lang="en-US" sz="4000" dirty="0"/>
          </a:p>
        </p:txBody>
      </p:sp>
      <p:sp>
        <p:nvSpPr>
          <p:cNvPr id="20" name="Freeform 19">
            <a:extLst>
              <a:ext uri="{FF2B5EF4-FFF2-40B4-BE49-F238E27FC236}">
                <a16:creationId xmlns:a16="http://schemas.microsoft.com/office/drawing/2014/main" id="{DEF0D099-9568-8AAC-0ECD-7FB668649960}"/>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F2DCA8FF-F751-3B21-18F1-12D4B8462028}"/>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4179963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61120-DD02-AD43-A903-6737A75F91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874A60D-B0BC-4EDD-86CC-65C62E378F0A}"/>
              </a:ext>
            </a:extLst>
          </p:cNvPr>
          <p:cNvSpPr/>
          <p:nvPr/>
        </p:nvSpPr>
        <p:spPr>
          <a:xfrm flipH="1" flipV="1">
            <a:off x="3249637" y="-6"/>
            <a:ext cx="894236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43393004-EE0C-7D57-E5A2-CA2A11F092DC}"/>
              </a:ext>
            </a:extLst>
          </p:cNvPr>
          <p:cNvSpPr txBox="1">
            <a:spLocks/>
          </p:cNvSpPr>
          <p:nvPr/>
        </p:nvSpPr>
        <p:spPr>
          <a:xfrm>
            <a:off x="579277" y="507221"/>
            <a:ext cx="205138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Why this matters:</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EAD328A5-EC23-721B-538C-BECEC0A50637}"/>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CE4C21F-65D9-43DA-43B5-E68474FE0C14}"/>
              </a:ext>
            </a:extLst>
          </p:cNvPr>
          <p:cNvSpPr/>
          <p:nvPr/>
        </p:nvSpPr>
        <p:spPr>
          <a:xfrm>
            <a:off x="0" y="1648496"/>
            <a:ext cx="378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69240E7-FA4C-D0FF-655E-55A6564B91BF}"/>
              </a:ext>
            </a:extLst>
          </p:cNvPr>
          <p:cNvSpPr txBox="1"/>
          <p:nvPr/>
        </p:nvSpPr>
        <p:spPr>
          <a:xfrm>
            <a:off x="4003684" y="1622803"/>
            <a:ext cx="7130297" cy="3416320"/>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Legal violations can lead to fines, lawsuits, takedowns, and reputational damage.</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Liability often falls on the person who uses or publishes the output - not on the AI tool.</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Lawful use is also a form of respect: for people, creators, and institutions.</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”Legal” is more than copyright - it covers personality rights, data protection, and AI-specific rules.</a:t>
            </a: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6" name="Rounded Rectangle 5">
            <a:extLst>
              <a:ext uri="{FF2B5EF4-FFF2-40B4-BE49-F238E27FC236}">
                <a16:creationId xmlns:a16="http://schemas.microsoft.com/office/drawing/2014/main" id="{42AF400A-8A44-C51D-0A65-B7AAFBEE96F8}"/>
              </a:ext>
            </a:extLst>
          </p:cNvPr>
          <p:cNvSpPr/>
          <p:nvPr/>
        </p:nvSpPr>
        <p:spPr>
          <a:xfrm>
            <a:off x="2210968" y="5138178"/>
            <a:ext cx="9650436" cy="977897"/>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88AEDC0-20C6-FB90-2AF0-289855B67A36}"/>
              </a:ext>
            </a:extLst>
          </p:cNvPr>
          <p:cNvSpPr txBox="1"/>
          <p:nvPr/>
        </p:nvSpPr>
        <p:spPr>
          <a:xfrm>
            <a:off x="2421983" y="5331573"/>
            <a:ext cx="9206708" cy="682944"/>
          </a:xfrm>
          <a:prstGeom prst="rect">
            <a:avLst/>
          </a:prstGeom>
          <a:noFill/>
        </p:spPr>
        <p:txBody>
          <a:bodyPr wrap="square" rtlCol="0">
            <a:spAutoFit/>
          </a:bodyPr>
          <a:lstStyle/>
          <a:p>
            <a:pPr algn="ctr">
              <a:lnSpc>
                <a:spcPts val="2340"/>
              </a:lnSpc>
            </a:pPr>
            <a:r>
              <a:rPr lang="en-US" sz="2200" b="1" dirty="0">
                <a:solidFill>
                  <a:srgbClr val="10153D"/>
                </a:solidFill>
              </a:rPr>
              <a:t>Example: </a:t>
            </a:r>
            <a:r>
              <a:rPr lang="en-US" sz="2200" dirty="0">
                <a:solidFill>
                  <a:srgbClr val="10153D"/>
                </a:solidFill>
              </a:rPr>
              <a:t>Asking AI to </a:t>
            </a:r>
            <a:r>
              <a:rPr lang="en-US" sz="2200" dirty="0" err="1">
                <a:solidFill>
                  <a:srgbClr val="10153D"/>
                </a:solidFill>
              </a:rPr>
              <a:t>summarise</a:t>
            </a:r>
            <a:r>
              <a:rPr lang="en-US" sz="2200" dirty="0">
                <a:solidFill>
                  <a:srgbClr val="10153D"/>
                </a:solidFill>
              </a:rPr>
              <a:t> a public news article is generally fine. Asking AI to clone a colleague's voice for a prank - without their consent - is not</a:t>
            </a:r>
            <a:endParaRPr lang="en-IE" sz="2200" dirty="0">
              <a:solidFill>
                <a:srgbClr val="10153D"/>
              </a:solidFill>
            </a:endParaRPr>
          </a:p>
        </p:txBody>
      </p:sp>
      <p:sp>
        <p:nvSpPr>
          <p:cNvPr id="9" name="Freeform 8">
            <a:extLst>
              <a:ext uri="{FF2B5EF4-FFF2-40B4-BE49-F238E27FC236}">
                <a16:creationId xmlns:a16="http://schemas.microsoft.com/office/drawing/2014/main" id="{664EA46D-395A-2FE6-C53B-40E6A56DC898}"/>
              </a:ext>
            </a:extLst>
          </p:cNvPr>
          <p:cNvSpPr/>
          <p:nvPr/>
        </p:nvSpPr>
        <p:spPr>
          <a:xfrm rot="15331706" flipH="1">
            <a:off x="10894216" y="413278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808093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C0563-3564-9394-3C74-EA693D1B77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85CA6E6-98CF-E09E-5B8C-70D29997F8A8}"/>
              </a:ext>
            </a:extLst>
          </p:cNvPr>
          <p:cNvSpPr/>
          <p:nvPr/>
        </p:nvSpPr>
        <p:spPr>
          <a:xfrm flipH="1" flipV="1">
            <a:off x="0" y="1979675"/>
            <a:ext cx="12191996" cy="426637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E4BD3E99-11CD-314A-424F-9F8A03730959}"/>
              </a:ext>
            </a:extLst>
          </p:cNvPr>
          <p:cNvSpPr txBox="1">
            <a:spLocks/>
          </p:cNvSpPr>
          <p:nvPr/>
        </p:nvSpPr>
        <p:spPr>
          <a:xfrm>
            <a:off x="579276" y="507221"/>
            <a:ext cx="795981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AI use creates three legal risks: personality, copyright, and regulation</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6A17F8D9-A074-8400-494E-D4EE0BF8A043}"/>
              </a:ext>
            </a:extLst>
          </p:cNvPr>
          <p:cNvSpPr txBox="1"/>
          <p:nvPr/>
        </p:nvSpPr>
        <p:spPr>
          <a:xfrm>
            <a:off x="699428" y="2461367"/>
            <a:ext cx="2887834" cy="2144498"/>
          </a:xfrm>
          <a:prstGeom prst="rect">
            <a:avLst/>
          </a:prstGeom>
          <a:noFill/>
        </p:spPr>
        <p:txBody>
          <a:bodyPr wrap="square" rtlCol="0">
            <a:spAutoFit/>
          </a:bodyPr>
          <a:lstStyle/>
          <a:p>
            <a:r>
              <a:rPr lang="en-US" sz="2667" b="1" dirty="0">
                <a:solidFill>
                  <a:schemeClr val="bg1"/>
                </a:solidFill>
                <a:latin typeface="Calibri" panose="020F0502020204030204" pitchFamily="34" charset="0"/>
                <a:cs typeface="Calibri" panose="020F0502020204030204" pitchFamily="34" charset="0"/>
              </a:rPr>
              <a:t>When you use AI, three legal layers can be triggered at the same time:</a:t>
            </a:r>
          </a:p>
          <a:p>
            <a:endParaRPr lang="en-US" sz="2667" b="1"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7CF96716-0283-7F8D-E22D-3C32EA65A22F}"/>
              </a:ext>
            </a:extLst>
          </p:cNvPr>
          <p:cNvSpPr/>
          <p:nvPr/>
        </p:nvSpPr>
        <p:spPr>
          <a:xfrm>
            <a:off x="-323572" y="408085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B532C81-4F6A-630E-3805-02BD947DD04A}"/>
              </a:ext>
            </a:extLst>
          </p:cNvPr>
          <p:cNvSpPr/>
          <p:nvPr/>
        </p:nvSpPr>
        <p:spPr>
          <a:xfrm>
            <a:off x="579276" y="1909337"/>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5631A3F0-6CB6-F976-28B3-F4DAE40CB21F}"/>
              </a:ext>
            </a:extLst>
          </p:cNvPr>
          <p:cNvSpPr txBox="1"/>
          <p:nvPr/>
        </p:nvSpPr>
        <p:spPr>
          <a:xfrm>
            <a:off x="3910835" y="2461367"/>
            <a:ext cx="7807554" cy="3477875"/>
          </a:xfrm>
          <a:prstGeom prst="rect">
            <a:avLst/>
          </a:prstGeom>
          <a:noFill/>
        </p:spPr>
        <p:txBody>
          <a:bodyPr wrap="square" rtlCol="0">
            <a:spAutoFit/>
          </a:bodyPr>
          <a:lstStyle/>
          <a:p>
            <a:pPr marL="457200" indent="-457200">
              <a:buFont typeface="+mj-lt"/>
              <a:buAutoNum type="arabicPeriod"/>
            </a:pPr>
            <a:r>
              <a:rPr lang="en-US" sz="2200" b="1" dirty="0">
                <a:solidFill>
                  <a:schemeClr val="bg1"/>
                </a:solidFill>
                <a:latin typeface="Calibri" panose="020F0502020204030204" pitchFamily="34" charset="0"/>
                <a:cs typeface="Calibri" panose="020F0502020204030204" pitchFamily="34" charset="0"/>
              </a:rPr>
              <a:t>Personality rights risk: </a:t>
            </a:r>
            <a:r>
              <a:rPr lang="en-US" sz="2200" dirty="0">
                <a:solidFill>
                  <a:schemeClr val="bg1"/>
                </a:solidFill>
                <a:latin typeface="Calibri" panose="020F0502020204030204" pitchFamily="34" charset="0"/>
                <a:cs typeface="Calibri" panose="020F0502020204030204" pitchFamily="34" charset="0"/>
              </a:rPr>
              <a:t>Using someone's voice, face, or name without consent - even in fiction or satire - can  violate their image / publicity rights.</a:t>
            </a:r>
          </a:p>
          <a:p>
            <a:pPr marL="457200" indent="-457200">
              <a:buFont typeface="+mj-lt"/>
              <a:buAutoNum type="arabicPeriod"/>
            </a:pPr>
            <a:r>
              <a:rPr lang="en-US" sz="2200" b="1" dirty="0">
                <a:solidFill>
                  <a:schemeClr val="bg1"/>
                </a:solidFill>
                <a:latin typeface="Calibri" panose="020F0502020204030204" pitchFamily="34" charset="0"/>
                <a:cs typeface="Calibri" panose="020F0502020204030204" pitchFamily="34" charset="0"/>
              </a:rPr>
              <a:t>Copyright risk: </a:t>
            </a:r>
            <a:r>
              <a:rPr lang="en-US" sz="2200" dirty="0">
                <a:solidFill>
                  <a:schemeClr val="bg1"/>
                </a:solidFill>
                <a:latin typeface="Calibri" panose="020F0502020204030204" pitchFamily="34" charset="0"/>
                <a:cs typeface="Calibri" panose="020F0502020204030204" pitchFamily="34" charset="0"/>
              </a:rPr>
              <a:t>AI inputs and outputs may copy protected works. Generated images can resemble existing artworks; generated  text can reproduce passages.</a:t>
            </a:r>
          </a:p>
          <a:p>
            <a:pPr marL="457200" indent="-457200">
              <a:buFont typeface="+mj-lt"/>
              <a:buAutoNum type="arabicPeriod"/>
            </a:pPr>
            <a:r>
              <a:rPr lang="en-US" sz="2200" b="1" dirty="0">
                <a:solidFill>
                  <a:schemeClr val="bg1"/>
                </a:solidFill>
                <a:latin typeface="Calibri" panose="020F0502020204030204" pitchFamily="34" charset="0"/>
                <a:cs typeface="Calibri" panose="020F0502020204030204" pitchFamily="34" charset="0"/>
              </a:rPr>
              <a:t>Regulatory risk: </a:t>
            </a:r>
            <a:r>
              <a:rPr lang="en-US" sz="2200" dirty="0">
                <a:solidFill>
                  <a:schemeClr val="bg1"/>
                </a:solidFill>
                <a:latin typeface="Calibri" panose="020F0502020204030204" pitchFamily="34" charset="0"/>
                <a:cs typeface="Calibri" panose="020F0502020204030204" pitchFamily="34" charset="0"/>
              </a:rPr>
              <a:t>GDPR, the EU AI Act, sector laws (health,  finance, education), and contracts may impose duties - especially  around disclosure and personal data.</a:t>
            </a:r>
          </a:p>
          <a:p>
            <a:pPr marL="457200" indent="-457200">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8913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2C5E7-BEF1-1AD8-804D-4E1B7A973B8E}"/>
            </a:ext>
          </a:extLst>
        </p:cNvPr>
        <p:cNvGrpSpPr/>
        <p:nvPr/>
      </p:nvGrpSpPr>
      <p:grpSpPr>
        <a:xfrm>
          <a:off x="0" y="0"/>
          <a:ext cx="0" cy="0"/>
          <a:chOff x="0" y="0"/>
          <a:chExt cx="0" cy="0"/>
        </a:xfrm>
      </p:grpSpPr>
      <p:sp>
        <p:nvSpPr>
          <p:cNvPr id="88" name="Rectangle 87">
            <a:extLst>
              <a:ext uri="{FF2B5EF4-FFF2-40B4-BE49-F238E27FC236}">
                <a16:creationId xmlns:a16="http://schemas.microsoft.com/office/drawing/2014/main" id="{0CAB5FE1-5810-904F-FED2-558E48FBC640}"/>
              </a:ext>
            </a:extLst>
          </p:cNvPr>
          <p:cNvSpPr/>
          <p:nvPr/>
        </p:nvSpPr>
        <p:spPr>
          <a:xfrm flipH="1">
            <a:off x="-48501" y="1677030"/>
            <a:ext cx="12240501" cy="281352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grpSp>
        <p:nvGrpSpPr>
          <p:cNvPr id="13" name="Group 12">
            <a:extLst>
              <a:ext uri="{FF2B5EF4-FFF2-40B4-BE49-F238E27FC236}">
                <a16:creationId xmlns:a16="http://schemas.microsoft.com/office/drawing/2014/main" id="{D3E15DA6-BBC1-8A46-909E-EA88276AD46D}"/>
              </a:ext>
            </a:extLst>
          </p:cNvPr>
          <p:cNvGrpSpPr/>
          <p:nvPr/>
        </p:nvGrpSpPr>
        <p:grpSpPr>
          <a:xfrm>
            <a:off x="529390" y="1249501"/>
            <a:ext cx="4973052" cy="3641558"/>
            <a:chOff x="529390" y="1844842"/>
            <a:chExt cx="5839326" cy="4283242"/>
          </a:xfrm>
        </p:grpSpPr>
        <p:sp>
          <p:nvSpPr>
            <p:cNvPr id="5" name="Rounded Rectangle 4">
              <a:extLst>
                <a:ext uri="{FF2B5EF4-FFF2-40B4-BE49-F238E27FC236}">
                  <a16:creationId xmlns:a16="http://schemas.microsoft.com/office/drawing/2014/main" id="{E732D65A-D478-9324-338A-6D1ABB2DB91A}"/>
                </a:ext>
              </a:extLst>
            </p:cNvPr>
            <p:cNvSpPr/>
            <p:nvPr/>
          </p:nvSpPr>
          <p:spPr>
            <a:xfrm>
              <a:off x="529390" y="1844842"/>
              <a:ext cx="5839326" cy="4283242"/>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B75324C1-0869-024D-DCE1-6F13D42A971C}"/>
                </a:ext>
              </a:extLst>
            </p:cNvPr>
            <p:cNvSpPr/>
            <p:nvPr/>
          </p:nvSpPr>
          <p:spPr>
            <a:xfrm>
              <a:off x="529390" y="1844842"/>
              <a:ext cx="930442" cy="4283242"/>
            </a:xfrm>
            <a:custGeom>
              <a:avLst/>
              <a:gdLst>
                <a:gd name="csX0" fmla="*/ 409092 w 930442"/>
                <a:gd name="csY0" fmla="*/ 0 h 4283242"/>
                <a:gd name="csX1" fmla="*/ 930442 w 930442"/>
                <a:gd name="csY1" fmla="*/ 0 h 4283242"/>
                <a:gd name="csX2" fmla="*/ 930442 w 930442"/>
                <a:gd name="csY2" fmla="*/ 4283242 h 4283242"/>
                <a:gd name="csX3" fmla="*/ 409092 w 930442"/>
                <a:gd name="csY3" fmla="*/ 4283242 h 4283242"/>
                <a:gd name="csX4" fmla="*/ 0 w 930442"/>
                <a:gd name="csY4" fmla="*/ 3874150 h 4283242"/>
                <a:gd name="csX5" fmla="*/ 0 w 930442"/>
                <a:gd name="csY5" fmla="*/ 409092 h 4283242"/>
                <a:gd name="csX6" fmla="*/ 409092 w 930442"/>
                <a:gd name="csY6" fmla="*/ 0 h 42832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0442" h="4283242">
                  <a:moveTo>
                    <a:pt x="409092" y="0"/>
                  </a:moveTo>
                  <a:lnTo>
                    <a:pt x="930442" y="0"/>
                  </a:lnTo>
                  <a:lnTo>
                    <a:pt x="930442" y="4283242"/>
                  </a:lnTo>
                  <a:lnTo>
                    <a:pt x="409092" y="4283242"/>
                  </a:lnTo>
                  <a:cubicBezTo>
                    <a:pt x="183157" y="4283242"/>
                    <a:pt x="0" y="4100085"/>
                    <a:pt x="0" y="3874150"/>
                  </a:cubicBezTo>
                  <a:lnTo>
                    <a:pt x="0" y="409092"/>
                  </a:lnTo>
                  <a:cubicBezTo>
                    <a:pt x="0" y="183157"/>
                    <a:pt x="183157" y="0"/>
                    <a:pt x="409092" y="0"/>
                  </a:cubicBezTo>
                  <a:close/>
                </a:path>
              </a:pathLst>
            </a:cu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8" name="TextBox 17">
            <a:extLst>
              <a:ext uri="{FF2B5EF4-FFF2-40B4-BE49-F238E27FC236}">
                <a16:creationId xmlns:a16="http://schemas.microsoft.com/office/drawing/2014/main" id="{E287BEAD-A498-C68A-DFB6-B476319956BA}"/>
              </a:ext>
            </a:extLst>
          </p:cNvPr>
          <p:cNvSpPr txBox="1"/>
          <p:nvPr/>
        </p:nvSpPr>
        <p:spPr>
          <a:xfrm>
            <a:off x="2381129" y="1714781"/>
            <a:ext cx="2970966" cy="4132991"/>
          </a:xfrm>
          <a:prstGeom prst="rect">
            <a:avLst/>
          </a:prstGeom>
          <a:noFill/>
        </p:spPr>
        <p:txBody>
          <a:bodyPr wrap="square">
            <a:spAutoFit/>
          </a:bodyPr>
          <a:lstStyle/>
          <a:p>
            <a:pPr>
              <a:lnSpc>
                <a:spcPts val="2480"/>
              </a:lnSpc>
              <a:spcAft>
                <a:spcPts val="3000"/>
              </a:spcAft>
            </a:pPr>
            <a:r>
              <a:rPr lang="pl-PL" sz="2400" b="1" dirty="0" err="1">
                <a:solidFill>
                  <a:srgbClr val="10153D"/>
                </a:solidFill>
                <a:latin typeface="Calibri" panose="020F0502020204030204" pitchFamily="34" charset="0"/>
                <a:cs typeface="Calibri" panose="020F0502020204030204" pitchFamily="34" charset="0"/>
              </a:rPr>
              <a:t>Ask</a:t>
            </a:r>
            <a:r>
              <a:rPr lang="pl-PL" sz="2400" b="1"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Whose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rights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does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this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touch</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Could</a:t>
            </a:r>
            <a:r>
              <a:rPr lang="pl-PL" sz="2400" dirty="0">
                <a:solidFill>
                  <a:srgbClr val="10153D"/>
                </a:solidFill>
                <a:latin typeface="Calibri" panose="020F0502020204030204" pitchFamily="34" charset="0"/>
                <a:cs typeface="Calibri" panose="020F0502020204030204" pitchFamily="34" charset="0"/>
              </a:rPr>
              <a:t> a </a:t>
            </a:r>
            <a:r>
              <a:rPr lang="pl-PL" sz="2400" dirty="0" err="1">
                <a:solidFill>
                  <a:srgbClr val="10153D"/>
                </a:solidFill>
                <a:latin typeface="Calibri" panose="020F0502020204030204" pitchFamily="34" charset="0"/>
                <a:cs typeface="Calibri" panose="020F0502020204030204" pitchFamily="34" charset="0"/>
              </a:rPr>
              <a:t>court</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agree</a:t>
            </a:r>
            <a:r>
              <a:rPr lang="pl-PL" sz="2400" dirty="0">
                <a:solidFill>
                  <a:srgbClr val="10153D"/>
                </a:solidFill>
                <a:latin typeface="Calibri" panose="020F0502020204030204" pitchFamily="34" charset="0"/>
                <a:cs typeface="Calibri" panose="020F0502020204030204" pitchFamily="34" charset="0"/>
              </a:rPr>
              <a:t>?</a:t>
            </a:r>
          </a:p>
          <a:p>
            <a:pPr>
              <a:lnSpc>
                <a:spcPts val="2480"/>
              </a:lnSpc>
              <a:spcAft>
                <a:spcPts val="3000"/>
              </a:spcAft>
            </a:pPr>
            <a:r>
              <a:rPr lang="pl-PL" sz="2400" b="1" dirty="0" err="1">
                <a:solidFill>
                  <a:srgbClr val="10153D"/>
                </a:solidFill>
                <a:latin typeface="Calibri" panose="020F0502020204030204" pitchFamily="34" charset="0"/>
                <a:cs typeface="Calibri" panose="020F0502020204030204" pitchFamily="34" charset="0"/>
              </a:rPr>
              <a:t>Use</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checks</a:t>
            </a:r>
            <a:r>
              <a:rPr lang="pl-PL" sz="2400" b="1" dirty="0">
                <a:solidFill>
                  <a:srgbClr val="10153D"/>
                </a:solidFill>
                <a:latin typeface="Calibri" panose="020F0502020204030204" pitchFamily="34" charset="0"/>
                <a:cs typeface="Calibri" panose="020F0502020204030204" pitchFamily="34" charset="0"/>
              </a:rPr>
              <a:t>: </a:t>
            </a:r>
            <a:r>
              <a:rPr lang="pl-PL" sz="2400" dirty="0">
                <a:solidFill>
                  <a:srgbClr val="10153D"/>
                </a:solidFill>
                <a:latin typeface="Calibri" panose="020F0502020204030204" pitchFamily="34" charset="0"/>
                <a:cs typeface="Calibri" panose="020F0502020204030204" pitchFamily="34" charset="0"/>
              </a:rPr>
              <a:t>Voice </a:t>
            </a:r>
            <a:r>
              <a:rPr lang="pl-PL" sz="2400" dirty="0" err="1">
                <a:solidFill>
                  <a:srgbClr val="10153D"/>
                </a:solidFill>
                <a:latin typeface="Calibri" panose="020F0502020204030204" pitchFamily="34" charset="0"/>
                <a:cs typeface="Calibri" panose="020F0502020204030204" pitchFamily="34" charset="0"/>
              </a:rPr>
              <a:t>Gate</a:t>
            </a:r>
            <a:r>
              <a:rPr lang="pl-PL" sz="2400" dirty="0">
                <a:solidFill>
                  <a:srgbClr val="10153D"/>
                </a:solidFill>
                <a:latin typeface="Calibri" panose="020F0502020204030204" pitchFamily="34" charset="0"/>
                <a:cs typeface="Calibri" panose="020F0502020204030204" pitchFamily="34" charset="0"/>
              </a:rPr>
              <a:t> + Image </a:t>
            </a:r>
            <a:r>
              <a:rPr lang="pl-PL" sz="2400" dirty="0" err="1">
                <a:solidFill>
                  <a:srgbClr val="10153D"/>
                </a:solidFill>
                <a:latin typeface="Calibri" panose="020F0502020204030204" pitchFamily="34" charset="0"/>
                <a:cs typeface="Calibri" panose="020F0502020204030204" pitchFamily="34" charset="0"/>
              </a:rPr>
              <a:t>Checklist</a:t>
            </a:r>
            <a:r>
              <a:rPr lang="pl-PL" sz="2400" dirty="0">
                <a:solidFill>
                  <a:srgbClr val="10153D"/>
                </a:solidFill>
                <a:latin typeface="Calibri" panose="020F0502020204030204" pitchFamily="34" charset="0"/>
                <a:cs typeface="Calibri" panose="020F0502020204030204" pitchFamily="34" charset="0"/>
              </a:rPr>
              <a:t> + Copyright </a:t>
            </a:r>
            <a:r>
              <a:rPr lang="pl-PL" sz="2400" dirty="0" err="1">
                <a:solidFill>
                  <a:srgbClr val="10153D"/>
                </a:solidFill>
                <a:latin typeface="Calibri" panose="020F0502020204030204" pitchFamily="34" charset="0"/>
                <a:cs typeface="Calibri" panose="020F0502020204030204" pitchFamily="34" charset="0"/>
              </a:rPr>
              <a:t>Check</a:t>
            </a:r>
            <a:endParaRPr lang="pl-PL" sz="2400"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p:txBody>
      </p:sp>
      <p:pic>
        <p:nvPicPr>
          <p:cNvPr id="20" name="Graphic 19" descr="Thumbs up sign with solid fill">
            <a:extLst>
              <a:ext uri="{FF2B5EF4-FFF2-40B4-BE49-F238E27FC236}">
                <a16:creationId xmlns:a16="http://schemas.microsoft.com/office/drawing/2014/main" id="{033289D7-79FF-094C-16D7-209BE8186C1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41704" y="1530049"/>
            <a:ext cx="369463" cy="369463"/>
          </a:xfrm>
          <a:prstGeom prst="rect">
            <a:avLst/>
          </a:prstGeom>
        </p:spPr>
      </p:pic>
      <p:sp>
        <p:nvSpPr>
          <p:cNvPr id="21" name="TextBox 20">
            <a:extLst>
              <a:ext uri="{FF2B5EF4-FFF2-40B4-BE49-F238E27FC236}">
                <a16:creationId xmlns:a16="http://schemas.microsoft.com/office/drawing/2014/main" id="{CB75011E-A7BB-D79A-89E3-68C15F5DC1CC}"/>
              </a:ext>
            </a:extLst>
          </p:cNvPr>
          <p:cNvSpPr txBox="1"/>
          <p:nvPr/>
        </p:nvSpPr>
        <p:spPr>
          <a:xfrm rot="16200000">
            <a:off x="86225" y="3528188"/>
            <a:ext cx="1835650" cy="454612"/>
          </a:xfrm>
          <a:prstGeom prst="rect">
            <a:avLst/>
          </a:prstGeom>
          <a:noFill/>
        </p:spPr>
        <p:txBody>
          <a:bodyPr wrap="square">
            <a:spAutoFit/>
          </a:bodyPr>
          <a:lstStyle/>
          <a:p>
            <a:pPr>
              <a:lnSpc>
                <a:spcPts val="2480"/>
              </a:lnSpc>
            </a:pPr>
            <a:r>
              <a:rPr lang="pl-PL" sz="3600" b="1" dirty="0">
                <a:solidFill>
                  <a:schemeClr val="bg1"/>
                </a:solidFill>
                <a:latin typeface="Calibri" panose="020F0502020204030204" pitchFamily="34" charset="0"/>
                <a:cs typeface="Calibri" panose="020F0502020204030204" pitchFamily="34" charset="0"/>
              </a:rPr>
              <a:t>DO </a:t>
            </a:r>
          </a:p>
        </p:txBody>
      </p:sp>
      <p:sp>
        <p:nvSpPr>
          <p:cNvPr id="22" name="Rectangle 21">
            <a:extLst>
              <a:ext uri="{FF2B5EF4-FFF2-40B4-BE49-F238E27FC236}">
                <a16:creationId xmlns:a16="http://schemas.microsoft.com/office/drawing/2014/main" id="{36A370CA-ECCD-5FE5-9128-0E458B30C452}"/>
              </a:ext>
            </a:extLst>
          </p:cNvPr>
          <p:cNvSpPr/>
          <p:nvPr/>
        </p:nvSpPr>
        <p:spPr>
          <a:xfrm rot="18900000">
            <a:off x="1108423" y="4075071"/>
            <a:ext cx="397889" cy="397889"/>
          </a:xfrm>
          <a:prstGeom prst="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E4C0D72A-9512-0845-D273-B09C69738CDF}"/>
              </a:ext>
            </a:extLst>
          </p:cNvPr>
          <p:cNvGrpSpPr/>
          <p:nvPr/>
        </p:nvGrpSpPr>
        <p:grpSpPr>
          <a:xfrm>
            <a:off x="1802444" y="1728337"/>
            <a:ext cx="364959" cy="364959"/>
            <a:chOff x="1676400" y="2951806"/>
            <a:chExt cx="364959" cy="364959"/>
          </a:xfrm>
        </p:grpSpPr>
        <p:sp>
          <p:nvSpPr>
            <p:cNvPr id="23" name="Oval 22">
              <a:extLst>
                <a:ext uri="{FF2B5EF4-FFF2-40B4-BE49-F238E27FC236}">
                  <a16:creationId xmlns:a16="http://schemas.microsoft.com/office/drawing/2014/main" id="{EBA9EFEB-5E56-13DF-4E36-CDB17C7B40B1}"/>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Tick with solid fill">
              <a:extLst>
                <a:ext uri="{FF2B5EF4-FFF2-40B4-BE49-F238E27FC236}">
                  <a16:creationId xmlns:a16="http://schemas.microsoft.com/office/drawing/2014/main" id="{05D10232-4F25-EC08-8E79-350FF260A05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0383" y="3059314"/>
              <a:ext cx="216993" cy="203875"/>
            </a:xfrm>
            <a:prstGeom prst="rect">
              <a:avLst/>
            </a:prstGeom>
          </p:spPr>
        </p:pic>
      </p:grpSp>
      <p:grpSp>
        <p:nvGrpSpPr>
          <p:cNvPr id="30" name="Group 29">
            <a:extLst>
              <a:ext uri="{FF2B5EF4-FFF2-40B4-BE49-F238E27FC236}">
                <a16:creationId xmlns:a16="http://schemas.microsoft.com/office/drawing/2014/main" id="{CAA5AAC9-C3B0-43B4-5159-27398BEF05FF}"/>
              </a:ext>
            </a:extLst>
          </p:cNvPr>
          <p:cNvGrpSpPr/>
          <p:nvPr/>
        </p:nvGrpSpPr>
        <p:grpSpPr>
          <a:xfrm>
            <a:off x="1802444" y="3102276"/>
            <a:ext cx="364959" cy="364959"/>
            <a:chOff x="1676400" y="2951806"/>
            <a:chExt cx="364959" cy="364959"/>
          </a:xfrm>
        </p:grpSpPr>
        <p:sp>
          <p:nvSpPr>
            <p:cNvPr id="31" name="Oval 30">
              <a:extLst>
                <a:ext uri="{FF2B5EF4-FFF2-40B4-BE49-F238E27FC236}">
                  <a16:creationId xmlns:a16="http://schemas.microsoft.com/office/drawing/2014/main" id="{97A0D4B6-17B4-7B4A-DEFE-F3E9D0BB58BA}"/>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descr="Tick with solid fill">
              <a:extLst>
                <a:ext uri="{FF2B5EF4-FFF2-40B4-BE49-F238E27FC236}">
                  <a16:creationId xmlns:a16="http://schemas.microsoft.com/office/drawing/2014/main" id="{8516F28D-3EE5-E87E-93A7-6332840F05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0383" y="3059314"/>
              <a:ext cx="216993" cy="203875"/>
            </a:xfrm>
            <a:prstGeom prst="rect">
              <a:avLst/>
            </a:prstGeom>
          </p:spPr>
        </p:pic>
      </p:grpSp>
      <p:cxnSp>
        <p:nvCxnSpPr>
          <p:cNvPr id="36" name="Straight Connector 35">
            <a:extLst>
              <a:ext uri="{FF2B5EF4-FFF2-40B4-BE49-F238E27FC236}">
                <a16:creationId xmlns:a16="http://schemas.microsoft.com/office/drawing/2014/main" id="{B1575FF3-5B8E-4608-65DB-C39C40FC7124}"/>
              </a:ext>
            </a:extLst>
          </p:cNvPr>
          <p:cNvCxnSpPr>
            <a:cxnSpLocks/>
          </p:cNvCxnSpPr>
          <p:nvPr/>
        </p:nvCxnSpPr>
        <p:spPr>
          <a:xfrm flipH="1">
            <a:off x="1321799" y="2864643"/>
            <a:ext cx="4180643"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C3C7CEDB-AF69-031F-DBA7-D7EC7DCC1257}"/>
              </a:ext>
            </a:extLst>
          </p:cNvPr>
          <p:cNvGrpSpPr/>
          <p:nvPr/>
        </p:nvGrpSpPr>
        <p:grpSpPr>
          <a:xfrm>
            <a:off x="5897148" y="1235998"/>
            <a:ext cx="5367759" cy="3641558"/>
            <a:chOff x="529389" y="1844842"/>
            <a:chExt cx="6302788" cy="4283242"/>
          </a:xfrm>
        </p:grpSpPr>
        <p:sp>
          <p:nvSpPr>
            <p:cNvPr id="55" name="Rounded Rectangle 54">
              <a:extLst>
                <a:ext uri="{FF2B5EF4-FFF2-40B4-BE49-F238E27FC236}">
                  <a16:creationId xmlns:a16="http://schemas.microsoft.com/office/drawing/2014/main" id="{9C50ABFD-6D6D-FF5D-6A47-74005E5FC22F}"/>
                </a:ext>
              </a:extLst>
            </p:cNvPr>
            <p:cNvSpPr/>
            <p:nvPr/>
          </p:nvSpPr>
          <p:spPr>
            <a:xfrm>
              <a:off x="529389" y="1844842"/>
              <a:ext cx="6302788" cy="4283242"/>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Freeform 55">
              <a:extLst>
                <a:ext uri="{FF2B5EF4-FFF2-40B4-BE49-F238E27FC236}">
                  <a16:creationId xmlns:a16="http://schemas.microsoft.com/office/drawing/2014/main" id="{8CA5152F-72D6-9129-B119-EB633C80FCB3}"/>
                </a:ext>
              </a:extLst>
            </p:cNvPr>
            <p:cNvSpPr/>
            <p:nvPr/>
          </p:nvSpPr>
          <p:spPr>
            <a:xfrm>
              <a:off x="529390" y="1844842"/>
              <a:ext cx="930442" cy="4283242"/>
            </a:xfrm>
            <a:custGeom>
              <a:avLst/>
              <a:gdLst>
                <a:gd name="csX0" fmla="*/ 409092 w 930442"/>
                <a:gd name="csY0" fmla="*/ 0 h 4283242"/>
                <a:gd name="csX1" fmla="*/ 930442 w 930442"/>
                <a:gd name="csY1" fmla="*/ 0 h 4283242"/>
                <a:gd name="csX2" fmla="*/ 930442 w 930442"/>
                <a:gd name="csY2" fmla="*/ 4283242 h 4283242"/>
                <a:gd name="csX3" fmla="*/ 409092 w 930442"/>
                <a:gd name="csY3" fmla="*/ 4283242 h 4283242"/>
                <a:gd name="csX4" fmla="*/ 0 w 930442"/>
                <a:gd name="csY4" fmla="*/ 3874150 h 4283242"/>
                <a:gd name="csX5" fmla="*/ 0 w 930442"/>
                <a:gd name="csY5" fmla="*/ 409092 h 4283242"/>
                <a:gd name="csX6" fmla="*/ 409092 w 930442"/>
                <a:gd name="csY6" fmla="*/ 0 h 42832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0442" h="4283242">
                  <a:moveTo>
                    <a:pt x="409092" y="0"/>
                  </a:moveTo>
                  <a:lnTo>
                    <a:pt x="930442" y="0"/>
                  </a:lnTo>
                  <a:lnTo>
                    <a:pt x="930442" y="4283242"/>
                  </a:lnTo>
                  <a:lnTo>
                    <a:pt x="409092" y="4283242"/>
                  </a:lnTo>
                  <a:cubicBezTo>
                    <a:pt x="183157" y="4283242"/>
                    <a:pt x="0" y="4100085"/>
                    <a:pt x="0" y="3874150"/>
                  </a:cubicBezTo>
                  <a:lnTo>
                    <a:pt x="0" y="409092"/>
                  </a:lnTo>
                  <a:cubicBezTo>
                    <a:pt x="0" y="183157"/>
                    <a:pt x="183157" y="0"/>
                    <a:pt x="409092" y="0"/>
                  </a:cubicBezTo>
                  <a:close/>
                </a:path>
              </a:pathLst>
            </a:cu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57" name="TextBox 56">
            <a:extLst>
              <a:ext uri="{FF2B5EF4-FFF2-40B4-BE49-F238E27FC236}">
                <a16:creationId xmlns:a16="http://schemas.microsoft.com/office/drawing/2014/main" id="{7FC33416-4220-AAB5-12BC-CDD6AFFC925D}"/>
              </a:ext>
            </a:extLst>
          </p:cNvPr>
          <p:cNvSpPr txBox="1"/>
          <p:nvPr/>
        </p:nvSpPr>
        <p:spPr>
          <a:xfrm>
            <a:off x="7748887" y="1701278"/>
            <a:ext cx="3461083" cy="4902432"/>
          </a:xfrm>
          <a:prstGeom prst="rect">
            <a:avLst/>
          </a:prstGeom>
          <a:noFill/>
        </p:spPr>
        <p:txBody>
          <a:bodyPr wrap="square">
            <a:spAutoFit/>
          </a:bodyPr>
          <a:lstStyle/>
          <a:p>
            <a:pPr>
              <a:lnSpc>
                <a:spcPts val="2480"/>
              </a:lnSpc>
              <a:spcAft>
                <a:spcPts val="3000"/>
              </a:spcAft>
            </a:pPr>
            <a:r>
              <a:rPr lang="pl-PL" sz="2400" b="1" dirty="0" err="1">
                <a:solidFill>
                  <a:srgbClr val="10153D"/>
                </a:solidFill>
                <a:latin typeface="Calibri" panose="020F0502020204030204" pitchFamily="34" charset="0"/>
                <a:cs typeface="Calibri" panose="020F0502020204030204" pitchFamily="34" charset="0"/>
              </a:rPr>
              <a:t>Assume</a:t>
            </a:r>
            <a:r>
              <a:rPr lang="pl-PL" sz="2400" b="1" dirty="0">
                <a:solidFill>
                  <a:srgbClr val="10153D"/>
                </a:solidFill>
                <a:latin typeface="Calibri" panose="020F0502020204030204" pitchFamily="34" charset="0"/>
                <a:cs typeface="Calibri" panose="020F0502020204030204" pitchFamily="34" charset="0"/>
              </a:rPr>
              <a:t> AI </a:t>
            </a:r>
            <a:r>
              <a:rPr lang="pl-PL" sz="2400" b="1" dirty="0" err="1">
                <a:solidFill>
                  <a:srgbClr val="10153D"/>
                </a:solidFill>
                <a:latin typeface="Calibri" panose="020F0502020204030204" pitchFamily="34" charset="0"/>
                <a:cs typeface="Calibri" panose="020F0502020204030204" pitchFamily="34" charset="0"/>
              </a:rPr>
              <a:t>outputs</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are</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legally</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clean</a:t>
            </a:r>
            <a:endParaRPr lang="pl-PL" sz="2400" b="1"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r>
              <a:rPr lang="pl-PL" sz="2400" b="1" dirty="0" err="1">
                <a:solidFill>
                  <a:srgbClr val="10153D"/>
                </a:solidFill>
                <a:latin typeface="Calibri" panose="020F0502020204030204" pitchFamily="34" charset="0"/>
                <a:cs typeface="Calibri" panose="020F0502020204030204" pitchFamily="34" charset="0"/>
              </a:rPr>
              <a:t>Use</a:t>
            </a:r>
            <a:r>
              <a:rPr lang="pl-PL" sz="2400" b="1" dirty="0">
                <a:solidFill>
                  <a:srgbClr val="10153D"/>
                </a:solidFill>
                <a:latin typeface="Calibri" panose="020F0502020204030204" pitchFamily="34" charset="0"/>
                <a:cs typeface="Calibri" panose="020F0502020204030204" pitchFamily="34" charset="0"/>
              </a:rPr>
              <a:t> AI to </a:t>
            </a:r>
            <a:r>
              <a:rPr lang="pl-PL" sz="2400" b="1" dirty="0" err="1">
                <a:solidFill>
                  <a:srgbClr val="10153D"/>
                </a:solidFill>
                <a:latin typeface="Calibri" panose="020F0502020204030204" pitchFamily="34" charset="0"/>
                <a:cs typeface="Calibri" panose="020F0502020204030204" pitchFamily="34" charset="0"/>
              </a:rPr>
              <a:t>imitate</a:t>
            </a:r>
            <a:r>
              <a:rPr lang="pl-PL" sz="2400" b="1" dirty="0">
                <a:solidFill>
                  <a:srgbClr val="10153D"/>
                </a:solidFill>
                <a:latin typeface="Calibri" panose="020F0502020204030204" pitchFamily="34" charset="0"/>
                <a:cs typeface="Calibri" panose="020F0502020204030204" pitchFamily="34" charset="0"/>
              </a:rPr>
              <a:t> real </a:t>
            </a:r>
            <a:r>
              <a:rPr lang="pl-PL" sz="2400" b="1" dirty="0" err="1">
                <a:solidFill>
                  <a:srgbClr val="10153D"/>
                </a:solidFill>
                <a:latin typeface="Calibri" panose="020F0502020204030204" pitchFamily="34" charset="0"/>
                <a:cs typeface="Calibri" panose="020F0502020204030204" pitchFamily="34" charset="0"/>
              </a:rPr>
              <a:t>people</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without</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permission</a:t>
            </a:r>
            <a:endParaRPr lang="pl-PL" sz="2400" b="1"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b="1"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b="1"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p:txBody>
      </p:sp>
      <p:pic>
        <p:nvPicPr>
          <p:cNvPr id="58" name="Graphic 57" descr="Thumbs up sign with solid fill">
            <a:extLst>
              <a:ext uri="{FF2B5EF4-FFF2-40B4-BE49-F238E27FC236}">
                <a16:creationId xmlns:a16="http://schemas.microsoft.com/office/drawing/2014/main" id="{9244D994-0711-1F0C-AEA5-D5154D3810A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a:off x="6109463" y="1516546"/>
            <a:ext cx="369463" cy="369463"/>
          </a:xfrm>
          <a:prstGeom prst="rect">
            <a:avLst/>
          </a:prstGeom>
        </p:spPr>
      </p:pic>
      <p:sp>
        <p:nvSpPr>
          <p:cNvPr id="59" name="TextBox 58">
            <a:extLst>
              <a:ext uri="{FF2B5EF4-FFF2-40B4-BE49-F238E27FC236}">
                <a16:creationId xmlns:a16="http://schemas.microsoft.com/office/drawing/2014/main" id="{B5ABAD71-F179-757E-A697-3BD001AA3BA2}"/>
              </a:ext>
            </a:extLst>
          </p:cNvPr>
          <p:cNvSpPr txBox="1"/>
          <p:nvPr/>
        </p:nvSpPr>
        <p:spPr>
          <a:xfrm rot="16200000">
            <a:off x="5453984" y="3514685"/>
            <a:ext cx="1835650" cy="454612"/>
          </a:xfrm>
          <a:prstGeom prst="rect">
            <a:avLst/>
          </a:prstGeom>
          <a:noFill/>
        </p:spPr>
        <p:txBody>
          <a:bodyPr wrap="square">
            <a:spAutoFit/>
          </a:bodyPr>
          <a:lstStyle/>
          <a:p>
            <a:pPr>
              <a:lnSpc>
                <a:spcPts val="2480"/>
              </a:lnSpc>
            </a:pPr>
            <a:r>
              <a:rPr lang="pl-PL" sz="3600" b="1" dirty="0">
                <a:solidFill>
                  <a:schemeClr val="bg1"/>
                </a:solidFill>
                <a:latin typeface="Calibri" panose="020F0502020204030204" pitchFamily="34" charset="0"/>
                <a:cs typeface="Calibri" panose="020F0502020204030204" pitchFamily="34" charset="0"/>
              </a:rPr>
              <a:t>DON’T</a:t>
            </a:r>
          </a:p>
        </p:txBody>
      </p:sp>
      <p:sp>
        <p:nvSpPr>
          <p:cNvPr id="60" name="Rectangle 59">
            <a:extLst>
              <a:ext uri="{FF2B5EF4-FFF2-40B4-BE49-F238E27FC236}">
                <a16:creationId xmlns:a16="http://schemas.microsoft.com/office/drawing/2014/main" id="{3EDFFC05-F9FB-F1C2-3E1F-2EB9F6EDEC6E}"/>
              </a:ext>
            </a:extLst>
          </p:cNvPr>
          <p:cNvSpPr/>
          <p:nvPr/>
        </p:nvSpPr>
        <p:spPr>
          <a:xfrm rot="18900000">
            <a:off x="6476182" y="4061568"/>
            <a:ext cx="397889" cy="397889"/>
          </a:xfrm>
          <a:prstGeom prst="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Connector 69">
            <a:extLst>
              <a:ext uri="{FF2B5EF4-FFF2-40B4-BE49-F238E27FC236}">
                <a16:creationId xmlns:a16="http://schemas.microsoft.com/office/drawing/2014/main" id="{B3FF2261-F595-42C9-EF3F-38799F86B9EE}"/>
              </a:ext>
            </a:extLst>
          </p:cNvPr>
          <p:cNvCxnSpPr>
            <a:cxnSpLocks/>
          </p:cNvCxnSpPr>
          <p:nvPr/>
        </p:nvCxnSpPr>
        <p:spPr>
          <a:xfrm flipH="1">
            <a:off x="6689558" y="2558629"/>
            <a:ext cx="45204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5B69EACF-9146-17D7-D3D5-04EA170151F4}"/>
              </a:ext>
            </a:extLst>
          </p:cNvPr>
          <p:cNvGrpSpPr/>
          <p:nvPr/>
        </p:nvGrpSpPr>
        <p:grpSpPr>
          <a:xfrm>
            <a:off x="7170203" y="1714834"/>
            <a:ext cx="364959" cy="364959"/>
            <a:chOff x="7170203" y="2951859"/>
            <a:chExt cx="364959" cy="364959"/>
          </a:xfrm>
        </p:grpSpPr>
        <p:sp>
          <p:nvSpPr>
            <p:cNvPr id="62" name="Oval 61">
              <a:extLst>
                <a:ext uri="{FF2B5EF4-FFF2-40B4-BE49-F238E27FC236}">
                  <a16:creationId xmlns:a16="http://schemas.microsoft.com/office/drawing/2014/main" id="{B9D725FA-FD8B-F7C6-5125-4D7D07E55C34}"/>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73" descr="Close with solid fill">
              <a:extLst>
                <a:ext uri="{FF2B5EF4-FFF2-40B4-BE49-F238E27FC236}">
                  <a16:creationId xmlns:a16="http://schemas.microsoft.com/office/drawing/2014/main" id="{F8CDAFDF-C765-5FE4-15ED-3AC92AE3A8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09966" y="2991622"/>
              <a:ext cx="285432" cy="285432"/>
            </a:xfrm>
            <a:prstGeom prst="rect">
              <a:avLst/>
            </a:prstGeom>
          </p:spPr>
        </p:pic>
      </p:grpSp>
      <p:grpSp>
        <p:nvGrpSpPr>
          <p:cNvPr id="79" name="Group 78">
            <a:extLst>
              <a:ext uri="{FF2B5EF4-FFF2-40B4-BE49-F238E27FC236}">
                <a16:creationId xmlns:a16="http://schemas.microsoft.com/office/drawing/2014/main" id="{0FC6272B-E11C-BE2C-674B-259C4F6AF144}"/>
              </a:ext>
            </a:extLst>
          </p:cNvPr>
          <p:cNvGrpSpPr/>
          <p:nvPr/>
        </p:nvGrpSpPr>
        <p:grpSpPr>
          <a:xfrm>
            <a:off x="7170203" y="2726865"/>
            <a:ext cx="364959" cy="364959"/>
            <a:chOff x="7170203" y="2951859"/>
            <a:chExt cx="364959" cy="364959"/>
          </a:xfrm>
        </p:grpSpPr>
        <p:sp>
          <p:nvSpPr>
            <p:cNvPr id="80" name="Oval 79">
              <a:extLst>
                <a:ext uri="{FF2B5EF4-FFF2-40B4-BE49-F238E27FC236}">
                  <a16:creationId xmlns:a16="http://schemas.microsoft.com/office/drawing/2014/main" id="{2F08D68E-AD37-7632-BA34-E95B9350E25B}"/>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Graphic 80" descr="Close with solid fill">
              <a:extLst>
                <a:ext uri="{FF2B5EF4-FFF2-40B4-BE49-F238E27FC236}">
                  <a16:creationId xmlns:a16="http://schemas.microsoft.com/office/drawing/2014/main" id="{31DF8201-1234-73C3-B8A9-A1D8DEAFD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09966" y="2991622"/>
              <a:ext cx="285432" cy="285432"/>
            </a:xfrm>
            <a:prstGeom prst="rect">
              <a:avLst/>
            </a:prstGeom>
          </p:spPr>
        </p:pic>
      </p:grpSp>
      <p:sp>
        <p:nvSpPr>
          <p:cNvPr id="90" name="Graphic 7">
            <a:extLst>
              <a:ext uri="{FF2B5EF4-FFF2-40B4-BE49-F238E27FC236}">
                <a16:creationId xmlns:a16="http://schemas.microsoft.com/office/drawing/2014/main" id="{699841B9-4EE7-6C27-EAB3-2C60FB3A1675}"/>
              </a:ext>
            </a:extLst>
          </p:cNvPr>
          <p:cNvSpPr/>
          <p:nvPr/>
        </p:nvSpPr>
        <p:spPr>
          <a:xfrm>
            <a:off x="9347136" y="105596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005885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hape 12">
            <a:extLst>
              <a:ext uri="{FF2B5EF4-FFF2-40B4-BE49-F238E27FC236}">
                <a16:creationId xmlns:a16="http://schemas.microsoft.com/office/drawing/2014/main" id="{FADC4030-085C-672E-7031-DC510EF0CDD5}"/>
              </a:ext>
            </a:extLst>
          </p:cNvPr>
          <p:cNvSpPr/>
          <p:nvPr/>
        </p:nvSpPr>
        <p:spPr>
          <a:xfrm>
            <a:off x="0" y="2914894"/>
            <a:ext cx="12192000" cy="3149676"/>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60" name="Graphic 7">
            <a:extLst>
              <a:ext uri="{FF2B5EF4-FFF2-40B4-BE49-F238E27FC236}">
                <a16:creationId xmlns:a16="http://schemas.microsoft.com/office/drawing/2014/main" id="{4B957D8B-EC3E-635E-4836-A47970C4FFB2}"/>
              </a:ext>
            </a:extLst>
          </p:cNvPr>
          <p:cNvSpPr/>
          <p:nvPr/>
        </p:nvSpPr>
        <p:spPr>
          <a:xfrm>
            <a:off x="8958532" y="267105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Shape 7">
            <a:extLst>
              <a:ext uri="{FF2B5EF4-FFF2-40B4-BE49-F238E27FC236}">
                <a16:creationId xmlns:a16="http://schemas.microsoft.com/office/drawing/2014/main" id="{43AEB96D-6CB8-94A7-9CD4-66089DF8639E}"/>
              </a:ext>
            </a:extLst>
          </p:cNvPr>
          <p:cNvSpPr/>
          <p:nvPr/>
        </p:nvSpPr>
        <p:spPr>
          <a:xfrm>
            <a:off x="481432" y="2411974"/>
            <a:ext cx="2697480" cy="229095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Shape 8">
            <a:extLst>
              <a:ext uri="{FF2B5EF4-FFF2-40B4-BE49-F238E27FC236}">
                <a16:creationId xmlns:a16="http://schemas.microsoft.com/office/drawing/2014/main" id="{F2A52DE4-51C7-5BC3-F491-48DC02CDB727}"/>
              </a:ext>
            </a:extLst>
          </p:cNvPr>
          <p:cNvSpPr/>
          <p:nvPr/>
        </p:nvSpPr>
        <p:spPr>
          <a:xfrm>
            <a:off x="481432" y="2411974"/>
            <a:ext cx="2697480" cy="502920"/>
          </a:xfrm>
          <a:prstGeom prst="rect">
            <a:avLst/>
          </a:prstGeom>
          <a:solidFill>
            <a:srgbClr val="E8068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1" name="Text 9">
            <a:extLst>
              <a:ext uri="{FF2B5EF4-FFF2-40B4-BE49-F238E27FC236}">
                <a16:creationId xmlns:a16="http://schemas.microsoft.com/office/drawing/2014/main" id="{4F842A65-F74C-F54D-94E8-4B708DA4F9B0}"/>
              </a:ext>
            </a:extLst>
          </p:cNvPr>
          <p:cNvSpPr/>
          <p:nvPr/>
        </p:nvSpPr>
        <p:spPr>
          <a:xfrm>
            <a:off x="481736" y="2419594"/>
            <a:ext cx="2639924" cy="502920"/>
          </a:xfrm>
          <a:prstGeom prst="rect">
            <a:avLst/>
          </a:prstGeom>
          <a:noFill/>
          <a:ln/>
        </p:spPr>
        <p:txBody>
          <a:bodyPr wrap="square" rtlCol="0" anchor="ctr"/>
          <a:lstStyle/>
          <a:p>
            <a:pPr algn="ctr"/>
            <a:r>
              <a:rPr lang="en-US" sz="2700" b="1" dirty="0">
                <a:solidFill>
                  <a:schemeClr val="bg1"/>
                </a:solidFill>
                <a:latin typeface="Calibri" panose="020F0502020204030204" pitchFamily="34" charset="0"/>
                <a:ea typeface="Georgia" pitchFamily="34" charset="-122"/>
                <a:cs typeface="Calibri" panose="020F0502020204030204" pitchFamily="34" charset="0"/>
              </a:rPr>
              <a:t>Lawfulness</a:t>
            </a:r>
          </a:p>
        </p:txBody>
      </p:sp>
      <p:sp>
        <p:nvSpPr>
          <p:cNvPr id="13" name="Text 11">
            <a:extLst>
              <a:ext uri="{FF2B5EF4-FFF2-40B4-BE49-F238E27FC236}">
                <a16:creationId xmlns:a16="http://schemas.microsoft.com/office/drawing/2014/main" id="{8C92D5C1-A3B2-5A14-25D7-A38EEFBCB66E}"/>
              </a:ext>
            </a:extLst>
          </p:cNvPr>
          <p:cNvSpPr/>
          <p:nvPr/>
        </p:nvSpPr>
        <p:spPr>
          <a:xfrm>
            <a:off x="487680" y="3139357"/>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Do I have a clear legal basis (consent, </a:t>
            </a:r>
          </a:p>
          <a:p>
            <a:pPr algn="ctr">
              <a:lnSpc>
                <a:spcPts val="1900"/>
              </a:lnSpc>
            </a:pPr>
            <a:r>
              <a:rPr lang="en-US" sz="1900" dirty="0" err="1">
                <a:solidFill>
                  <a:srgbClr val="10153D"/>
                </a:solidFill>
                <a:latin typeface="Calibri" panose="020F0502020204030204" pitchFamily="34" charset="0"/>
                <a:ea typeface="Calibri" pitchFamily="34" charset="-122"/>
                <a:cs typeface="Calibri" panose="020F0502020204030204" pitchFamily="34" charset="0"/>
              </a:rPr>
              <a:t>licence</a:t>
            </a:r>
            <a:r>
              <a:rPr lang="en-US" sz="1900" dirty="0">
                <a:solidFill>
                  <a:srgbClr val="10153D"/>
                </a:solidFill>
                <a:latin typeface="Calibri" panose="020F0502020204030204" pitchFamily="34" charset="0"/>
                <a:ea typeface="Calibri" pitchFamily="34" charset="-122"/>
                <a:cs typeface="Calibri" panose="020F0502020204030204" pitchFamily="34" charset="0"/>
              </a:rPr>
              <a:t>, exception)?</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17" name="Shape 15">
            <a:extLst>
              <a:ext uri="{FF2B5EF4-FFF2-40B4-BE49-F238E27FC236}">
                <a16:creationId xmlns:a16="http://schemas.microsoft.com/office/drawing/2014/main" id="{FFAC6186-9365-E8DD-2C01-72024A0D1ACA}"/>
              </a:ext>
            </a:extLst>
          </p:cNvPr>
          <p:cNvSpPr/>
          <p:nvPr/>
        </p:nvSpPr>
        <p:spPr>
          <a:xfrm>
            <a:off x="3325216" y="2411974"/>
            <a:ext cx="2697480" cy="229095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8" name="Shape 16">
            <a:extLst>
              <a:ext uri="{FF2B5EF4-FFF2-40B4-BE49-F238E27FC236}">
                <a16:creationId xmlns:a16="http://schemas.microsoft.com/office/drawing/2014/main" id="{F7C0F352-E13C-F210-C134-A6B6313A41BF}"/>
              </a:ext>
            </a:extLst>
          </p:cNvPr>
          <p:cNvSpPr/>
          <p:nvPr/>
        </p:nvSpPr>
        <p:spPr>
          <a:xfrm>
            <a:off x="3325216" y="2411974"/>
            <a:ext cx="2697480" cy="502920"/>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9" name="Text 17">
            <a:extLst>
              <a:ext uri="{FF2B5EF4-FFF2-40B4-BE49-F238E27FC236}">
                <a16:creationId xmlns:a16="http://schemas.microsoft.com/office/drawing/2014/main" id="{DBAAECE6-391A-7851-EA13-13F4DAA4619D}"/>
              </a:ext>
            </a:extLst>
          </p:cNvPr>
          <p:cNvSpPr/>
          <p:nvPr/>
        </p:nvSpPr>
        <p:spPr>
          <a:xfrm>
            <a:off x="3318968" y="2419594"/>
            <a:ext cx="2691028" cy="502920"/>
          </a:xfrm>
          <a:prstGeom prst="rect">
            <a:avLst/>
          </a:prstGeom>
          <a:noFill/>
          <a:ln/>
        </p:spPr>
        <p:txBody>
          <a:bodyPr wrap="square" rtlCol="0" anchor="ctr"/>
          <a:lstStyle/>
          <a:p>
            <a:pPr marL="0" indent="0" algn="ctr">
              <a:buNone/>
            </a:pPr>
            <a:r>
              <a:rPr lang="en-US" sz="2700" b="1" dirty="0">
                <a:solidFill>
                  <a:schemeClr val="bg1"/>
                </a:solidFill>
                <a:latin typeface="Calibri" panose="020F0502020204030204" pitchFamily="34" charset="0"/>
                <a:ea typeface="Georgia" pitchFamily="34" charset="-122"/>
                <a:cs typeface="Calibri" panose="020F0502020204030204" pitchFamily="34" charset="0"/>
              </a:rPr>
              <a:t>Rights</a:t>
            </a:r>
            <a:endParaRPr lang="en-US" sz="2700" dirty="0">
              <a:solidFill>
                <a:schemeClr val="bg1"/>
              </a:solidFill>
              <a:latin typeface="Calibri" panose="020F0502020204030204" pitchFamily="34" charset="0"/>
              <a:cs typeface="Calibri" panose="020F0502020204030204" pitchFamily="34" charset="0"/>
            </a:endParaRPr>
          </a:p>
        </p:txBody>
      </p:sp>
      <p:sp>
        <p:nvSpPr>
          <p:cNvPr id="21" name="Text 19">
            <a:extLst>
              <a:ext uri="{FF2B5EF4-FFF2-40B4-BE49-F238E27FC236}">
                <a16:creationId xmlns:a16="http://schemas.microsoft.com/office/drawing/2014/main" id="{DF60820D-BD25-34FD-F782-BFB08E802929}"/>
              </a:ext>
            </a:extLst>
          </p:cNvPr>
          <p:cNvSpPr/>
          <p:nvPr/>
        </p:nvSpPr>
        <p:spPr>
          <a:xfrm>
            <a:off x="3318764" y="3139357"/>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Whose rights does my use touch - voice, </a:t>
            </a:r>
          </a:p>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face, name, IP?</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25" name="Shape 23">
            <a:extLst>
              <a:ext uri="{FF2B5EF4-FFF2-40B4-BE49-F238E27FC236}">
                <a16:creationId xmlns:a16="http://schemas.microsoft.com/office/drawing/2014/main" id="{E244C9D8-2506-12B9-86BF-858AA8243CB3}"/>
              </a:ext>
            </a:extLst>
          </p:cNvPr>
          <p:cNvSpPr/>
          <p:nvPr/>
        </p:nvSpPr>
        <p:spPr>
          <a:xfrm>
            <a:off x="6169000" y="2411974"/>
            <a:ext cx="2697480" cy="229095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6" name="Shape 24">
            <a:extLst>
              <a:ext uri="{FF2B5EF4-FFF2-40B4-BE49-F238E27FC236}">
                <a16:creationId xmlns:a16="http://schemas.microsoft.com/office/drawing/2014/main" id="{877E5CAE-7CB7-5F63-C641-61E9D81D066D}"/>
              </a:ext>
            </a:extLst>
          </p:cNvPr>
          <p:cNvSpPr/>
          <p:nvPr/>
        </p:nvSpPr>
        <p:spPr>
          <a:xfrm>
            <a:off x="6169000" y="2411974"/>
            <a:ext cx="2697480" cy="502920"/>
          </a:xfrm>
          <a:prstGeom prst="rect">
            <a:avLst/>
          </a:prstGeom>
          <a:solidFill>
            <a:srgbClr val="3C3795"/>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7" name="Text 25">
            <a:extLst>
              <a:ext uri="{FF2B5EF4-FFF2-40B4-BE49-F238E27FC236}">
                <a16:creationId xmlns:a16="http://schemas.microsoft.com/office/drawing/2014/main" id="{3A5F554F-C760-7384-4EFA-90C4E888871B}"/>
              </a:ext>
            </a:extLst>
          </p:cNvPr>
          <p:cNvSpPr/>
          <p:nvPr/>
        </p:nvSpPr>
        <p:spPr>
          <a:xfrm>
            <a:off x="6156300" y="2419594"/>
            <a:ext cx="2703628" cy="502920"/>
          </a:xfrm>
          <a:prstGeom prst="rect">
            <a:avLst/>
          </a:prstGeom>
          <a:noFill/>
          <a:ln/>
        </p:spPr>
        <p:txBody>
          <a:bodyPr wrap="square" rtlCol="0" anchor="ctr"/>
          <a:lstStyle/>
          <a:p>
            <a:pPr algn="ctr"/>
            <a:r>
              <a:rPr lang="en-US" sz="2700" b="1" dirty="0">
                <a:solidFill>
                  <a:schemeClr val="bg1"/>
                </a:solidFill>
                <a:latin typeface="Calibri" panose="020F0502020204030204" pitchFamily="34" charset="0"/>
                <a:ea typeface="Georgia" pitchFamily="34" charset="-122"/>
                <a:cs typeface="Calibri" panose="020F0502020204030204" pitchFamily="34" charset="0"/>
              </a:rPr>
              <a:t>Transparency</a:t>
            </a:r>
            <a:endParaRPr lang="en-US" sz="2700" dirty="0">
              <a:solidFill>
                <a:schemeClr val="bg1"/>
              </a:solidFill>
              <a:latin typeface="Calibri" panose="020F0502020204030204" pitchFamily="34" charset="0"/>
              <a:cs typeface="Calibri" panose="020F0502020204030204" pitchFamily="34" charset="0"/>
            </a:endParaRPr>
          </a:p>
        </p:txBody>
      </p:sp>
      <p:sp>
        <p:nvSpPr>
          <p:cNvPr id="29" name="Text 27">
            <a:extLst>
              <a:ext uri="{FF2B5EF4-FFF2-40B4-BE49-F238E27FC236}">
                <a16:creationId xmlns:a16="http://schemas.microsoft.com/office/drawing/2014/main" id="{756687FB-EC43-0A07-95C2-3A852100F76B}"/>
              </a:ext>
            </a:extLst>
          </p:cNvPr>
          <p:cNvSpPr/>
          <p:nvPr/>
        </p:nvSpPr>
        <p:spPr>
          <a:xfrm>
            <a:off x="6187948" y="3139357"/>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Can I tell readers</a:t>
            </a:r>
          </a:p>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 users when </a:t>
            </a:r>
          </a:p>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AI was involved?</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33" name="Shape 31">
            <a:extLst>
              <a:ext uri="{FF2B5EF4-FFF2-40B4-BE49-F238E27FC236}">
                <a16:creationId xmlns:a16="http://schemas.microsoft.com/office/drawing/2014/main" id="{5970AB87-8D32-B96B-68B7-2DDB420D8C8C}"/>
              </a:ext>
            </a:extLst>
          </p:cNvPr>
          <p:cNvSpPr/>
          <p:nvPr/>
        </p:nvSpPr>
        <p:spPr>
          <a:xfrm>
            <a:off x="9012784" y="2406894"/>
            <a:ext cx="2697480" cy="229095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4" name="Shape 32">
            <a:extLst>
              <a:ext uri="{FF2B5EF4-FFF2-40B4-BE49-F238E27FC236}">
                <a16:creationId xmlns:a16="http://schemas.microsoft.com/office/drawing/2014/main" id="{BD891234-A43C-63F1-7C61-D9FF241153F4}"/>
              </a:ext>
            </a:extLst>
          </p:cNvPr>
          <p:cNvSpPr/>
          <p:nvPr/>
        </p:nvSpPr>
        <p:spPr>
          <a:xfrm>
            <a:off x="9012784" y="2411974"/>
            <a:ext cx="2697480" cy="5029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5" name="Text 33">
            <a:extLst>
              <a:ext uri="{FF2B5EF4-FFF2-40B4-BE49-F238E27FC236}">
                <a16:creationId xmlns:a16="http://schemas.microsoft.com/office/drawing/2014/main" id="{48FFC1D1-A18D-E74D-168F-6FC7B6F08761}"/>
              </a:ext>
            </a:extLst>
          </p:cNvPr>
          <p:cNvSpPr/>
          <p:nvPr/>
        </p:nvSpPr>
        <p:spPr>
          <a:xfrm>
            <a:off x="9006232" y="2419594"/>
            <a:ext cx="2684780" cy="502920"/>
          </a:xfrm>
          <a:prstGeom prst="rect">
            <a:avLst/>
          </a:prstGeom>
          <a:noFill/>
          <a:ln/>
        </p:spPr>
        <p:txBody>
          <a:bodyPr wrap="square" rtlCol="0" anchor="ctr"/>
          <a:lstStyle/>
          <a:p>
            <a:pPr algn="ctr"/>
            <a:r>
              <a:rPr lang="en-US" sz="2700" b="1" dirty="0">
                <a:solidFill>
                  <a:schemeClr val="bg1"/>
                </a:solidFill>
                <a:latin typeface="Calibri" panose="020F0502020204030204" pitchFamily="34" charset="0"/>
                <a:ea typeface="Georgia" pitchFamily="34" charset="-122"/>
                <a:cs typeface="Calibri" panose="020F0502020204030204" pitchFamily="34" charset="0"/>
              </a:rPr>
              <a:t>Accountability</a:t>
            </a:r>
            <a:endParaRPr lang="en-US" sz="2700" dirty="0">
              <a:solidFill>
                <a:schemeClr val="bg1"/>
              </a:solidFill>
              <a:latin typeface="Calibri" panose="020F0502020204030204" pitchFamily="34" charset="0"/>
              <a:cs typeface="Calibri" panose="020F0502020204030204" pitchFamily="34" charset="0"/>
            </a:endParaRPr>
          </a:p>
        </p:txBody>
      </p:sp>
      <p:sp>
        <p:nvSpPr>
          <p:cNvPr id="37" name="Text 35">
            <a:extLst>
              <a:ext uri="{FF2B5EF4-FFF2-40B4-BE49-F238E27FC236}">
                <a16:creationId xmlns:a16="http://schemas.microsoft.com/office/drawing/2014/main" id="{0B46121E-7787-530E-5751-35F03984A219}"/>
              </a:ext>
            </a:extLst>
          </p:cNvPr>
          <p:cNvSpPr/>
          <p:nvPr/>
        </p:nvSpPr>
        <p:spPr>
          <a:xfrm>
            <a:off x="9031732" y="3139357"/>
            <a:ext cx="2665832"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Could I defend </a:t>
            </a:r>
          </a:p>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my choice </a:t>
            </a:r>
          </a:p>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if challenged?</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57" name="Text Placeholder 11">
            <a:extLst>
              <a:ext uri="{FF2B5EF4-FFF2-40B4-BE49-F238E27FC236}">
                <a16:creationId xmlns:a16="http://schemas.microsoft.com/office/drawing/2014/main" id="{1638F06F-8A77-C12F-70F1-C0B9785BDFD5}"/>
              </a:ext>
            </a:extLst>
          </p:cNvPr>
          <p:cNvSpPr txBox="1">
            <a:spLocks/>
          </p:cNvSpPr>
          <p:nvPr/>
        </p:nvSpPr>
        <p:spPr>
          <a:xfrm>
            <a:off x="0" y="884633"/>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For Legal Use</a:t>
            </a:r>
          </a:p>
          <a:p>
            <a:pPr marL="0" indent="0" algn="ctr">
              <a:buNone/>
            </a:pPr>
            <a:endParaRPr lang="en-US" sz="3600" b="1" dirty="0">
              <a:solidFill>
                <a:srgbClr val="10153D"/>
              </a:solidFill>
              <a:latin typeface="Calibri" panose="020F0502020204030204" pitchFamily="34" charset="0"/>
              <a:cs typeface="Calibri" panose="020F0502020204030204" pitchFamily="34" charset="0"/>
            </a:endParaRPr>
          </a:p>
          <a:p>
            <a:pPr marL="0" indent="0" algn="ctr">
              <a:buNone/>
            </a:pPr>
            <a:endParaRPr lang="en-US" sz="3600" b="1" dirty="0">
              <a:solidFill>
                <a:srgbClr val="10153D"/>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C5ECBBB0-F72B-2AB2-67E3-8BD27A9AFD0C}"/>
              </a:ext>
            </a:extLst>
          </p:cNvPr>
          <p:cNvSpPr/>
          <p:nvPr/>
        </p:nvSpPr>
        <p:spPr>
          <a:xfrm>
            <a:off x="0" y="5186472"/>
            <a:ext cx="12192000" cy="583171"/>
          </a:xfrm>
          <a:prstGeom prst="rect">
            <a:avLst/>
          </a:prstGeom>
          <a:noFill/>
          <a:ln/>
        </p:spPr>
        <p:txBody>
          <a:bodyPr wrap="square" rtlCol="0" anchor="ctr"/>
          <a:lstStyle/>
          <a:p>
            <a:pPr algn="ctr"/>
            <a:r>
              <a:rPr lang="en-US" sz="2400" b="1" dirty="0">
                <a:solidFill>
                  <a:schemeClr val="bg1"/>
                </a:solidFill>
                <a:latin typeface="Calibri" pitchFamily="34" charset="0"/>
                <a:ea typeface="Calibri" pitchFamily="34" charset="-122"/>
                <a:cs typeface="Calibri" pitchFamily="34" charset="-120"/>
              </a:rPr>
              <a:t>Lawful AI use = informed choices guided by values</a:t>
            </a:r>
          </a:p>
          <a:p>
            <a:pPr algn="ctr"/>
            <a:endParaRPr lang="en-US" sz="2400" dirty="0">
              <a:solidFill>
                <a:schemeClr val="bg1"/>
              </a:solidFill>
            </a:endParaRPr>
          </a:p>
        </p:txBody>
      </p:sp>
      <p:sp>
        <p:nvSpPr>
          <p:cNvPr id="66" name="Freeform 65">
            <a:extLst>
              <a:ext uri="{FF2B5EF4-FFF2-40B4-BE49-F238E27FC236}">
                <a16:creationId xmlns:a16="http://schemas.microsoft.com/office/drawing/2014/main" id="{45732E8B-D9AA-1EA4-9DFC-7B4820227C8D}"/>
              </a:ext>
            </a:extLst>
          </p:cNvPr>
          <p:cNvSpPr/>
          <p:nvPr/>
        </p:nvSpPr>
        <p:spPr>
          <a:xfrm rot="8157613">
            <a:off x="386792" y="1336454"/>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2" name="Triangle 1">
            <a:extLst>
              <a:ext uri="{FF2B5EF4-FFF2-40B4-BE49-F238E27FC236}">
                <a16:creationId xmlns:a16="http://schemas.microsoft.com/office/drawing/2014/main" id="{F7CE7B0C-AFB4-734C-082D-210DCFA0CC2B}"/>
              </a:ext>
            </a:extLst>
          </p:cNvPr>
          <p:cNvSpPr/>
          <p:nvPr/>
        </p:nvSpPr>
        <p:spPr>
          <a:xfrm rot="5400000">
            <a:off x="3151207" y="4124720"/>
            <a:ext cx="452241" cy="389863"/>
          </a:xfrm>
          <a:prstGeom prst="triangl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riangle 2">
            <a:extLst>
              <a:ext uri="{FF2B5EF4-FFF2-40B4-BE49-F238E27FC236}">
                <a16:creationId xmlns:a16="http://schemas.microsoft.com/office/drawing/2014/main" id="{C184AFDD-8A10-7AA1-E96C-4AC50300E91F}"/>
              </a:ext>
            </a:extLst>
          </p:cNvPr>
          <p:cNvSpPr/>
          <p:nvPr/>
        </p:nvSpPr>
        <p:spPr>
          <a:xfrm rot="5400000">
            <a:off x="6002497" y="4124720"/>
            <a:ext cx="452241" cy="389863"/>
          </a:xfrm>
          <a:prstGeom prst="triangle">
            <a:avLst/>
          </a:prstGeom>
          <a:solidFill>
            <a:srgbClr val="7132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riangle 3">
            <a:extLst>
              <a:ext uri="{FF2B5EF4-FFF2-40B4-BE49-F238E27FC236}">
                <a16:creationId xmlns:a16="http://schemas.microsoft.com/office/drawing/2014/main" id="{2FF08E48-4E52-B939-68F2-588AFAB83880}"/>
              </a:ext>
            </a:extLst>
          </p:cNvPr>
          <p:cNvSpPr/>
          <p:nvPr/>
        </p:nvSpPr>
        <p:spPr>
          <a:xfrm rot="5400000">
            <a:off x="8828739" y="4124720"/>
            <a:ext cx="452241" cy="389863"/>
          </a:xfrm>
          <a:prstGeom prst="triangl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39">
            <a:extLst>
              <a:ext uri="{FF2B5EF4-FFF2-40B4-BE49-F238E27FC236}">
                <a16:creationId xmlns:a16="http://schemas.microsoft.com/office/drawing/2014/main" id="{A6C0BA23-3CD6-F1BF-26BA-863C6BA65B70}"/>
              </a:ext>
            </a:extLst>
          </p:cNvPr>
          <p:cNvSpPr/>
          <p:nvPr/>
        </p:nvSpPr>
        <p:spPr>
          <a:xfrm>
            <a:off x="-62314" y="1485741"/>
            <a:ext cx="12192000" cy="583171"/>
          </a:xfrm>
          <a:prstGeom prst="rect">
            <a:avLst/>
          </a:prstGeom>
          <a:noFill/>
          <a:ln/>
        </p:spPr>
        <p:txBody>
          <a:bodyPr wrap="square" rtlCol="0" anchor="ctr"/>
          <a:lstStyle/>
          <a:p>
            <a:pPr algn="ctr"/>
            <a:r>
              <a:rPr lang="en-US" sz="2400" dirty="0">
                <a:solidFill>
                  <a:srgbClr val="10153D"/>
                </a:solidFill>
                <a:latin typeface="Calibri" pitchFamily="34" charset="0"/>
                <a:ea typeface="Calibri" pitchFamily="34" charset="-122"/>
                <a:cs typeface="Calibri" pitchFamily="34" charset="-120"/>
              </a:rPr>
              <a:t>Use four questions whenever you use AI in a way that could touch the law</a:t>
            </a:r>
          </a:p>
          <a:p>
            <a:pPr algn="ctr"/>
            <a:endParaRPr lang="en-US" sz="2400" dirty="0">
              <a:solidFill>
                <a:srgbClr val="10153D"/>
              </a:solidFill>
            </a:endParaRPr>
          </a:p>
        </p:txBody>
      </p:sp>
    </p:spTree>
    <p:extLst>
      <p:ext uri="{BB962C8B-B14F-4D97-AF65-F5344CB8AC3E}">
        <p14:creationId xmlns:p14="http://schemas.microsoft.com/office/powerpoint/2010/main" val="437333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607AA-EC70-6B1E-A98C-73E9468B6B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9C28E0-521C-9828-5928-A658731FD70D}"/>
              </a:ext>
            </a:extLst>
          </p:cNvPr>
          <p:cNvSpPr>
            <a:spLocks noGrp="1"/>
          </p:cNvSpPr>
          <p:nvPr>
            <p:ph type="body" sz="quarter" idx="16"/>
          </p:nvPr>
        </p:nvSpPr>
        <p:spPr>
          <a:xfrm>
            <a:off x="5297322" y="2639356"/>
            <a:ext cx="6213359" cy="2425420"/>
          </a:xfrm>
        </p:spPr>
        <p:txBody>
          <a:bodyPr>
            <a:noAutofit/>
          </a:bodyPr>
          <a:lstStyle/>
          <a:p>
            <a:r>
              <a:rPr lang="en-US" dirty="0"/>
              <a:t>Voice rights and AI</a:t>
            </a:r>
          </a:p>
          <a:p>
            <a:endParaRPr lang="en-US" b="1" dirty="0"/>
          </a:p>
          <a:p>
            <a:r>
              <a:rPr lang="en-US" b="1" dirty="0"/>
              <a:t>(10 min)</a:t>
            </a:r>
            <a:r>
              <a:rPr lang="en-US" dirty="0"/>
              <a:t>	</a:t>
            </a:r>
          </a:p>
          <a:p>
            <a:endParaRPr lang="en-US" dirty="0"/>
          </a:p>
        </p:txBody>
      </p:sp>
      <p:sp>
        <p:nvSpPr>
          <p:cNvPr id="5" name="Text Placeholder 4">
            <a:extLst>
              <a:ext uri="{FF2B5EF4-FFF2-40B4-BE49-F238E27FC236}">
                <a16:creationId xmlns:a16="http://schemas.microsoft.com/office/drawing/2014/main" id="{D1B2C3AC-F5F6-9FCB-133D-BEA7CE8BEA72}"/>
              </a:ext>
            </a:extLst>
          </p:cNvPr>
          <p:cNvSpPr>
            <a:spLocks noGrp="1"/>
          </p:cNvSpPr>
          <p:nvPr>
            <p:ph type="body" sz="quarter" idx="17"/>
          </p:nvPr>
        </p:nvSpPr>
        <p:spPr/>
        <p:txBody>
          <a:bodyPr/>
          <a:lstStyle/>
          <a:p>
            <a:r>
              <a:rPr lang="en-US" dirty="0"/>
              <a:t>02</a:t>
            </a:r>
          </a:p>
        </p:txBody>
      </p:sp>
      <p:sp>
        <p:nvSpPr>
          <p:cNvPr id="7" name="Graphic 7">
            <a:extLst>
              <a:ext uri="{FF2B5EF4-FFF2-40B4-BE49-F238E27FC236}">
                <a16:creationId xmlns:a16="http://schemas.microsoft.com/office/drawing/2014/main" id="{BB71311A-9BB1-48D1-B2D1-363BFB862525}"/>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52256573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11326</TotalTime>
  <Words>2905</Words>
  <Application>Microsoft Macintosh PowerPoint</Application>
  <PresentationFormat>Widescreen</PresentationFormat>
  <Paragraphs>290</Paragraphs>
  <Slides>32</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Aptos</vt:lpstr>
      <vt:lpstr>Arial</vt:lpstr>
      <vt:lpstr>Calibri</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 Design )</cp:lastModifiedBy>
  <cp:revision>259</cp:revision>
  <dcterms:created xsi:type="dcterms:W3CDTF">2020-10-14T13:32:04Z</dcterms:created>
  <dcterms:modified xsi:type="dcterms:W3CDTF">2026-07-01T18:26:41Z</dcterms:modified>
</cp:coreProperties>
</file>