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1"/>
  </p:notesMasterIdLst>
  <p:handoutMasterIdLst>
    <p:handoutMasterId r:id="rId52"/>
  </p:handoutMasterIdLst>
  <p:sldIdLst>
    <p:sldId id="4369" r:id="rId2"/>
    <p:sldId id="4306" r:id="rId3"/>
    <p:sldId id="4323" r:id="rId4"/>
    <p:sldId id="4365" r:id="rId5"/>
    <p:sldId id="4701" r:id="rId6"/>
    <p:sldId id="4370" r:id="rId7"/>
    <p:sldId id="4702" r:id="rId8"/>
    <p:sldId id="4656" r:id="rId9"/>
    <p:sldId id="4703" r:id="rId10"/>
    <p:sldId id="4704" r:id="rId11"/>
    <p:sldId id="4491" r:id="rId12"/>
    <p:sldId id="4705" r:id="rId13"/>
    <p:sldId id="4706" r:id="rId14"/>
    <p:sldId id="4707" r:id="rId15"/>
    <p:sldId id="4708" r:id="rId16"/>
    <p:sldId id="4533" r:id="rId17"/>
    <p:sldId id="4709" r:id="rId18"/>
    <p:sldId id="4539" r:id="rId19"/>
    <p:sldId id="4710" r:id="rId20"/>
    <p:sldId id="4711" r:id="rId21"/>
    <p:sldId id="4655" r:id="rId22"/>
    <p:sldId id="4712" r:id="rId23"/>
    <p:sldId id="4713" r:id="rId24"/>
    <p:sldId id="4714" r:id="rId25"/>
    <p:sldId id="4715" r:id="rId26"/>
    <p:sldId id="4717" r:id="rId27"/>
    <p:sldId id="4718" r:id="rId28"/>
    <p:sldId id="4716" r:id="rId29"/>
    <p:sldId id="4719" r:id="rId30"/>
    <p:sldId id="4720" r:id="rId31"/>
    <p:sldId id="4721" r:id="rId32"/>
    <p:sldId id="4722" r:id="rId33"/>
    <p:sldId id="4724" r:id="rId34"/>
    <p:sldId id="4723" r:id="rId35"/>
    <p:sldId id="4725" r:id="rId36"/>
    <p:sldId id="4726" r:id="rId37"/>
    <p:sldId id="4728" r:id="rId38"/>
    <p:sldId id="4729" r:id="rId39"/>
    <p:sldId id="4730" r:id="rId40"/>
    <p:sldId id="4731" r:id="rId41"/>
    <p:sldId id="4733" r:id="rId42"/>
    <p:sldId id="4734" r:id="rId43"/>
    <p:sldId id="4735" r:id="rId44"/>
    <p:sldId id="4736" r:id="rId45"/>
    <p:sldId id="4739" r:id="rId46"/>
    <p:sldId id="4741" r:id="rId47"/>
    <p:sldId id="4742" r:id="rId48"/>
    <p:sldId id="4743" r:id="rId49"/>
    <p:sldId id="448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BDBF"/>
    <a:srgbClr val="713293"/>
    <a:srgbClr val="E8068C"/>
    <a:srgbClr val="307EAC"/>
    <a:srgbClr val="10153D"/>
    <a:srgbClr val="3C3795"/>
    <a:srgbClr val="24C3C6"/>
    <a:srgbClr val="27DCDF"/>
    <a:srgbClr val="25D2D5"/>
    <a:srgbClr val="24E7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20"/>
    <p:restoredTop sz="86420"/>
  </p:normalViewPr>
  <p:slideViewPr>
    <p:cSldViewPr snapToGrid="0" snapToObjects="1">
      <p:cViewPr>
        <p:scale>
          <a:sx n="105" d="100"/>
          <a:sy n="105" d="100"/>
        </p:scale>
        <p:origin x="144"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7/1/26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137452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856309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104753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4BF84-C5CF-D7D8-E912-9367256D4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89CCF-7791-6A45-04FE-C32CC43E1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51A33-F246-5F72-74F9-B39F0A1AC7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0DD6DF-B055-36DF-FC8B-5191AA0A6C1F}"/>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111424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B3153-3468-6167-7F86-12269EECA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328CD-7478-431A-BAB3-DDCCC7813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C2D7E-42F5-49BA-7476-AAA23E17D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6D7CB3-FD48-AA92-E2BA-1295B9D57AC7}"/>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577662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BCF59-9067-B6A8-D70F-6A3AF31F2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28560B-A9D7-6302-B656-A63974B42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E362E-F002-48A7-D10A-0444CBF169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0DDE2-90A1-75FF-71E5-E2452AEA48AB}"/>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351085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A69EF-640C-C169-95F8-F4B692176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7B44-C44E-B7A5-9F71-ADB786E26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33BE7-A57B-0270-FA35-56BEF06105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8E0CF3-E566-0D8D-072F-B5C980345D52}"/>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998141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F9ABD-25EE-127E-40F9-0DA994AB7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41080-2A08-CF7B-783B-2E9C3AFA1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AF197-EDD1-5D63-74E8-781C48503F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F5CF8B-C9E7-ED86-3048-8CA6DACBE8BE}"/>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207285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AB5A4-E34F-E1E4-E9D9-F33356A366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256C8A-7915-AE47-788A-A999C790A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EC8E7B-2791-7D41-FFFA-3F320ED819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8A4063-4540-6118-1131-99A015992B60}"/>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697285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1404B-D062-1394-3BB5-66F3EF5A4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C24531-11AB-EEFA-C9E3-EB18967AB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47500-6D04-DBB1-5448-A1C03B8B1A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8C5D64-A8C7-2824-C08A-E5310A2FD8E9}"/>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98108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571D5-DCB7-DAD4-4ADD-EFCB9E3AB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46529-52FF-43CB-4F1C-F18FFE164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0BEFB-4FC6-A444-5B27-3AAFD51AF0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60ACBE-0AFE-DA69-F316-591FF8AC1793}"/>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1996316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1D7D9-5A5E-25EF-B15D-8E99574A8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3FFB1-C2DA-E228-8F70-103C4A65AB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D54ACE-0272-F453-D752-C22B55DE6A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53BB69-EF6A-1B68-A68C-EAD15932340A}"/>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705002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2F489-6173-3E8A-5B21-2481B2A85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D5637-28DD-1587-10CA-E9D9AF6CD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B7C74-5255-A078-1EF2-7181B52B30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E49D9D-E2A8-7165-D702-9B7BD8F26D7F}"/>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06542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8F00E-308A-998E-D71E-6964552ED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4E5EC-1963-531A-3010-B899757C0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A9D7D-AF3E-396D-DA80-F1C92F42E9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2EA4AD-7C94-8B28-C28D-98B62FBCA4F5}"/>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5859329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12222-F6A3-83C9-54C4-ABA3E28704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8D529-74A7-E813-8841-30D538E2A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7AC3AD-322B-1E6B-D8DA-27E1FA04B9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A8B6CE-1D9D-73DA-BA66-C7CBC132B9A0}"/>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686388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64F42-8EE0-2153-FFB1-7170820CE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344BB-9F7C-7405-5919-A667C6909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94719-EF31-3D7E-C81A-ACEA2BD6A6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980475-7E84-7B77-3EF0-0A5536C46F55}"/>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4257175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E0660-43F3-1978-71E9-A7F9A0836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C71934-D6AD-7030-C96C-45CCA3F33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76C81-AC9C-58A0-3E6C-E6D31D7491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7E5B42-9571-9354-B180-10D016E09904}"/>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1732805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03A26-0950-5425-6982-1D173CFF5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33111-8748-4D66-CA60-503ED46A2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046B0B-643E-079F-F618-B50881BA49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A0D115-D8E5-7E61-D6F4-161512192F95}"/>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752875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7C78F-8C2A-3F93-FCEC-FC579CC79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D32418-B02A-704C-5DA9-2F84F818D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4468D1-EC75-3B61-A45F-1637134182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40E9EA-8B29-6224-AF2E-840BED9CB006}"/>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1570112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5C15-2E60-1523-5ABA-61AF37CF1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5C06F-BD39-D2CC-F0CF-3E62F53BF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65ACE-E447-1E5D-FC47-05C305B7AA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D97B7D-8C98-B55E-CB2C-C95D275F698F}"/>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478172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E00E2-B123-AFC0-70E4-7647FB4F4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6E935-D311-E059-67AD-E8C2BF544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1C03A-FCFD-F118-C391-601B6F8B63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6D824E-3029-35F3-F217-3852231BD477}"/>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163695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4B5AE-1C5B-571B-AB4A-4F7A5D39D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01BD6-7A06-3008-AB9F-DB2E3EFD4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6FB8AA-1B3C-38D0-C4E1-F1E44BCF0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B0EA26-1EB1-765F-9267-9282C333BE24}"/>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581898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17E9F-3190-104F-2DD6-2F6DA7D18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05B51-7B64-FE03-DBD2-CD541D63F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3C0D50-3856-2936-C77B-7C6CAD8BF1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11B3AA-F880-6077-2AAE-C7D3582A9847}"/>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67525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DE02-CA1F-6A21-3F9F-BEE147836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12BEB3-926C-BC1E-020E-D5C2846EB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FED74-E582-DFAE-B326-DFF4E107B5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33EF02-714C-E5D8-E3B6-06E20D1FF32A}"/>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45401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70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 id="214748388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N82TgjKU9yE?start=182&amp;feature=oembed" TargetMode="External"/><Relationship Id="rId5" Type="http://schemas.openxmlformats.org/officeDocument/2006/relationships/image" Target="../media/image13.jpe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8.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forms.office.com/pages/responsepage.aspx?id=7B8Uk25KKEytlMsqzxOwAEjISvkFHsVJtrV_WwRRgQ5UM0YzTlFJTUpBM1E2SVdEWVIzWVJaVkpKUC4u&amp;route=shorturl"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4" y="3001432"/>
            <a:ext cx="6083775"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AI and Digital Footprint</a:t>
            </a:r>
          </a:p>
          <a:p>
            <a:pPr marL="0" indent="0">
              <a:buNone/>
            </a:pPr>
            <a:endParaRPr lang="en-IE" sz="4000" dirty="0">
              <a:solidFill>
                <a:schemeClr val="bg1"/>
              </a:solidFill>
            </a:endParaRP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5" y="4073749"/>
            <a:ext cx="4294558"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Controlling What You Leave Behind</a:t>
            </a: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3796683"/>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06</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55FE6-A909-AC73-3AEC-4CEFE21B217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F179E2-7781-7B1B-DB16-90A13E9E2D2F}"/>
              </a:ext>
            </a:extLst>
          </p:cNvPr>
          <p:cNvSpPr/>
          <p:nvPr/>
        </p:nvSpPr>
        <p:spPr>
          <a:xfrm flipH="1" flipV="1">
            <a:off x="0" y="1788917"/>
            <a:ext cx="12185500" cy="37303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B2219863-AC75-DE57-FB61-E07AB0AF2615}"/>
              </a:ext>
            </a:extLst>
          </p:cNvPr>
          <p:cNvSpPr txBox="1">
            <a:spLocks/>
          </p:cNvSpPr>
          <p:nvPr/>
        </p:nvSpPr>
        <p:spPr>
          <a:xfrm>
            <a:off x="579276" y="708572"/>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Passive digital footprint</a:t>
            </a:r>
          </a:p>
        </p:txBody>
      </p:sp>
      <p:sp>
        <p:nvSpPr>
          <p:cNvPr id="8" name="TextBox 6">
            <a:extLst>
              <a:ext uri="{FF2B5EF4-FFF2-40B4-BE49-F238E27FC236}">
                <a16:creationId xmlns:a16="http://schemas.microsoft.com/office/drawing/2014/main" id="{19FB8E62-501F-9B2B-2534-515F0A62A6FE}"/>
              </a:ext>
            </a:extLst>
          </p:cNvPr>
          <p:cNvSpPr txBox="1"/>
          <p:nvPr/>
        </p:nvSpPr>
        <p:spPr>
          <a:xfrm>
            <a:off x="579277" y="2445553"/>
            <a:ext cx="5299808" cy="1569660"/>
          </a:xfrm>
          <a:prstGeom prst="rect">
            <a:avLst/>
          </a:prstGeom>
          <a:noFill/>
        </p:spPr>
        <p:txBody>
          <a:bodyPr wrap="square" lIns="91440" tIns="45720" rIns="91440" bIns="45720" rtlCol="0" anchor="t">
            <a:spAutoFit/>
          </a:bodyPr>
          <a:lstStyle/>
          <a:p>
            <a:r>
              <a:rPr lang="en-US" sz="2400" b="1" spc="56" dirty="0">
                <a:solidFill>
                  <a:schemeClr val="bg1"/>
                </a:solidFill>
                <a:latin typeface="Calibri" panose="020F0502020204030204" pitchFamily="34" charset="0"/>
                <a:ea typeface="Calibri (MS)"/>
                <a:cs typeface="Calibri" panose="020F0502020204030204" pitchFamily="34" charset="0"/>
                <a:sym typeface="Calibri (MS)"/>
              </a:rPr>
              <a:t>A passive digital footprint is data collected automatically, often without the user’s full awareness. Examples:</a:t>
            </a:r>
          </a:p>
          <a:p>
            <a:endParaRPr lang="en-US" sz="24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2006E1AD-C2D3-487C-F93E-F43C84F62CEC}"/>
              </a:ext>
            </a:extLst>
          </p:cNvPr>
          <p:cNvSpPr/>
          <p:nvPr/>
        </p:nvSpPr>
        <p:spPr>
          <a:xfrm>
            <a:off x="8943748" y="29296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A68B720D-17EC-E9DE-F532-113280C29CB7}"/>
              </a:ext>
            </a:extLst>
          </p:cNvPr>
          <p:cNvSpPr/>
          <p:nvPr/>
        </p:nvSpPr>
        <p:spPr>
          <a:xfrm rot="12319873" flipH="1">
            <a:off x="5469555" y="82868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FE943DD6-55B8-75A8-1F7E-7C94E285F14A}"/>
              </a:ext>
            </a:extLst>
          </p:cNvPr>
          <p:cNvSpPr txBox="1"/>
          <p:nvPr/>
        </p:nvSpPr>
        <p:spPr>
          <a:xfrm>
            <a:off x="6312916" y="2445553"/>
            <a:ext cx="4964684" cy="2452659"/>
          </a:xfrm>
          <a:prstGeom prst="rect">
            <a:avLst/>
          </a:prstGeom>
          <a:noFill/>
        </p:spPr>
        <p:txBody>
          <a:bodyPr wrap="square" rtlCol="0">
            <a:spAutoFit/>
          </a:bodyPr>
          <a:lstStyle/>
          <a:p>
            <a:pPr marL="342900" indent="-342900">
              <a:lnSpc>
                <a:spcPts val="2340"/>
              </a:lnSpc>
              <a:buFont typeface="Arial" panose="020B0604020202020204" pitchFamily="34" charset="0"/>
              <a:buChar char="•"/>
            </a:pPr>
            <a:r>
              <a:rPr lang="en-US" sz="2200" dirty="0">
                <a:solidFill>
                  <a:schemeClr val="bg1"/>
                </a:solidFill>
              </a:rPr>
              <a:t>Browsing history and server logs,</a:t>
            </a:r>
          </a:p>
          <a:p>
            <a:pPr marL="342900" indent="-342900">
              <a:lnSpc>
                <a:spcPts val="2340"/>
              </a:lnSpc>
              <a:buFont typeface="Arial" panose="020B0604020202020204" pitchFamily="34" charset="0"/>
              <a:buChar char="•"/>
            </a:pPr>
            <a:r>
              <a:rPr lang="en-US" sz="2200" dirty="0">
                <a:solidFill>
                  <a:schemeClr val="bg1"/>
                </a:solidFill>
              </a:rPr>
              <a:t>Information stored by cookies and trackers,</a:t>
            </a:r>
          </a:p>
          <a:p>
            <a:pPr marL="342900" indent="-342900">
              <a:lnSpc>
                <a:spcPts val="2340"/>
              </a:lnSpc>
              <a:buFont typeface="Arial" panose="020B0604020202020204" pitchFamily="34" charset="0"/>
              <a:buChar char="•"/>
            </a:pPr>
            <a:r>
              <a:rPr lang="en-US" sz="2200" dirty="0">
                <a:solidFill>
                  <a:schemeClr val="bg1"/>
                </a:solidFill>
              </a:rPr>
              <a:t>Device, system, and location data (</a:t>
            </a:r>
            <a:r>
              <a:rPr lang="en-US" sz="2200" dirty="0" err="1">
                <a:solidFill>
                  <a:schemeClr val="bg1"/>
                </a:solidFill>
              </a:rPr>
              <a:t>e.G.</a:t>
            </a:r>
            <a:r>
              <a:rPr lang="en-US" sz="2200" dirty="0">
                <a:solidFill>
                  <a:schemeClr val="bg1"/>
                </a:solidFill>
              </a:rPr>
              <a:t>, IP address),</a:t>
            </a:r>
          </a:p>
          <a:p>
            <a:pPr marL="342900" indent="-342900">
              <a:lnSpc>
                <a:spcPts val="2340"/>
              </a:lnSpc>
              <a:buFont typeface="Arial" panose="020B0604020202020204" pitchFamily="34" charset="0"/>
              <a:buChar char="•"/>
            </a:pPr>
            <a:r>
              <a:rPr lang="en-US" sz="2200" dirty="0">
                <a:solidFill>
                  <a:schemeClr val="bg1"/>
                </a:solidFill>
              </a:rPr>
              <a:t>Interactions recorded by platforms (clicks, visit time, sessions).</a:t>
            </a:r>
          </a:p>
          <a:p>
            <a:pPr marL="342900" indent="-342900">
              <a:lnSpc>
                <a:spcPts val="2340"/>
              </a:lnSpc>
              <a:buFont typeface="Arial" panose="020B0604020202020204" pitchFamily="34" charset="0"/>
              <a:buChar char="•"/>
            </a:pPr>
            <a:endParaRPr lang="en-IE" sz="2200" dirty="0">
              <a:solidFill>
                <a:schemeClr val="bg1"/>
              </a:solidFill>
            </a:endParaRPr>
          </a:p>
        </p:txBody>
      </p:sp>
      <p:sp>
        <p:nvSpPr>
          <p:cNvPr id="16" name="Graphic 4">
            <a:extLst>
              <a:ext uri="{FF2B5EF4-FFF2-40B4-BE49-F238E27FC236}">
                <a16:creationId xmlns:a16="http://schemas.microsoft.com/office/drawing/2014/main" id="{2EE3DE6C-FE70-5C07-FF0A-6355C95324C9}"/>
              </a:ext>
            </a:extLst>
          </p:cNvPr>
          <p:cNvSpPr/>
          <p:nvPr/>
        </p:nvSpPr>
        <p:spPr>
          <a:xfrm rot="5400000">
            <a:off x="1681148" y="540353"/>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9" name="Rounded Rectangle 8">
            <a:extLst>
              <a:ext uri="{FF2B5EF4-FFF2-40B4-BE49-F238E27FC236}">
                <a16:creationId xmlns:a16="http://schemas.microsoft.com/office/drawing/2014/main" id="{66AF437C-C7C6-7DB8-1F51-F559FDC6D708}"/>
              </a:ext>
            </a:extLst>
          </p:cNvPr>
          <p:cNvSpPr/>
          <p:nvPr/>
        </p:nvSpPr>
        <p:spPr>
          <a:xfrm>
            <a:off x="516158" y="4976282"/>
            <a:ext cx="8115415" cy="95191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0BE15BD-AF66-573B-E41F-9BBB74F6571F}"/>
              </a:ext>
            </a:extLst>
          </p:cNvPr>
          <p:cNvSpPr txBox="1"/>
          <p:nvPr/>
        </p:nvSpPr>
        <p:spPr>
          <a:xfrm>
            <a:off x="498497" y="5143697"/>
            <a:ext cx="8115415" cy="977896"/>
          </a:xfrm>
          <a:prstGeom prst="rect">
            <a:avLst/>
          </a:prstGeom>
          <a:noFill/>
        </p:spPr>
        <p:txBody>
          <a:bodyPr wrap="square" rtlCol="0">
            <a:spAutoFit/>
          </a:bodyPr>
          <a:lstStyle/>
          <a:p>
            <a:pPr algn="ctr">
              <a:lnSpc>
                <a:spcPts val="2340"/>
              </a:lnSpc>
            </a:pPr>
            <a:r>
              <a:rPr lang="en-US" sz="2200" dirty="0">
                <a:solidFill>
                  <a:srgbClr val="10153D"/>
                </a:solidFill>
              </a:rPr>
              <a:t>This footprint is usually gathered by analytics, advertising, and tracking systems, and it is harder for users to delete or fully control.</a:t>
            </a:r>
          </a:p>
          <a:p>
            <a:pPr algn="ctr">
              <a:lnSpc>
                <a:spcPts val="2340"/>
              </a:lnSpc>
            </a:pPr>
            <a:endParaRPr lang="en-IE" sz="2200" dirty="0">
              <a:solidFill>
                <a:srgbClr val="10153D"/>
              </a:solidFill>
            </a:endParaRPr>
          </a:p>
        </p:txBody>
      </p:sp>
    </p:spTree>
    <p:extLst>
      <p:ext uri="{BB962C8B-B14F-4D97-AF65-F5344CB8AC3E}">
        <p14:creationId xmlns:p14="http://schemas.microsoft.com/office/powerpoint/2010/main" val="3724576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266700" y="1786149"/>
            <a:ext cx="6604000" cy="3971500"/>
          </a:xfrm>
        </p:spPr>
        <p:txBody>
          <a:bodyPr anchor="t">
            <a:noAutofit/>
          </a:bodyPr>
          <a:lstStyle/>
          <a:p>
            <a:r>
              <a:rPr lang="en-IE" sz="3200" dirty="0">
                <a:latin typeface="Calibri" pitchFamily="34" charset="0"/>
                <a:ea typeface="Calibri" pitchFamily="34" charset="-122"/>
                <a:cs typeface="Calibri" pitchFamily="34" charset="-120"/>
              </a:rPr>
              <a:t>Together, active and passive digital footprints form a person’s overall digital footprint, and managing them (clearing history, limiting data, adjusting privacy settings) strongly affects online safety and privacy.</a:t>
            </a:r>
          </a:p>
          <a:p>
            <a:endParaRPr lang="en-US" sz="1500" dirty="0">
              <a:latin typeface="Calibri" pitchFamily="34" charset="0"/>
              <a:ea typeface="Calibri" pitchFamily="34" charset="-122"/>
              <a:cs typeface="Calibri" pitchFamily="34" charset="-120"/>
            </a:endParaRPr>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0CFA-A16D-492C-CC04-7F1D2F862C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005FF7-2382-B95E-7039-CB023E56898B}"/>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BB470BA-840E-37AE-F261-6732037F770E}"/>
              </a:ext>
            </a:extLst>
          </p:cNvPr>
          <p:cNvSpPr/>
          <p:nvPr/>
        </p:nvSpPr>
        <p:spPr>
          <a:xfrm>
            <a:off x="-361948" y="437357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884D1AE-AE48-6D2A-A12A-6408CF5DADBA}"/>
              </a:ext>
            </a:extLst>
          </p:cNvPr>
          <p:cNvSpPr txBox="1"/>
          <p:nvPr/>
        </p:nvSpPr>
        <p:spPr>
          <a:xfrm>
            <a:off x="4179874" y="2660285"/>
            <a:ext cx="8497959" cy="3093154"/>
          </a:xfrm>
          <a:prstGeom prst="rect">
            <a:avLst/>
          </a:prstGeom>
          <a:noFill/>
        </p:spPr>
        <p:txBody>
          <a:bodyPr wrap="square" rtlCol="0">
            <a:spAutoFit/>
          </a:bodyPr>
          <a:lstStyle/>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Tagging a friend in a photo</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App asking for location “always”</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Liking a public post</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Your device model in a photo’s metadata</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Posting a story with a location sticker</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Cookies tracking what you click</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Screenshotting a private chat</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platform suggesting “people you may know”</a:t>
            </a:r>
          </a:p>
          <a:p>
            <a:pPr marL="457200" indent="-457200">
              <a:lnSpc>
                <a:spcPts val="2640"/>
              </a:lnSpc>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C80FA19-AE43-D72D-58EF-82D7B2190170}"/>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Quick activity:                          Sort the footprints </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3710612B-9851-1A80-929C-E7A424F36E79}"/>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68920829-DAF2-0A61-8038-2BD9920E7853}"/>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D7F8E610-87A1-CBF4-B9A9-D19E42687E7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B41BD509-A654-4B15-B1BB-66EF0B0377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EF28BD70-E594-5711-6727-E1D5CB85D087}"/>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D6A0ECA9-A9A9-DA29-B872-74BA153F91D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ADF272DB-DFA7-C3A6-37EE-EB423F979B3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DA0F23BB-EE07-422D-2BE4-A30733DA37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42AE0DA5-8CF2-7317-2DA7-90CE91D5ACFD}"/>
              </a:ext>
            </a:extLst>
          </p:cNvPr>
          <p:cNvCxnSpPr>
            <a:cxnSpLocks/>
          </p:cNvCxnSpPr>
          <p:nvPr/>
        </p:nvCxnSpPr>
        <p:spPr>
          <a:xfrm>
            <a:off x="5550851" y="1240994"/>
            <a:ext cx="3665285"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407BC6F-6C14-99F2-B12D-0669A1E0CDCA}"/>
              </a:ext>
            </a:extLst>
          </p:cNvPr>
          <p:cNvCxnSpPr>
            <a:cxnSpLocks/>
          </p:cNvCxnSpPr>
          <p:nvPr/>
        </p:nvCxnSpPr>
        <p:spPr>
          <a:xfrm>
            <a:off x="9229388" y="1242054"/>
            <a:ext cx="0" cy="1045006"/>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7" name="Rounded Rectangle 6">
            <a:extLst>
              <a:ext uri="{FF2B5EF4-FFF2-40B4-BE49-F238E27FC236}">
                <a16:creationId xmlns:a16="http://schemas.microsoft.com/office/drawing/2014/main" id="{8B8809DE-AB58-1F6C-7BC7-53C12445A94D}"/>
              </a:ext>
            </a:extLst>
          </p:cNvPr>
          <p:cNvSpPr/>
          <p:nvPr/>
        </p:nvSpPr>
        <p:spPr>
          <a:xfrm>
            <a:off x="610758" y="3501748"/>
            <a:ext cx="1197374" cy="360000"/>
          </a:xfrm>
          <a:prstGeom prst="round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640"/>
              </a:lnSpc>
            </a:pPr>
            <a:r>
              <a:rPr lang="en-US" sz="2400" b="1" dirty="0">
                <a:solidFill>
                  <a:schemeClr val="bg1"/>
                </a:solidFill>
                <a:latin typeface="Calibri" panose="020F0502020204030204" pitchFamily="34" charset="0"/>
                <a:cs typeface="Calibri" panose="020F0502020204030204" pitchFamily="34" charset="0"/>
              </a:rPr>
              <a:t>Active </a:t>
            </a:r>
          </a:p>
        </p:txBody>
      </p:sp>
      <p:sp>
        <p:nvSpPr>
          <p:cNvPr id="10" name="Rounded Rectangle 9">
            <a:extLst>
              <a:ext uri="{FF2B5EF4-FFF2-40B4-BE49-F238E27FC236}">
                <a16:creationId xmlns:a16="http://schemas.microsoft.com/office/drawing/2014/main" id="{8455A85A-B16A-F52B-A17A-5E05B9504231}"/>
              </a:ext>
            </a:extLst>
          </p:cNvPr>
          <p:cNvSpPr/>
          <p:nvPr/>
        </p:nvSpPr>
        <p:spPr>
          <a:xfrm>
            <a:off x="610758" y="3945535"/>
            <a:ext cx="1197374" cy="360000"/>
          </a:xfrm>
          <a:prstGeom prst="round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bg1"/>
                </a:solidFill>
                <a:latin typeface="Calibri" panose="020F0502020204030204" pitchFamily="34" charset="0"/>
                <a:cs typeface="Calibri" panose="020F0502020204030204" pitchFamily="34" charset="0"/>
              </a:rPr>
              <a:t>Passive</a:t>
            </a:r>
            <a:endParaRPr lang="en-US" sz="2400" b="1" dirty="0"/>
          </a:p>
        </p:txBody>
      </p:sp>
      <p:sp>
        <p:nvSpPr>
          <p:cNvPr id="11" name="Rounded Rectangle 10">
            <a:extLst>
              <a:ext uri="{FF2B5EF4-FFF2-40B4-BE49-F238E27FC236}">
                <a16:creationId xmlns:a16="http://schemas.microsoft.com/office/drawing/2014/main" id="{EFCDBF87-0157-9E44-1CED-4041B32C681E}"/>
              </a:ext>
            </a:extLst>
          </p:cNvPr>
          <p:cNvSpPr/>
          <p:nvPr/>
        </p:nvSpPr>
        <p:spPr>
          <a:xfrm>
            <a:off x="610758" y="4389322"/>
            <a:ext cx="1197374" cy="360000"/>
          </a:xfrm>
          <a:prstGeom prst="roundRect">
            <a:avLst/>
          </a:prstGeom>
          <a:solidFill>
            <a:srgbClr val="307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2640"/>
              </a:lnSpc>
              <a:spcAft>
                <a:spcPts val="1300"/>
              </a:spcAft>
            </a:pPr>
            <a:r>
              <a:rPr lang="en-US" sz="2400" b="1" dirty="0">
                <a:solidFill>
                  <a:schemeClr val="bg1"/>
                </a:solidFill>
                <a:latin typeface="Calibri" panose="020F0502020204030204" pitchFamily="34" charset="0"/>
                <a:cs typeface="Calibri" panose="020F0502020204030204" pitchFamily="34" charset="0"/>
              </a:rPr>
              <a:t>Both?</a:t>
            </a:r>
          </a:p>
        </p:txBody>
      </p:sp>
      <p:sp>
        <p:nvSpPr>
          <p:cNvPr id="13" name="pole tekstowe 21">
            <a:extLst>
              <a:ext uri="{FF2B5EF4-FFF2-40B4-BE49-F238E27FC236}">
                <a16:creationId xmlns:a16="http://schemas.microsoft.com/office/drawing/2014/main" id="{00D04D1E-7FD6-761E-D172-2F6F2F460B05}"/>
              </a:ext>
            </a:extLst>
          </p:cNvPr>
          <p:cNvSpPr txBox="1"/>
          <p:nvPr/>
        </p:nvSpPr>
        <p:spPr>
          <a:xfrm>
            <a:off x="555199" y="2660285"/>
            <a:ext cx="2681777" cy="759182"/>
          </a:xfrm>
          <a:prstGeom prst="rect">
            <a:avLst/>
          </a:prstGeom>
          <a:noFill/>
        </p:spPr>
        <p:txBody>
          <a:bodyPr wrap="square" rtlCol="0">
            <a:spAutoFit/>
          </a:bodyPr>
          <a:lstStyle/>
          <a:p>
            <a:pPr>
              <a:lnSpc>
                <a:spcPts val="2640"/>
              </a:lnSpc>
              <a:spcAft>
                <a:spcPts val="1300"/>
              </a:spcAft>
            </a:pPr>
            <a:r>
              <a:rPr lang="en-US" sz="2400" b="1" dirty="0">
                <a:solidFill>
                  <a:schemeClr val="bg1"/>
                </a:solidFill>
                <a:latin typeface="Calibri" panose="020F0502020204030204" pitchFamily="34" charset="0"/>
                <a:cs typeface="Calibri" panose="020F0502020204030204" pitchFamily="34" charset="0"/>
              </a:rPr>
              <a:t>Task (2 minutes) and Select one:</a:t>
            </a:r>
          </a:p>
        </p:txBody>
      </p:sp>
      <p:sp>
        <p:nvSpPr>
          <p:cNvPr id="15" name="Freeform 14">
            <a:extLst>
              <a:ext uri="{FF2B5EF4-FFF2-40B4-BE49-F238E27FC236}">
                <a16:creationId xmlns:a16="http://schemas.microsoft.com/office/drawing/2014/main" id="{DB70C5D6-87F7-4758-543B-ECE32B87886A}"/>
              </a:ext>
            </a:extLst>
          </p:cNvPr>
          <p:cNvSpPr/>
          <p:nvPr/>
        </p:nvSpPr>
        <p:spPr>
          <a:xfrm rot="9952748" flipH="1">
            <a:off x="2530555" y="369754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955406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F181A-0419-5DB5-05DA-30ACE0007F9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26D1066-E750-3DDF-9105-56DB6BCDF111}"/>
              </a:ext>
            </a:extLst>
          </p:cNvPr>
          <p:cNvPicPr>
            <a:picLocks noGrp="1" noChangeAspect="1"/>
          </p:cNvPicPr>
          <p:nvPr>
            <p:ph type="pic" sz="quarter" idx="44"/>
          </p:nvPr>
        </p:nvPicPr>
        <p:blipFill>
          <a:blip r:embed="rId3"/>
          <a:srcRect l="4113" r="4113"/>
          <a:stretch>
            <a:fillRect/>
          </a:stretch>
        </p:blipFill>
        <p:spPr>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11A3A2D2-1B1F-1C41-96B7-9848659CF863}"/>
              </a:ext>
            </a:extLst>
          </p:cNvPr>
          <p:cNvSpPr>
            <a:spLocks noGrp="1"/>
          </p:cNvSpPr>
          <p:nvPr>
            <p:ph type="body" sz="quarter" idx="13"/>
          </p:nvPr>
        </p:nvSpPr>
        <p:spPr>
          <a:xfrm>
            <a:off x="404012" y="1443249"/>
            <a:ext cx="6156402" cy="3971500"/>
          </a:xfrm>
        </p:spPr>
        <p:txBody>
          <a:bodyPr anchor="t">
            <a:noAutofit/>
          </a:bodyPr>
          <a:lstStyle/>
          <a:p>
            <a:r>
              <a:rPr lang="en-IE" sz="3200" b="1" dirty="0">
                <a:latin typeface="Calibri" pitchFamily="34" charset="0"/>
                <a:ea typeface="Calibri" pitchFamily="34" charset="-122"/>
                <a:cs typeface="Calibri" pitchFamily="34" charset="-120"/>
              </a:rPr>
              <a:t>Key Takeaway: Most people underestimate their “passive” digital footprint.</a:t>
            </a:r>
          </a:p>
          <a:p>
            <a:endParaRPr lang="en-IE" sz="1100" b="1" dirty="0">
              <a:latin typeface="Calibri" pitchFamily="34" charset="0"/>
              <a:ea typeface="Calibri" pitchFamily="34" charset="-122"/>
              <a:cs typeface="Calibri" pitchFamily="34" charset="-120"/>
            </a:endParaRPr>
          </a:p>
          <a:p>
            <a:r>
              <a:rPr lang="en-IE" sz="2400" dirty="0">
                <a:latin typeface="Calibri" pitchFamily="34" charset="0"/>
                <a:ea typeface="Calibri" pitchFamily="34" charset="-122"/>
                <a:cs typeface="Calibri" pitchFamily="34" charset="-120"/>
              </a:rPr>
              <a:t>When you think about your digital footprint, you might mainly think about posts, photos, and comments.  But a large part of your footprint is created without you actively posting anything, through your settings, device signals, permissions, and browsing behaviour.</a:t>
            </a:r>
          </a:p>
          <a:p>
            <a:endParaRPr lang="en-IE" sz="2400" dirty="0">
              <a:latin typeface="Calibri" pitchFamily="34" charset="0"/>
              <a:ea typeface="Calibri" pitchFamily="34" charset="-122"/>
              <a:cs typeface="Calibri" pitchFamily="34" charset="-120"/>
            </a:endParaRPr>
          </a:p>
          <a:p>
            <a:endParaRPr lang="en-US" sz="1500" dirty="0">
              <a:latin typeface="Calibri" pitchFamily="34" charset="0"/>
              <a:ea typeface="Calibri" pitchFamily="34" charset="-122"/>
              <a:cs typeface="Calibri" pitchFamily="34" charset="-120"/>
            </a:endParaRPr>
          </a:p>
        </p:txBody>
      </p:sp>
      <p:sp>
        <p:nvSpPr>
          <p:cNvPr id="8" name="Freeform 7">
            <a:extLst>
              <a:ext uri="{FF2B5EF4-FFF2-40B4-BE49-F238E27FC236}">
                <a16:creationId xmlns:a16="http://schemas.microsoft.com/office/drawing/2014/main" id="{7C770249-56DE-4FF9-EF08-13E73CCDB72E}"/>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9" name="Picture 8">
            <a:extLst>
              <a:ext uri="{FF2B5EF4-FFF2-40B4-BE49-F238E27FC236}">
                <a16:creationId xmlns:a16="http://schemas.microsoft.com/office/drawing/2014/main" id="{09257186-6232-A749-FD93-53400D6A14AF}"/>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2135804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AAA88-63E0-96A2-F90B-94EB28C266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B950E2-AEEF-7DB6-725D-F42D2E65FA87}"/>
              </a:ext>
            </a:extLst>
          </p:cNvPr>
          <p:cNvSpPr/>
          <p:nvPr/>
        </p:nvSpPr>
        <p:spPr>
          <a:xfrm flipH="1" flipV="1">
            <a:off x="5146109" y="-7"/>
            <a:ext cx="7045888"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E05212C-6D43-3FBF-642B-9881A54D9FDA}"/>
              </a:ext>
            </a:extLst>
          </p:cNvPr>
          <p:cNvSpPr txBox="1">
            <a:spLocks/>
          </p:cNvSpPr>
          <p:nvPr/>
        </p:nvSpPr>
        <p:spPr>
          <a:xfrm>
            <a:off x="579277" y="333222"/>
            <a:ext cx="414853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Where AI meets your footprint: everyday examples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B37339D3-C3F5-FEE7-8D98-4400EEBD3503}"/>
              </a:ext>
            </a:extLst>
          </p:cNvPr>
          <p:cNvSpPr/>
          <p:nvPr/>
        </p:nvSpPr>
        <p:spPr>
          <a:xfrm>
            <a:off x="8669053" y="1019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E02146A-6386-A55E-7E04-E40A97209F53}"/>
              </a:ext>
            </a:extLst>
          </p:cNvPr>
          <p:cNvSpPr/>
          <p:nvPr/>
        </p:nvSpPr>
        <p:spPr>
          <a:xfrm>
            <a:off x="0" y="2017457"/>
            <a:ext cx="543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5CAA2B88-AA7E-390A-96F0-9942B12B4525}"/>
              </a:ext>
            </a:extLst>
          </p:cNvPr>
          <p:cNvSpPr txBox="1"/>
          <p:nvPr/>
        </p:nvSpPr>
        <p:spPr>
          <a:xfrm>
            <a:off x="5891133" y="1809672"/>
            <a:ext cx="5436000" cy="4955203"/>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Common AI-driven situations using footprint signals:</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Ranking: </a:t>
            </a:r>
            <a:r>
              <a:rPr lang="en-US" sz="2200" dirty="0">
                <a:solidFill>
                  <a:schemeClr val="bg1"/>
                </a:solidFill>
                <a:latin typeface="Calibri" panose="020F0502020204030204" pitchFamily="34" charset="0"/>
                <a:cs typeface="Calibri" panose="020F0502020204030204" pitchFamily="34" charset="0"/>
              </a:rPr>
              <a:t>what appears first in search or in your feed</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Targeting: </a:t>
            </a:r>
            <a:r>
              <a:rPr lang="en-US" sz="2200" dirty="0" err="1">
                <a:solidFill>
                  <a:schemeClr val="bg1"/>
                </a:solidFill>
                <a:latin typeface="Calibri" panose="020F0502020204030204" pitchFamily="34" charset="0"/>
                <a:cs typeface="Calibri" panose="020F0502020204030204" pitchFamily="34" charset="0"/>
              </a:rPr>
              <a:t>personalised</a:t>
            </a:r>
            <a:r>
              <a:rPr lang="en-US" sz="2200" dirty="0">
                <a:solidFill>
                  <a:schemeClr val="bg1"/>
                </a:solidFill>
                <a:latin typeface="Calibri" panose="020F0502020204030204" pitchFamily="34" charset="0"/>
                <a:cs typeface="Calibri" panose="020F0502020204030204" pitchFamily="34" charset="0"/>
              </a:rPr>
              <a:t> ads and “suggested content”</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Filtering &amp; moderation: </a:t>
            </a:r>
            <a:r>
              <a:rPr lang="en-US" sz="2200" dirty="0">
                <a:solidFill>
                  <a:schemeClr val="bg1"/>
                </a:solidFill>
                <a:latin typeface="Calibri" panose="020F0502020204030204" pitchFamily="34" charset="0"/>
                <a:cs typeface="Calibri" panose="020F0502020204030204" pitchFamily="34" charset="0"/>
              </a:rPr>
              <a:t>content flagged, reduced reach, or removed</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Pattern detection: </a:t>
            </a:r>
            <a:r>
              <a:rPr lang="en-US" sz="2200" dirty="0">
                <a:solidFill>
                  <a:schemeClr val="bg1"/>
                </a:solidFill>
                <a:latin typeface="Calibri" panose="020F0502020204030204" pitchFamily="34" charset="0"/>
                <a:cs typeface="Calibri" panose="020F0502020204030204" pitchFamily="34" charset="0"/>
              </a:rPr>
              <a:t>unusual login alerts or “suspicious activity” prompts</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Recommendations: </a:t>
            </a:r>
            <a:r>
              <a:rPr lang="en-US" sz="2200" dirty="0">
                <a:solidFill>
                  <a:schemeClr val="bg1"/>
                </a:solidFill>
                <a:latin typeface="Calibri" panose="020F0502020204030204" pitchFamily="34" charset="0"/>
                <a:cs typeface="Calibri" panose="020F0502020204030204" pitchFamily="34" charset="0"/>
              </a:rPr>
              <a:t>“For you” feeds, suggested videos, music, or products</a:t>
            </a: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D4DC64FD-57D6-3822-8FA8-93B36364654A}"/>
              </a:ext>
            </a:extLst>
          </p:cNvPr>
          <p:cNvSpPr txBox="1"/>
          <p:nvPr/>
        </p:nvSpPr>
        <p:spPr>
          <a:xfrm>
            <a:off x="579277" y="2563980"/>
            <a:ext cx="4131699" cy="2863733"/>
          </a:xfrm>
          <a:prstGeom prst="rect">
            <a:avLst/>
          </a:prstGeom>
          <a:noFill/>
        </p:spPr>
        <p:txBody>
          <a:bodyPr wrap="square" rtlCol="0">
            <a:spAutoFit/>
          </a:bodyPr>
          <a:lstStyle/>
          <a:p>
            <a:pPr>
              <a:lnSpc>
                <a:spcPts val="2720"/>
              </a:lnSpc>
            </a:pPr>
            <a:r>
              <a:rPr lang="en-US" sz="2400" dirty="0">
                <a:solidFill>
                  <a:srgbClr val="10153D"/>
                </a:solidFill>
                <a:latin typeface="Calibri" panose="020F0502020204030204" pitchFamily="34" charset="0"/>
                <a:cs typeface="Calibri" panose="020F0502020204030204" pitchFamily="34" charset="0"/>
              </a:rPr>
              <a:t>You do not need to “build or actively use AI” to be affected by it. Many online services apply AI to personalize content, rank information, and automate decisions - often using footprint signals.</a:t>
            </a:r>
          </a:p>
          <a:p>
            <a:pPr>
              <a:lnSpc>
                <a:spcPts val="272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859FFFF-A7D5-C6FB-2417-9F80A9D3E54A}"/>
              </a:ext>
            </a:extLst>
          </p:cNvPr>
          <p:cNvSpPr/>
          <p:nvPr/>
        </p:nvSpPr>
        <p:spPr>
          <a:xfrm rot="444994">
            <a:off x="3753947" y="516423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434230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1250E-2C74-4B04-2D20-7B2C84E5042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8E1D537-BA14-1D67-0CEC-10F179C94E18}"/>
              </a:ext>
            </a:extLst>
          </p:cNvPr>
          <p:cNvSpPr>
            <a:spLocks noGrp="1"/>
          </p:cNvSpPr>
          <p:nvPr>
            <p:ph type="body" sz="quarter" idx="16"/>
          </p:nvPr>
        </p:nvSpPr>
        <p:spPr>
          <a:xfrm>
            <a:off x="5297322" y="2639356"/>
            <a:ext cx="6619858" cy="2892014"/>
          </a:xfrm>
        </p:spPr>
        <p:txBody>
          <a:bodyPr>
            <a:normAutofit/>
          </a:bodyPr>
          <a:lstStyle/>
          <a:p>
            <a:r>
              <a:rPr lang="en-US" dirty="0"/>
              <a:t>The “ripple effect”: consequences for you </a:t>
            </a:r>
          </a:p>
          <a:p>
            <a:r>
              <a:rPr lang="en-US" dirty="0"/>
              <a:t>and others</a:t>
            </a:r>
          </a:p>
          <a:p>
            <a:pPr>
              <a:lnSpc>
                <a:spcPct val="100000"/>
              </a:lnSpc>
            </a:pPr>
            <a:endParaRPr lang="en-US" sz="3200" dirty="0"/>
          </a:p>
          <a:p>
            <a:r>
              <a:rPr lang="en-US" b="1" dirty="0"/>
              <a:t>(25 min)</a:t>
            </a:r>
          </a:p>
          <a:p>
            <a:endParaRPr lang="en-US" dirty="0"/>
          </a:p>
          <a:p>
            <a:endParaRPr lang="en-US" dirty="0"/>
          </a:p>
        </p:txBody>
      </p:sp>
      <p:sp>
        <p:nvSpPr>
          <p:cNvPr id="5" name="Text Placeholder 4">
            <a:extLst>
              <a:ext uri="{FF2B5EF4-FFF2-40B4-BE49-F238E27FC236}">
                <a16:creationId xmlns:a16="http://schemas.microsoft.com/office/drawing/2014/main" id="{F149A077-6A56-B606-FF9F-750400B49102}"/>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E2CB63EC-5F65-5026-A0FE-BAEF30525471}"/>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507509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2102917"/>
            <a:ext cx="12185500" cy="372036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4128392" y="370650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5" name="Picture 5">
            <a:extLst>
              <a:ext uri="{FF2B5EF4-FFF2-40B4-BE49-F238E27FC236}">
                <a16:creationId xmlns:a16="http://schemas.microsoft.com/office/drawing/2014/main" id="{606D6A88-9215-0798-942B-4F49750C82F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388" t="10823" r="22436" b="5574"/>
          <a:stretch>
            <a:fillRect/>
          </a:stretch>
        </p:blipFill>
        <p:spPr>
          <a:xfrm>
            <a:off x="6085098" y="2164391"/>
            <a:ext cx="6080485" cy="4409176"/>
          </a:xfrm>
          <a:prstGeom prst="rect">
            <a:avLst/>
          </a:prstGeom>
          <a:effectLst>
            <a:outerShdw blurRad="63500" sx="102000" sy="102000" algn="ctr" rotWithShape="0">
              <a:prstClr val="black">
                <a:alpha val="40000"/>
              </a:prstClr>
            </a:outerShdw>
          </a:effectLst>
        </p:spPr>
      </p:pic>
      <p:sp>
        <p:nvSpPr>
          <p:cNvPr id="11" name="Graphic 4">
            <a:extLst>
              <a:ext uri="{FF2B5EF4-FFF2-40B4-BE49-F238E27FC236}">
                <a16:creationId xmlns:a16="http://schemas.microsoft.com/office/drawing/2014/main" id="{FE1BAE81-8A6E-9812-2CCB-A5BD783DE8AA}"/>
              </a:ext>
            </a:extLst>
          </p:cNvPr>
          <p:cNvSpPr/>
          <p:nvPr/>
        </p:nvSpPr>
        <p:spPr>
          <a:xfrm rot="5400000">
            <a:off x="1681148" y="87374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9BAF31EF-3B0B-D6CE-7621-B63260551C7C}"/>
              </a:ext>
            </a:extLst>
          </p:cNvPr>
          <p:cNvSpPr txBox="1">
            <a:spLocks/>
          </p:cNvSpPr>
          <p:nvPr/>
        </p:nvSpPr>
        <p:spPr>
          <a:xfrm>
            <a:off x="579276" y="507221"/>
            <a:ext cx="8219950" cy="139587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The “ripple effect”: online actions travel further than you expect</a:t>
            </a:r>
          </a:p>
          <a:p>
            <a:pPr marL="0" indent="0">
              <a:buNone/>
            </a:pPr>
            <a:endParaRPr lang="en-US" sz="3600" b="1" dirty="0">
              <a:solidFill>
                <a:srgbClr val="22BDBF"/>
              </a:solidFill>
              <a:cs typeface="Times New Roman" panose="02020603050405020304" pitchFamily="18" charset="0"/>
            </a:endParaRPr>
          </a:p>
        </p:txBody>
      </p:sp>
      <p:sp>
        <p:nvSpPr>
          <p:cNvPr id="19" name="TextBox 18">
            <a:extLst>
              <a:ext uri="{FF2B5EF4-FFF2-40B4-BE49-F238E27FC236}">
                <a16:creationId xmlns:a16="http://schemas.microsoft.com/office/drawing/2014/main" id="{5B152B66-CF4C-D907-B2DC-AC9EB40C5261}"/>
              </a:ext>
            </a:extLst>
          </p:cNvPr>
          <p:cNvSpPr txBox="1"/>
          <p:nvPr/>
        </p:nvSpPr>
        <p:spPr>
          <a:xfrm>
            <a:off x="579276" y="2708158"/>
            <a:ext cx="5761563" cy="2492990"/>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Online content can move quickly across people and platforms. Even small actions (a comment, a tag, a screenshot) can spread, lose context, and remain accessible longer than intended. </a:t>
            </a:r>
          </a:p>
          <a:p>
            <a:endParaRPr lang="en-IE" sz="2600" dirty="0">
              <a:solidFill>
                <a:schemeClr val="bg1"/>
              </a:solidFill>
              <a:latin typeface="Calibri" panose="020F0502020204030204" pitchFamily="34" charset="0"/>
              <a:cs typeface="Calibri" panose="020F0502020204030204" pitchFamily="34" charset="0"/>
            </a:endParaRPr>
          </a:p>
        </p:txBody>
      </p:sp>
      <p:pic>
        <p:nvPicPr>
          <p:cNvPr id="2" name="Video 4" descr="Symbol von Personen, die eine Verbindung zueinander herstellen">
            <a:extLst>
              <a:ext uri="{FF2B5EF4-FFF2-40B4-BE49-F238E27FC236}">
                <a16:creationId xmlns:a16="http://schemas.microsoft.com/office/drawing/2014/main" id="{090F323A-7970-2881-7CC8-CE61EF1DEAB5}"/>
              </a:ext>
            </a:extLst>
          </p:cNvPr>
          <p:cNvPicPr>
            <a:picLocks noChangeAspect="1"/>
          </p:cNvPicPr>
          <p:nvPr>
            <a:videoFile r:link="rId2"/>
            <p:extLst>
              <p:ext uri="{DAA4B4D4-6D71-4841-9C94-3DE7FCFB9230}">
                <p14:media xmlns:p14="http://schemas.microsoft.com/office/powerpoint/2010/main" r:embed="rId1"/>
              </p:ext>
            </p:extLst>
          </p:nvPr>
        </p:nvPicPr>
        <p:blipFill>
          <a:blip r:embed="rId6"/>
          <a:srcRect l="6983" r="6919"/>
          <a:stretch>
            <a:fillRect/>
          </a:stretch>
        </p:blipFill>
        <p:spPr>
          <a:xfrm>
            <a:off x="7218258" y="2544236"/>
            <a:ext cx="4962315" cy="3242005"/>
          </a:xfrm>
          <a:prstGeom prst="rect">
            <a:avLst/>
          </a:prstGeom>
          <a:noFill/>
          <a:ln>
            <a:noFill/>
          </a:ln>
        </p:spPr>
      </p:pic>
    </p:spTree>
    <p:extLst>
      <p:ext uri="{BB962C8B-B14F-4D97-AF65-F5344CB8AC3E}">
        <p14:creationId xmlns:p14="http://schemas.microsoft.com/office/powerpoint/2010/main" val="254777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mute="1">
                <p:cTn id="12" repeatCount="indefinite"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0898F-13F6-49FF-56CA-28BB3FF005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63B9FE-14D5-BDD1-F08B-821E525D4071}"/>
              </a:ext>
            </a:extLst>
          </p:cNvPr>
          <p:cNvSpPr/>
          <p:nvPr/>
        </p:nvSpPr>
        <p:spPr>
          <a:xfrm flipV="1">
            <a:off x="0" y="-11"/>
            <a:ext cx="496765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A73504C-7FBF-4285-4990-BCD419D99438}"/>
              </a:ext>
            </a:extLst>
          </p:cNvPr>
          <p:cNvSpPr txBox="1">
            <a:spLocks/>
          </p:cNvSpPr>
          <p:nvPr/>
        </p:nvSpPr>
        <p:spPr>
          <a:xfrm>
            <a:off x="461812" y="661319"/>
            <a:ext cx="385781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chemeClr val="bg1"/>
                </a:solidFill>
                <a:cs typeface="Times New Roman" panose="02020603050405020304" pitchFamily="18" charset="0"/>
              </a:rPr>
              <a:t>The “ripple effect”: online actions travel further than you expect</a:t>
            </a:r>
          </a:p>
          <a:p>
            <a:pPr marL="0" indent="0">
              <a:lnSpc>
                <a:spcPts val="3720"/>
              </a:lnSpc>
              <a:buNone/>
            </a:pPr>
            <a:endParaRPr lang="en-US" sz="3600" b="1" dirty="0">
              <a:solidFill>
                <a:schemeClr val="bg1"/>
              </a:solidFill>
              <a:cs typeface="Times New Roman" panose="02020603050405020304" pitchFamily="18" charset="0"/>
            </a:endParaRPr>
          </a:p>
        </p:txBody>
      </p:sp>
      <p:sp>
        <p:nvSpPr>
          <p:cNvPr id="14" name="pole tekstowe 21">
            <a:extLst>
              <a:ext uri="{FF2B5EF4-FFF2-40B4-BE49-F238E27FC236}">
                <a16:creationId xmlns:a16="http://schemas.microsoft.com/office/drawing/2014/main" id="{D4322F71-70D1-D576-AE09-776FDA9268FB}"/>
              </a:ext>
            </a:extLst>
          </p:cNvPr>
          <p:cNvSpPr txBox="1"/>
          <p:nvPr/>
        </p:nvSpPr>
        <p:spPr>
          <a:xfrm>
            <a:off x="5896711" y="661319"/>
            <a:ext cx="5543899" cy="5632311"/>
          </a:xfrm>
          <a:prstGeom prst="rect">
            <a:avLst/>
          </a:prstGeom>
          <a:noFill/>
        </p:spPr>
        <p:txBody>
          <a:bodyPr wrap="square" rtlCol="0">
            <a:spAutoFit/>
          </a:bodyPr>
          <a:lstStyle/>
          <a:p>
            <a:r>
              <a:rPr lang="en-US" sz="2600" b="1" dirty="0">
                <a:solidFill>
                  <a:srgbClr val="10153D"/>
                </a:solidFill>
                <a:latin typeface="Calibri" panose="020F0502020204030204" pitchFamily="34" charset="0"/>
                <a:cs typeface="Calibri" panose="020F0502020204030204" pitchFamily="34" charset="0"/>
              </a:rPr>
              <a:t>One post can lead to:</a:t>
            </a:r>
          </a:p>
          <a:p>
            <a:endParaRPr lang="en-US" sz="2600" b="1"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rgbClr val="10153D"/>
                </a:solidFill>
                <a:latin typeface="Calibri" panose="020F0502020204030204" pitchFamily="34" charset="0"/>
                <a:cs typeface="Calibri" panose="020F0502020204030204" pitchFamily="34" charset="0"/>
              </a:rPr>
              <a:t>Copies: </a:t>
            </a:r>
            <a:r>
              <a:rPr lang="en-US" sz="2200" dirty="0">
                <a:solidFill>
                  <a:srgbClr val="10153D"/>
                </a:solidFill>
                <a:latin typeface="Calibri" panose="020F0502020204030204" pitchFamily="34" charset="0"/>
                <a:cs typeface="Calibri" panose="020F0502020204030204" pitchFamily="34" charset="0"/>
              </a:rPr>
              <a:t>screenshots, forwards, downloads</a:t>
            </a:r>
          </a:p>
          <a:p>
            <a:pPr marL="342900" indent="-342900">
              <a:buFont typeface="Arial" panose="020B0604020202020204" pitchFamily="34" charset="0"/>
              <a:buChar char="•"/>
            </a:pPr>
            <a:r>
              <a:rPr lang="en-US" sz="2200" b="1" dirty="0">
                <a:solidFill>
                  <a:srgbClr val="10153D"/>
                </a:solidFill>
                <a:latin typeface="Calibri" panose="020F0502020204030204" pitchFamily="34" charset="0"/>
                <a:cs typeface="Calibri" panose="020F0502020204030204" pitchFamily="34" charset="0"/>
              </a:rPr>
              <a:t>Context loss: </a:t>
            </a:r>
            <a:r>
              <a:rPr lang="en-US" sz="2200" dirty="0">
                <a:solidFill>
                  <a:srgbClr val="10153D"/>
                </a:solidFill>
                <a:latin typeface="Calibri" panose="020F0502020204030204" pitchFamily="34" charset="0"/>
                <a:cs typeface="Calibri" panose="020F0502020204030204" pitchFamily="34" charset="0"/>
              </a:rPr>
              <a:t>jokes or emotions get misunderstood without explanation</a:t>
            </a:r>
          </a:p>
          <a:p>
            <a:pPr marL="342900" indent="-342900">
              <a:buFont typeface="Arial" panose="020B0604020202020204" pitchFamily="34" charset="0"/>
              <a:buChar char="•"/>
            </a:pPr>
            <a:r>
              <a:rPr lang="en-US" sz="2200" b="1" dirty="0">
                <a:solidFill>
                  <a:srgbClr val="10153D"/>
                </a:solidFill>
                <a:latin typeface="Calibri" panose="020F0502020204030204" pitchFamily="34" charset="0"/>
                <a:cs typeface="Calibri" panose="020F0502020204030204" pitchFamily="34" charset="0"/>
              </a:rPr>
              <a:t>Long lifetime: </a:t>
            </a:r>
            <a:r>
              <a:rPr lang="en-US" sz="2200" dirty="0">
                <a:solidFill>
                  <a:srgbClr val="10153D"/>
                </a:solidFill>
                <a:latin typeface="Calibri" panose="020F0502020204030204" pitchFamily="34" charset="0"/>
                <a:cs typeface="Calibri" panose="020F0502020204030204" pitchFamily="34" charset="0"/>
              </a:rPr>
              <a:t>old content can resurface months or years later</a:t>
            </a:r>
          </a:p>
          <a:p>
            <a:pPr marL="342900" indent="-342900">
              <a:buFont typeface="Arial" panose="020B0604020202020204" pitchFamily="34" charset="0"/>
              <a:buChar char="•"/>
            </a:pPr>
            <a:r>
              <a:rPr lang="en-US" sz="2200" b="1" dirty="0">
                <a:solidFill>
                  <a:srgbClr val="10153D"/>
                </a:solidFill>
                <a:latin typeface="Calibri" panose="020F0502020204030204" pitchFamily="34" charset="0"/>
                <a:cs typeface="Calibri" panose="020F0502020204030204" pitchFamily="34" charset="0"/>
              </a:rPr>
              <a:t>Wider audience: </a:t>
            </a:r>
            <a:r>
              <a:rPr lang="en-US" sz="2200" dirty="0">
                <a:solidFill>
                  <a:srgbClr val="10153D"/>
                </a:solidFill>
                <a:latin typeface="Calibri" panose="020F0502020204030204" pitchFamily="34" charset="0"/>
                <a:cs typeface="Calibri" panose="020F0502020204030204" pitchFamily="34" charset="0"/>
              </a:rPr>
              <a:t>friends-of-friends, groups, or public sharing</a:t>
            </a:r>
          </a:p>
          <a:p>
            <a:pPr marL="342900" indent="-342900">
              <a:buFont typeface="Arial" panose="020B0604020202020204" pitchFamily="34" charset="0"/>
              <a:buChar char="•"/>
            </a:pPr>
            <a:r>
              <a:rPr lang="en-US" sz="2200" b="1" dirty="0">
                <a:solidFill>
                  <a:srgbClr val="10153D"/>
                </a:solidFill>
                <a:latin typeface="Calibri" panose="020F0502020204030204" pitchFamily="34" charset="0"/>
                <a:cs typeface="Calibri" panose="020F0502020204030204" pitchFamily="34" charset="0"/>
              </a:rPr>
              <a:t>Impact on others: </a:t>
            </a:r>
            <a:r>
              <a:rPr lang="en-US" sz="2200" dirty="0">
                <a:solidFill>
                  <a:srgbClr val="10153D"/>
                </a:solidFill>
                <a:latin typeface="Calibri" panose="020F0502020204030204" pitchFamily="34" charset="0"/>
                <a:cs typeface="Calibri" panose="020F0502020204030204" pitchFamily="34" charset="0"/>
              </a:rPr>
              <a:t>people visible in your content may be affected too (probably without their consent)</a:t>
            </a:r>
          </a:p>
          <a:p>
            <a:pPr marL="342900" indent="-342900">
              <a:buFont typeface="Arial" panose="020B0604020202020204" pitchFamily="34" charset="0"/>
              <a:buChar char="•"/>
            </a:pPr>
            <a:endParaRPr lang="en-US" sz="2200" dirty="0">
              <a:solidFill>
                <a:srgbClr val="10153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95C88C2B-43E4-6B4B-01D9-33794C94FBED}"/>
              </a:ext>
            </a:extLst>
          </p:cNvPr>
          <p:cNvSpPr/>
          <p:nvPr/>
        </p:nvSpPr>
        <p:spPr>
          <a:xfrm rot="444994">
            <a:off x="4364414" y="316551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Graphic 7">
            <a:extLst>
              <a:ext uri="{FF2B5EF4-FFF2-40B4-BE49-F238E27FC236}">
                <a16:creationId xmlns:a16="http://schemas.microsoft.com/office/drawing/2014/main" id="{7AABAD3A-2C1A-6845-AFCD-4CFA409025C5}"/>
              </a:ext>
            </a:extLst>
          </p:cNvPr>
          <p:cNvSpPr/>
          <p:nvPr/>
        </p:nvSpPr>
        <p:spPr>
          <a:xfrm>
            <a:off x="-375274" y="381623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Graphic 4">
            <a:extLst>
              <a:ext uri="{FF2B5EF4-FFF2-40B4-BE49-F238E27FC236}">
                <a16:creationId xmlns:a16="http://schemas.microsoft.com/office/drawing/2014/main" id="{EF86BD51-0C7D-6D79-A21B-71BA261C064F}"/>
              </a:ext>
            </a:extLst>
          </p:cNvPr>
          <p:cNvSpPr/>
          <p:nvPr/>
        </p:nvSpPr>
        <p:spPr>
          <a:xfrm>
            <a:off x="4883677" y="396023"/>
            <a:ext cx="197988"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038562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
            <a:extLst>
              <a:ext uri="{FF2B5EF4-FFF2-40B4-BE49-F238E27FC236}">
                <a16:creationId xmlns:a16="http://schemas.microsoft.com/office/drawing/2014/main" id="{FADC4030-085C-672E-7031-DC510EF0CDD5}"/>
              </a:ext>
            </a:extLst>
          </p:cNvPr>
          <p:cNvSpPr/>
          <p:nvPr/>
        </p:nvSpPr>
        <p:spPr>
          <a:xfrm>
            <a:off x="0" y="2791768"/>
            <a:ext cx="12192000" cy="345231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4B957D8B-EC3E-635E-4836-A47970C4FFB2}"/>
              </a:ext>
            </a:extLst>
          </p:cNvPr>
          <p:cNvSpPr/>
          <p:nvPr/>
        </p:nvSpPr>
        <p:spPr>
          <a:xfrm>
            <a:off x="8740930" y="35683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43AEB96D-6CB8-94A7-9CD4-66089DF8639E}"/>
              </a:ext>
            </a:extLst>
          </p:cNvPr>
          <p:cNvSpPr/>
          <p:nvPr/>
        </p:nvSpPr>
        <p:spPr>
          <a:xfrm>
            <a:off x="481432" y="2599505"/>
            <a:ext cx="2697480" cy="2857868"/>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F2A52DE4-51C7-5BC3-F491-48DC02CDB727}"/>
              </a:ext>
            </a:extLst>
          </p:cNvPr>
          <p:cNvSpPr/>
          <p:nvPr/>
        </p:nvSpPr>
        <p:spPr>
          <a:xfrm>
            <a:off x="481432" y="2583607"/>
            <a:ext cx="2697480" cy="192919"/>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2" name="Text 10">
            <a:extLst>
              <a:ext uri="{FF2B5EF4-FFF2-40B4-BE49-F238E27FC236}">
                <a16:creationId xmlns:a16="http://schemas.microsoft.com/office/drawing/2014/main" id="{30298FE7-BEED-6A7A-DDE2-0256ECD7A397}"/>
              </a:ext>
            </a:extLst>
          </p:cNvPr>
          <p:cNvSpPr/>
          <p:nvPr/>
        </p:nvSpPr>
        <p:spPr>
          <a:xfrm>
            <a:off x="716280" y="2875587"/>
            <a:ext cx="2240280" cy="502920"/>
          </a:xfrm>
          <a:prstGeom prst="rect">
            <a:avLst/>
          </a:prstGeom>
          <a:noFill/>
          <a:ln/>
        </p:spPr>
        <p:txBody>
          <a:bodyPr wrap="square" rtlCol="0" anchor="t"/>
          <a:lstStyle/>
          <a:p>
            <a:pPr algn="ctr">
              <a:lnSpc>
                <a:spcPts val="2080"/>
              </a:lnSpc>
            </a:pPr>
            <a:r>
              <a:rPr lang="en-US" sz="2400" b="1" dirty="0">
                <a:solidFill>
                  <a:srgbClr val="E8068C"/>
                </a:solidFill>
                <a:latin typeface="Calibri" panose="020F0502020204030204" pitchFamily="34" charset="0"/>
                <a:ea typeface="Georgia" pitchFamily="34" charset="-122"/>
                <a:cs typeface="Calibri" panose="020F0502020204030204" pitchFamily="34" charset="0"/>
              </a:rPr>
              <a:t>Privacy</a:t>
            </a:r>
          </a:p>
          <a:p>
            <a:pPr algn="ctr">
              <a:lnSpc>
                <a:spcPts val="2080"/>
              </a:lnSpc>
            </a:pPr>
            <a:r>
              <a:rPr lang="en-US" sz="2400" b="1" dirty="0">
                <a:solidFill>
                  <a:srgbClr val="E8068C"/>
                </a:solidFill>
                <a:latin typeface="Calibri" panose="020F0502020204030204" pitchFamily="34" charset="0"/>
                <a:ea typeface="Georgia" pitchFamily="34" charset="-122"/>
                <a:cs typeface="Calibri" panose="020F0502020204030204" pitchFamily="34" charset="0"/>
              </a:rPr>
              <a:t> </a:t>
            </a:r>
            <a:r>
              <a:rPr lang="en-US" sz="1900" b="1" dirty="0">
                <a:solidFill>
                  <a:srgbClr val="E8068C"/>
                </a:solidFill>
                <a:latin typeface="Calibri" panose="020F0502020204030204" pitchFamily="34" charset="0"/>
                <a:ea typeface="Georgia" pitchFamily="34" charset="-122"/>
                <a:cs typeface="Calibri" panose="020F0502020204030204" pitchFamily="34" charset="0"/>
              </a:rPr>
              <a:t>(who can learn what about you)</a:t>
            </a:r>
            <a:endParaRPr lang="en-US" sz="1900" dirty="0">
              <a:solidFill>
                <a:srgbClr val="E8068C"/>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FFAC6186-9365-E8DD-2C01-72024A0D1ACA}"/>
              </a:ext>
            </a:extLst>
          </p:cNvPr>
          <p:cNvSpPr/>
          <p:nvPr/>
        </p:nvSpPr>
        <p:spPr>
          <a:xfrm>
            <a:off x="3325216" y="2599505"/>
            <a:ext cx="2697480" cy="2857868"/>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F7C0F352-E13C-F210-C134-A6B6313A41BF}"/>
              </a:ext>
            </a:extLst>
          </p:cNvPr>
          <p:cNvSpPr/>
          <p:nvPr/>
        </p:nvSpPr>
        <p:spPr>
          <a:xfrm>
            <a:off x="3325216" y="2583607"/>
            <a:ext cx="2697480" cy="192919"/>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0" name="Text 18">
            <a:extLst>
              <a:ext uri="{FF2B5EF4-FFF2-40B4-BE49-F238E27FC236}">
                <a16:creationId xmlns:a16="http://schemas.microsoft.com/office/drawing/2014/main" id="{A9423630-3AA1-622C-BD39-86709F6EDD55}"/>
              </a:ext>
            </a:extLst>
          </p:cNvPr>
          <p:cNvSpPr/>
          <p:nvPr/>
        </p:nvSpPr>
        <p:spPr>
          <a:xfrm>
            <a:off x="3318968" y="2875587"/>
            <a:ext cx="2697480" cy="502920"/>
          </a:xfrm>
          <a:prstGeom prst="rect">
            <a:avLst/>
          </a:prstGeom>
          <a:noFill/>
          <a:ln/>
        </p:spPr>
        <p:txBody>
          <a:bodyPr wrap="square" rtlCol="0" anchor="t"/>
          <a:lstStyle/>
          <a:p>
            <a:pPr algn="ctr">
              <a:lnSpc>
                <a:spcPts val="2080"/>
              </a:lnSpc>
            </a:pPr>
            <a:r>
              <a:rPr lang="en-US" sz="2400" b="1" dirty="0">
                <a:solidFill>
                  <a:srgbClr val="713293"/>
                </a:solidFill>
                <a:latin typeface="Calibri" panose="020F0502020204030204" pitchFamily="34" charset="0"/>
                <a:ea typeface="Georgia" pitchFamily="34" charset="-122"/>
                <a:cs typeface="Calibri" panose="020F0502020204030204" pitchFamily="34" charset="0"/>
              </a:rPr>
              <a:t>Reputation </a:t>
            </a:r>
          </a:p>
          <a:p>
            <a:pPr algn="ctr">
              <a:lnSpc>
                <a:spcPts val="2080"/>
              </a:lnSpc>
            </a:pPr>
            <a:r>
              <a:rPr lang="en-US" sz="1900" b="1" dirty="0">
                <a:solidFill>
                  <a:srgbClr val="713293"/>
                </a:solidFill>
                <a:latin typeface="Calibri" panose="020F0502020204030204" pitchFamily="34" charset="0"/>
                <a:ea typeface="Georgia" pitchFamily="34" charset="-122"/>
                <a:cs typeface="Calibri" panose="020F0502020204030204" pitchFamily="34" charset="0"/>
              </a:rPr>
              <a:t>(how you </a:t>
            </a:r>
          </a:p>
          <a:p>
            <a:pPr algn="ctr">
              <a:lnSpc>
                <a:spcPts val="2080"/>
              </a:lnSpc>
            </a:pPr>
            <a:r>
              <a:rPr lang="en-US" sz="1900" b="1" dirty="0">
                <a:solidFill>
                  <a:srgbClr val="713293"/>
                </a:solidFill>
                <a:latin typeface="Calibri" panose="020F0502020204030204" pitchFamily="34" charset="0"/>
                <a:ea typeface="Georgia" pitchFamily="34" charset="-122"/>
                <a:cs typeface="Calibri" panose="020F0502020204030204" pitchFamily="34" charset="0"/>
              </a:rPr>
              <a:t>are perceived)</a:t>
            </a:r>
          </a:p>
          <a:p>
            <a:pPr algn="ctr">
              <a:lnSpc>
                <a:spcPts val="2080"/>
              </a:lnSpc>
            </a:pPr>
            <a:endParaRPr lang="en-US" sz="2400" dirty="0">
              <a:solidFill>
                <a:srgbClr val="713293"/>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E244C9D8-2506-12B9-86BF-858AA8243CB3}"/>
              </a:ext>
            </a:extLst>
          </p:cNvPr>
          <p:cNvSpPr/>
          <p:nvPr/>
        </p:nvSpPr>
        <p:spPr>
          <a:xfrm>
            <a:off x="6169000" y="2599505"/>
            <a:ext cx="2697480" cy="2857868"/>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877E5CAE-7CB7-5F63-C641-61E9D81D066D}"/>
              </a:ext>
            </a:extLst>
          </p:cNvPr>
          <p:cNvSpPr/>
          <p:nvPr/>
        </p:nvSpPr>
        <p:spPr>
          <a:xfrm>
            <a:off x="6169000" y="2583607"/>
            <a:ext cx="2697480" cy="192919"/>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8" name="Text 26">
            <a:extLst>
              <a:ext uri="{FF2B5EF4-FFF2-40B4-BE49-F238E27FC236}">
                <a16:creationId xmlns:a16="http://schemas.microsoft.com/office/drawing/2014/main" id="{C1061C47-A221-B84A-2BEA-300BD0ACE85F}"/>
              </a:ext>
            </a:extLst>
          </p:cNvPr>
          <p:cNvSpPr/>
          <p:nvPr/>
        </p:nvSpPr>
        <p:spPr>
          <a:xfrm>
            <a:off x="6143804" y="2875587"/>
            <a:ext cx="2716124" cy="502920"/>
          </a:xfrm>
          <a:prstGeom prst="rect">
            <a:avLst/>
          </a:prstGeom>
          <a:noFill/>
          <a:ln/>
        </p:spPr>
        <p:txBody>
          <a:bodyPr wrap="square" rtlCol="0" anchor="t"/>
          <a:lstStyle/>
          <a:p>
            <a:pPr algn="ctr">
              <a:lnSpc>
                <a:spcPts val="2080"/>
              </a:lnSpc>
            </a:pPr>
            <a:r>
              <a:rPr lang="en-US" sz="2400" b="1" dirty="0">
                <a:solidFill>
                  <a:srgbClr val="3C3795"/>
                </a:solidFill>
                <a:latin typeface="Calibri" panose="020F0502020204030204" pitchFamily="34" charset="0"/>
                <a:ea typeface="Georgia" pitchFamily="34" charset="-122"/>
                <a:cs typeface="Calibri" panose="020F0502020204030204" pitchFamily="34" charset="0"/>
              </a:rPr>
              <a:t>Safety </a:t>
            </a:r>
          </a:p>
          <a:p>
            <a:pPr algn="ctr">
              <a:lnSpc>
                <a:spcPts val="2080"/>
              </a:lnSpc>
            </a:pPr>
            <a:r>
              <a:rPr lang="en-US" sz="1900" b="1" dirty="0">
                <a:solidFill>
                  <a:srgbClr val="3C3795"/>
                </a:solidFill>
                <a:latin typeface="Calibri" panose="020F0502020204030204" pitchFamily="34" charset="0"/>
                <a:ea typeface="Georgia" pitchFamily="34" charset="-122"/>
                <a:cs typeface="Calibri" panose="020F0502020204030204" pitchFamily="34" charset="0"/>
              </a:rPr>
              <a:t>(what can </a:t>
            </a:r>
          </a:p>
          <a:p>
            <a:pPr algn="ctr">
              <a:lnSpc>
                <a:spcPts val="2080"/>
              </a:lnSpc>
            </a:pPr>
            <a:r>
              <a:rPr lang="en-US" sz="1900" b="1" dirty="0">
                <a:solidFill>
                  <a:srgbClr val="3C3795"/>
                </a:solidFill>
                <a:latin typeface="Calibri" panose="020F0502020204030204" pitchFamily="34" charset="0"/>
                <a:ea typeface="Georgia" pitchFamily="34" charset="-122"/>
                <a:cs typeface="Calibri" panose="020F0502020204030204" pitchFamily="34" charset="0"/>
              </a:rPr>
              <a:t>be misused)</a:t>
            </a:r>
          </a:p>
          <a:p>
            <a:pPr algn="ctr">
              <a:lnSpc>
                <a:spcPts val="2080"/>
              </a:lnSpc>
            </a:pPr>
            <a:endParaRPr lang="en-US" sz="2400" dirty="0">
              <a:solidFill>
                <a:srgbClr val="3C3795"/>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5970AB87-8D32-B96B-68B7-2DDB420D8C8C}"/>
              </a:ext>
            </a:extLst>
          </p:cNvPr>
          <p:cNvSpPr/>
          <p:nvPr/>
        </p:nvSpPr>
        <p:spPr>
          <a:xfrm>
            <a:off x="9012784" y="2594425"/>
            <a:ext cx="2697480" cy="2857868"/>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D891234-A43C-63F1-7C61-D9FF241153F4}"/>
              </a:ext>
            </a:extLst>
          </p:cNvPr>
          <p:cNvSpPr/>
          <p:nvPr/>
        </p:nvSpPr>
        <p:spPr>
          <a:xfrm>
            <a:off x="9012784" y="2583607"/>
            <a:ext cx="2697480" cy="192919"/>
          </a:xfrm>
          <a:prstGeom prst="rect">
            <a:avLst/>
          </a:prstGeom>
          <a:solidFill>
            <a:srgbClr val="307EA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6" name="Text 34">
            <a:extLst>
              <a:ext uri="{FF2B5EF4-FFF2-40B4-BE49-F238E27FC236}">
                <a16:creationId xmlns:a16="http://schemas.microsoft.com/office/drawing/2014/main" id="{FC43357F-D56D-E37F-BD22-1C5529E01D11}"/>
              </a:ext>
            </a:extLst>
          </p:cNvPr>
          <p:cNvSpPr/>
          <p:nvPr/>
        </p:nvSpPr>
        <p:spPr>
          <a:xfrm>
            <a:off x="9006536" y="2875587"/>
            <a:ext cx="2704032" cy="502920"/>
          </a:xfrm>
          <a:prstGeom prst="rect">
            <a:avLst/>
          </a:prstGeom>
          <a:noFill/>
          <a:ln/>
        </p:spPr>
        <p:txBody>
          <a:bodyPr wrap="square" rtlCol="0" anchor="t"/>
          <a:lstStyle/>
          <a:p>
            <a:pPr algn="ctr">
              <a:lnSpc>
                <a:spcPts val="2080"/>
              </a:lnSpc>
            </a:pPr>
            <a:r>
              <a:rPr lang="en-US" sz="2400" b="1" dirty="0">
                <a:solidFill>
                  <a:srgbClr val="307EAC"/>
                </a:solidFill>
                <a:latin typeface="Calibri" panose="020F0502020204030204" pitchFamily="34" charset="0"/>
                <a:ea typeface="Georgia" pitchFamily="34" charset="-122"/>
                <a:cs typeface="Calibri" panose="020F0502020204030204" pitchFamily="34" charset="0"/>
              </a:rPr>
              <a:t>Wellbeing </a:t>
            </a:r>
          </a:p>
          <a:p>
            <a:pPr algn="ctr">
              <a:lnSpc>
                <a:spcPts val="2080"/>
              </a:lnSpc>
            </a:pPr>
            <a:r>
              <a:rPr lang="en-US" sz="1900" b="1" dirty="0">
                <a:solidFill>
                  <a:srgbClr val="307EAC"/>
                </a:solidFill>
                <a:latin typeface="Calibri" panose="020F0502020204030204" pitchFamily="34" charset="0"/>
                <a:ea typeface="Georgia" pitchFamily="34" charset="-122"/>
                <a:cs typeface="Calibri" panose="020F0502020204030204" pitchFamily="34" charset="0"/>
              </a:rPr>
              <a:t>(stress </a:t>
            </a:r>
          </a:p>
          <a:p>
            <a:pPr algn="ctr">
              <a:lnSpc>
                <a:spcPts val="2080"/>
              </a:lnSpc>
            </a:pPr>
            <a:r>
              <a:rPr lang="en-US" sz="1900" b="1" dirty="0">
                <a:solidFill>
                  <a:srgbClr val="307EAC"/>
                </a:solidFill>
                <a:latin typeface="Calibri" panose="020F0502020204030204" pitchFamily="34" charset="0"/>
                <a:ea typeface="Georgia" pitchFamily="34" charset="-122"/>
                <a:cs typeface="Calibri" panose="020F0502020204030204" pitchFamily="34" charset="0"/>
              </a:rPr>
              <a:t>and conflict)</a:t>
            </a:r>
          </a:p>
          <a:p>
            <a:pPr algn="ctr">
              <a:lnSpc>
                <a:spcPts val="2080"/>
              </a:lnSpc>
            </a:pPr>
            <a:endParaRPr lang="en-US" sz="2400" dirty="0">
              <a:solidFill>
                <a:srgbClr val="307EAC"/>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1638F06F-8A77-C12F-70F1-C0B9785BDFD5}"/>
              </a:ext>
            </a:extLst>
          </p:cNvPr>
          <p:cNvSpPr txBox="1">
            <a:spLocks/>
          </p:cNvSpPr>
          <p:nvPr/>
        </p:nvSpPr>
        <p:spPr>
          <a:xfrm>
            <a:off x="481432" y="298644"/>
            <a:ext cx="390006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latin typeface="Calibri" panose="020F0502020204030204" pitchFamily="34" charset="0"/>
                <a:cs typeface="Calibri" panose="020F0502020204030204" pitchFamily="34" charset="0"/>
              </a:rPr>
              <a:t>Consequences for you: privacy, reputation, safety, and wellbeing</a:t>
            </a:r>
          </a:p>
        </p:txBody>
      </p:sp>
      <p:sp>
        <p:nvSpPr>
          <p:cNvPr id="58" name="Text 6">
            <a:extLst>
              <a:ext uri="{FF2B5EF4-FFF2-40B4-BE49-F238E27FC236}">
                <a16:creationId xmlns:a16="http://schemas.microsoft.com/office/drawing/2014/main" id="{5AFEDA84-86CE-B4E2-4FC8-C0960CF70E0B}"/>
              </a:ext>
            </a:extLst>
          </p:cNvPr>
          <p:cNvSpPr/>
          <p:nvPr/>
        </p:nvSpPr>
        <p:spPr>
          <a:xfrm>
            <a:off x="4863644" y="298644"/>
            <a:ext cx="5080456" cy="1065770"/>
          </a:xfrm>
          <a:prstGeom prst="rect">
            <a:avLst/>
          </a:prstGeom>
          <a:noFill/>
          <a:ln/>
        </p:spPr>
        <p:txBody>
          <a:bodyPr wrap="square" rtlCol="0" anchor="t"/>
          <a:lstStyle/>
          <a:p>
            <a:r>
              <a:rPr lang="en-US" sz="2200" dirty="0">
                <a:solidFill>
                  <a:srgbClr val="10153D"/>
                </a:solidFill>
                <a:latin typeface="Calibri" panose="020F0502020204030204" pitchFamily="34" charset="0"/>
                <a:ea typeface="Calibri" pitchFamily="34" charset="-122"/>
                <a:cs typeface="Calibri" panose="020F0502020204030204" pitchFamily="34" charset="0"/>
              </a:rPr>
              <a:t>A digital footprint is not automatically “good” or “bad”. It depends on context and choices. However, certain patterns (oversharing, open settings, impulsive posting) can create avoidable risks for your privacy, reputation, and even your safety.</a:t>
            </a:r>
          </a:p>
          <a:p>
            <a:endParaRPr lang="en-US" sz="2200" dirty="0">
              <a:solidFill>
                <a:srgbClr val="10153D"/>
              </a:solidFill>
              <a:latin typeface="Calibri" panose="020F0502020204030204" pitchFamily="34" charset="0"/>
              <a:ea typeface="Calibri" pitchFamily="34" charset="-122"/>
              <a:cs typeface="Calibri" panose="020F0502020204030204" pitchFamily="34" charset="0"/>
            </a:endParaRPr>
          </a:p>
          <a:p>
            <a:endParaRPr lang="en-US" sz="2200" b="1" dirty="0">
              <a:solidFill>
                <a:srgbClr val="10153D"/>
              </a:solidFill>
              <a:latin typeface="Calibri" panose="020F0502020204030204" pitchFamily="34" charset="0"/>
              <a:cs typeface="Calibri" panose="020F0502020204030204" pitchFamily="34" charset="0"/>
            </a:endParaRPr>
          </a:p>
        </p:txBody>
      </p:sp>
      <p:cxnSp>
        <p:nvCxnSpPr>
          <p:cNvPr id="63" name="Straight Connector 62">
            <a:extLst>
              <a:ext uri="{FF2B5EF4-FFF2-40B4-BE49-F238E27FC236}">
                <a16:creationId xmlns:a16="http://schemas.microsoft.com/office/drawing/2014/main" id="{27A309C7-7880-1157-7BBF-AAB3DEA94247}"/>
              </a:ext>
            </a:extLst>
          </p:cNvPr>
          <p:cNvCxnSpPr>
            <a:cxnSpLocks/>
          </p:cNvCxnSpPr>
          <p:nvPr/>
        </p:nvCxnSpPr>
        <p:spPr>
          <a:xfrm>
            <a:off x="505011" y="3910670"/>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45732E8B-D9AA-1EA4-9DFC-7B4820227C8D}"/>
              </a:ext>
            </a:extLst>
          </p:cNvPr>
          <p:cNvSpPr/>
          <p:nvPr/>
        </p:nvSpPr>
        <p:spPr>
          <a:xfrm rot="14400000" flipH="1">
            <a:off x="10172687" y="154176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11">
            <a:extLst>
              <a:ext uri="{FF2B5EF4-FFF2-40B4-BE49-F238E27FC236}">
                <a16:creationId xmlns:a16="http://schemas.microsoft.com/office/drawing/2014/main" id="{9718C5AA-CCAA-237E-14EA-FA4C3C8E2F67}"/>
              </a:ext>
            </a:extLst>
          </p:cNvPr>
          <p:cNvSpPr/>
          <p:nvPr/>
        </p:nvSpPr>
        <p:spPr>
          <a:xfrm>
            <a:off x="487680" y="4040057"/>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Public profiles, tags, location and permissions can reveal more than intended.</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7" name="Text 19">
            <a:extLst>
              <a:ext uri="{FF2B5EF4-FFF2-40B4-BE49-F238E27FC236}">
                <a16:creationId xmlns:a16="http://schemas.microsoft.com/office/drawing/2014/main" id="{89CB4B55-556B-E904-2646-D8CC264E433F}"/>
              </a:ext>
            </a:extLst>
          </p:cNvPr>
          <p:cNvSpPr/>
          <p:nvPr/>
        </p:nvSpPr>
        <p:spPr>
          <a:xfrm>
            <a:off x="3318764" y="4040057"/>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Posts may be seen without context; first impressions can form quickly and stick.</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8" name="Text 27">
            <a:extLst>
              <a:ext uri="{FF2B5EF4-FFF2-40B4-BE49-F238E27FC236}">
                <a16:creationId xmlns:a16="http://schemas.microsoft.com/office/drawing/2014/main" id="{86B8B935-5ACB-EF00-2F2B-096898D74662}"/>
              </a:ext>
            </a:extLst>
          </p:cNvPr>
          <p:cNvSpPr/>
          <p:nvPr/>
        </p:nvSpPr>
        <p:spPr>
          <a:xfrm>
            <a:off x="6187948" y="4040057"/>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Overshared details can enable scams, account takeovers, or unwanted contact (not limited to your digital life).</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14" name="Text 35">
            <a:extLst>
              <a:ext uri="{FF2B5EF4-FFF2-40B4-BE49-F238E27FC236}">
                <a16:creationId xmlns:a16="http://schemas.microsoft.com/office/drawing/2014/main" id="{4FEEA23F-2CDE-4767-D0B5-7B2DBED73B72}"/>
              </a:ext>
            </a:extLst>
          </p:cNvPr>
          <p:cNvSpPr/>
          <p:nvPr/>
        </p:nvSpPr>
        <p:spPr>
          <a:xfrm>
            <a:off x="9031732" y="4040057"/>
            <a:ext cx="2665832"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Arguments, harassment, or regret after posting can affect confidence and mood.</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4C97F964-A076-24A1-7B45-B301D6C2598B}"/>
              </a:ext>
            </a:extLst>
          </p:cNvPr>
          <p:cNvCxnSpPr>
            <a:cxnSpLocks/>
          </p:cNvCxnSpPr>
          <p:nvPr/>
        </p:nvCxnSpPr>
        <p:spPr>
          <a:xfrm>
            <a:off x="3325216" y="3910670"/>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B0BCDA7-8E31-1C07-11CB-CFF13F487C18}"/>
              </a:ext>
            </a:extLst>
          </p:cNvPr>
          <p:cNvCxnSpPr>
            <a:cxnSpLocks/>
          </p:cNvCxnSpPr>
          <p:nvPr/>
        </p:nvCxnSpPr>
        <p:spPr>
          <a:xfrm>
            <a:off x="6187948" y="3910670"/>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92A004F-FE60-786B-45B2-6DB06613DFD9}"/>
              </a:ext>
            </a:extLst>
          </p:cNvPr>
          <p:cNvCxnSpPr>
            <a:cxnSpLocks/>
          </p:cNvCxnSpPr>
          <p:nvPr/>
        </p:nvCxnSpPr>
        <p:spPr>
          <a:xfrm>
            <a:off x="9008153" y="3910670"/>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333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7C895-1C10-775B-A7E7-24089FF463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6C1C36-6E5D-50EF-F2FD-A95BCE52DC55}"/>
              </a:ext>
            </a:extLst>
          </p:cNvPr>
          <p:cNvSpPr/>
          <p:nvPr/>
        </p:nvSpPr>
        <p:spPr>
          <a:xfrm flipH="1" flipV="1">
            <a:off x="4546600" y="-8"/>
            <a:ext cx="764539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BC1CB6E-7788-7F27-0A76-060F2FDDFAEC}"/>
              </a:ext>
            </a:extLst>
          </p:cNvPr>
          <p:cNvSpPr txBox="1">
            <a:spLocks/>
          </p:cNvSpPr>
          <p:nvPr/>
        </p:nvSpPr>
        <p:spPr>
          <a:xfrm>
            <a:off x="579277" y="333222"/>
            <a:ext cx="4148538"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Consequences for </a:t>
            </a:r>
            <a:r>
              <a:rPr lang="en-US" sz="3600" b="1" dirty="0">
                <a:solidFill>
                  <a:srgbClr val="713293"/>
                </a:solidFill>
                <a:cs typeface="Times New Roman" panose="02020603050405020304" pitchFamily="18" charset="0"/>
              </a:rPr>
              <a:t>YOU: </a:t>
            </a:r>
            <a:r>
              <a:rPr lang="en-US" sz="3600" b="1" dirty="0">
                <a:solidFill>
                  <a:srgbClr val="22BDBF"/>
                </a:solidFill>
                <a:cs typeface="Times New Roman" panose="02020603050405020304" pitchFamily="18" charset="0"/>
              </a:rPr>
              <a:t>privacy, reputation, safety, and wellbeing</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E5C072FC-8067-9697-B098-71932CD68DAA}"/>
              </a:ext>
            </a:extLst>
          </p:cNvPr>
          <p:cNvSpPr/>
          <p:nvPr/>
        </p:nvSpPr>
        <p:spPr>
          <a:xfrm>
            <a:off x="9010693" y="-2639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D678C6C-88FE-D424-86AD-A3EC150E635D}"/>
              </a:ext>
            </a:extLst>
          </p:cNvPr>
          <p:cNvSpPr/>
          <p:nvPr/>
        </p:nvSpPr>
        <p:spPr>
          <a:xfrm>
            <a:off x="0" y="2644856"/>
            <a:ext cx="48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0B0D17-47C1-7DC5-9A19-DC3621A987E5}"/>
              </a:ext>
            </a:extLst>
          </p:cNvPr>
          <p:cNvSpPr/>
          <p:nvPr/>
        </p:nvSpPr>
        <p:spPr>
          <a:xfrm rot="444994">
            <a:off x="2921189" y="300552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Rounded Rectangle 4">
            <a:extLst>
              <a:ext uri="{FF2B5EF4-FFF2-40B4-BE49-F238E27FC236}">
                <a16:creationId xmlns:a16="http://schemas.microsoft.com/office/drawing/2014/main" id="{3E785A17-E835-7026-8852-6CEE34DEF93E}"/>
              </a:ext>
            </a:extLst>
          </p:cNvPr>
          <p:cNvSpPr/>
          <p:nvPr/>
        </p:nvSpPr>
        <p:spPr>
          <a:xfrm>
            <a:off x="5638800" y="1597680"/>
            <a:ext cx="5918200" cy="1632320"/>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3D1E40AC-CC92-2491-23E9-77548401D41B}"/>
              </a:ext>
            </a:extLst>
          </p:cNvPr>
          <p:cNvSpPr/>
          <p:nvPr/>
        </p:nvSpPr>
        <p:spPr>
          <a:xfrm>
            <a:off x="5638125" y="3524846"/>
            <a:ext cx="5918200" cy="1145881"/>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CC487CBC-B782-3B92-35EB-F92732C4C591}"/>
              </a:ext>
            </a:extLst>
          </p:cNvPr>
          <p:cNvSpPr/>
          <p:nvPr/>
        </p:nvSpPr>
        <p:spPr>
          <a:xfrm>
            <a:off x="5638125" y="5013619"/>
            <a:ext cx="5918200" cy="1145881"/>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ole tekstowe 21">
            <a:extLst>
              <a:ext uri="{FF2B5EF4-FFF2-40B4-BE49-F238E27FC236}">
                <a16:creationId xmlns:a16="http://schemas.microsoft.com/office/drawing/2014/main" id="{ED3B2F0A-0460-9F34-4BC5-D9F96440C6B6}"/>
              </a:ext>
            </a:extLst>
          </p:cNvPr>
          <p:cNvSpPr txBox="1"/>
          <p:nvPr/>
        </p:nvSpPr>
        <p:spPr>
          <a:xfrm>
            <a:off x="5998169" y="917912"/>
            <a:ext cx="5341767" cy="5940088"/>
          </a:xfrm>
          <a:prstGeom prst="rect">
            <a:avLst/>
          </a:prstGeom>
          <a:noFill/>
        </p:spPr>
        <p:txBody>
          <a:bodyPr wrap="square" rtlCol="0">
            <a:spAutoFit/>
          </a:bodyPr>
          <a:lstStyle/>
          <a:p>
            <a:pPr algn="ctr"/>
            <a:r>
              <a:rPr lang="en-US" sz="2600" b="1" dirty="0">
                <a:solidFill>
                  <a:schemeClr val="bg1"/>
                </a:solidFill>
                <a:latin typeface="Calibri" panose="020F0502020204030204" pitchFamily="34" charset="0"/>
                <a:cs typeface="Calibri" panose="020F0502020204030204" pitchFamily="34" charset="0"/>
              </a:rPr>
              <a:t>Example: </a:t>
            </a:r>
          </a:p>
          <a:p>
            <a:pPr algn="ctr"/>
            <a:endParaRPr lang="en-US" sz="2600" b="1" dirty="0">
              <a:solidFill>
                <a:srgbClr val="10153D"/>
              </a:solidFill>
              <a:latin typeface="Calibri" panose="020F0502020204030204" pitchFamily="34" charset="0"/>
              <a:cs typeface="Calibri" panose="020F0502020204030204" pitchFamily="34" charset="0"/>
            </a:endParaRPr>
          </a:p>
          <a:p>
            <a:pPr algn="ctr"/>
            <a:r>
              <a:rPr lang="en-US" sz="2200" b="1" dirty="0">
                <a:solidFill>
                  <a:srgbClr val="10153D"/>
                </a:solidFill>
                <a:latin typeface="Calibri" panose="020F0502020204030204" pitchFamily="34" charset="0"/>
                <a:cs typeface="Calibri" panose="020F0502020204030204" pitchFamily="34" charset="0"/>
              </a:rPr>
              <a:t>A photo with visible location + open profile </a:t>
            </a:r>
            <a:r>
              <a:rPr lang="en-US" sz="2200" dirty="0">
                <a:solidFill>
                  <a:srgbClr val="10153D"/>
                </a:solidFill>
                <a:latin typeface="Calibri" panose="020F0502020204030204" pitchFamily="34" charset="0"/>
                <a:cs typeface="Calibri" panose="020F0502020204030204" pitchFamily="34" charset="0"/>
              </a:rPr>
              <a:t>settings can reveal where you are, who you are with, and your routine - without you explicitly writing it.</a:t>
            </a:r>
          </a:p>
          <a:p>
            <a:pPr algn="ctr"/>
            <a:endParaRPr lang="en-US" sz="3200" dirty="0">
              <a:solidFill>
                <a:srgbClr val="10153D"/>
              </a:solidFill>
              <a:latin typeface="Calibri" panose="020F0502020204030204" pitchFamily="34" charset="0"/>
              <a:cs typeface="Calibri" panose="020F0502020204030204" pitchFamily="34" charset="0"/>
            </a:endParaRPr>
          </a:p>
          <a:p>
            <a:pPr algn="ctr"/>
            <a:r>
              <a:rPr lang="en-US" sz="2200" b="1" dirty="0">
                <a:solidFill>
                  <a:srgbClr val="10153D"/>
                </a:solidFill>
                <a:latin typeface="Calibri" panose="020F0502020204030204" pitchFamily="34" charset="0"/>
                <a:cs typeface="Calibri" panose="020F0502020204030204" pitchFamily="34" charset="0"/>
              </a:rPr>
              <a:t>Ask yourself: </a:t>
            </a:r>
            <a:r>
              <a:rPr lang="en-US" sz="2200" dirty="0">
                <a:solidFill>
                  <a:srgbClr val="10153D"/>
                </a:solidFill>
                <a:latin typeface="Calibri" panose="020F0502020204030204" pitchFamily="34" charset="0"/>
                <a:cs typeface="Calibri" panose="020F0502020204030204" pitchFamily="34" charset="0"/>
              </a:rPr>
              <a:t>Which risk is most relevant to me right now: privacy, reputation, </a:t>
            </a:r>
          </a:p>
          <a:p>
            <a:pPr algn="ctr"/>
            <a:r>
              <a:rPr lang="en-US" sz="2200" dirty="0">
                <a:solidFill>
                  <a:srgbClr val="10153D"/>
                </a:solidFill>
                <a:latin typeface="Calibri" panose="020F0502020204030204" pitchFamily="34" charset="0"/>
                <a:cs typeface="Calibri" panose="020F0502020204030204" pitchFamily="34" charset="0"/>
              </a:rPr>
              <a:t>safety, or wellbeing? Why? </a:t>
            </a:r>
          </a:p>
          <a:p>
            <a:pPr algn="ctr"/>
            <a:endParaRPr lang="en-US" sz="3200" dirty="0">
              <a:solidFill>
                <a:srgbClr val="10153D"/>
              </a:solidFill>
              <a:latin typeface="Calibri" panose="020F0502020204030204" pitchFamily="34" charset="0"/>
              <a:cs typeface="Calibri" panose="020F0502020204030204" pitchFamily="34" charset="0"/>
            </a:endParaRPr>
          </a:p>
          <a:p>
            <a:pPr algn="ctr"/>
            <a:r>
              <a:rPr lang="en-US" sz="2200" b="1" dirty="0">
                <a:solidFill>
                  <a:srgbClr val="10153D"/>
                </a:solidFill>
                <a:latin typeface="Calibri" panose="020F0502020204030204" pitchFamily="34" charset="0"/>
                <a:cs typeface="Calibri" panose="020F0502020204030204" pitchFamily="34" charset="0"/>
              </a:rPr>
              <a:t>Small changes </a:t>
            </a:r>
            <a:r>
              <a:rPr lang="en-US" sz="2200" dirty="0">
                <a:solidFill>
                  <a:srgbClr val="10153D"/>
                </a:solidFill>
                <a:latin typeface="Calibri" panose="020F0502020204030204" pitchFamily="34" charset="0"/>
                <a:cs typeface="Calibri" panose="020F0502020204030204" pitchFamily="34" charset="0"/>
              </a:rPr>
              <a:t>(audience settings, permissions, pausing before posting) can significantly reduce these risks.</a:t>
            </a:r>
          </a:p>
          <a:p>
            <a:pPr algn="ctr"/>
            <a:endParaRPr lang="en-US" sz="2200" dirty="0">
              <a:solidFill>
                <a:srgbClr val="10153D"/>
              </a:solidFill>
              <a:latin typeface="Calibri" panose="020F0502020204030204" pitchFamily="34" charset="0"/>
              <a:cs typeface="Calibri" panose="020F0502020204030204" pitchFamily="34" charset="0"/>
            </a:endParaRPr>
          </a:p>
          <a:p>
            <a:pPr algn="ctr"/>
            <a:endParaRPr lang="en-US" sz="22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5368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814887"/>
            <a:ext cx="700387" cy="540000"/>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3033976" y="1814888"/>
            <a:ext cx="8475290" cy="540000"/>
          </a:xfrm>
        </p:spPr>
        <p:txBody>
          <a:bodyPr/>
          <a:lstStyle/>
          <a:p>
            <a:pPr>
              <a:tabLst>
                <a:tab pos="7734300" algn="l"/>
              </a:tabLst>
            </a:pPr>
            <a:r>
              <a:rPr lang="en-IE" sz="2100" dirty="0"/>
              <a:t>Digital footprint  (10 min)	3</a:t>
            </a:r>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349501"/>
            <a:ext cx="700387" cy="540000"/>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3055679" y="2349502"/>
            <a:ext cx="8475290" cy="540000"/>
          </a:xfrm>
        </p:spPr>
        <p:txBody>
          <a:bodyPr/>
          <a:lstStyle/>
          <a:p>
            <a:pPr>
              <a:tabLst>
                <a:tab pos="7726363" algn="l"/>
              </a:tabLst>
            </a:pPr>
            <a:r>
              <a:rPr lang="en-IE" sz="2100" dirty="0"/>
              <a:t>Types of footprints (15 min)	8</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880113"/>
            <a:ext cx="700387" cy="540000"/>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3062258" y="2880113"/>
            <a:ext cx="8475290" cy="540000"/>
          </a:xfrm>
        </p:spPr>
        <p:txBody>
          <a:bodyPr/>
          <a:lstStyle/>
          <a:p>
            <a:pPr>
              <a:tabLst>
                <a:tab pos="7726363" algn="l"/>
              </a:tabLst>
            </a:pPr>
            <a:r>
              <a:rPr lang="en-IE" sz="2100" dirty="0"/>
              <a:t>The “ripple effect”: consequences for you and others (25 min)	15</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477945"/>
            <a:ext cx="700387" cy="540000"/>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3083961" y="3477945"/>
            <a:ext cx="8475290" cy="540000"/>
          </a:xfrm>
        </p:spPr>
        <p:txBody>
          <a:bodyPr/>
          <a:lstStyle/>
          <a:p>
            <a:pPr>
              <a:tabLst>
                <a:tab pos="7726363" algn="l"/>
              </a:tabLst>
            </a:pPr>
            <a:r>
              <a:rPr lang="en-IE" sz="2100" dirty="0"/>
              <a:t>My choice: a simple checklist + my action plan (15 min)	25</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4004609"/>
            <a:ext cx="700387" cy="540000"/>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3062258" y="4004610"/>
            <a:ext cx="8475290" cy="540000"/>
          </a:xfrm>
        </p:spPr>
        <p:txBody>
          <a:bodyPr/>
          <a:lstStyle/>
          <a:p>
            <a:pPr>
              <a:tabLst>
                <a:tab pos="7726363" algn="l"/>
              </a:tabLst>
            </a:pPr>
            <a:r>
              <a:rPr lang="en-IE" sz="2100" dirty="0"/>
              <a:t>How to protect your digital footprint (10 min)	35</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sp>
        <p:nvSpPr>
          <p:cNvPr id="38" name="Text Placeholder 37">
            <a:extLst>
              <a:ext uri="{FF2B5EF4-FFF2-40B4-BE49-F238E27FC236}">
                <a16:creationId xmlns:a16="http://schemas.microsoft.com/office/drawing/2014/main" id="{F5E8C4B0-174F-CF60-7FA3-A46062BC9918}"/>
              </a:ext>
            </a:extLst>
          </p:cNvPr>
          <p:cNvSpPr>
            <a:spLocks noGrp="1"/>
          </p:cNvSpPr>
          <p:nvPr>
            <p:ph type="body" sz="quarter" idx="37"/>
          </p:nvPr>
        </p:nvSpPr>
        <p:spPr>
          <a:xfrm>
            <a:off x="2162103" y="4593743"/>
            <a:ext cx="700387" cy="540000"/>
          </a:xfrm>
        </p:spPr>
        <p:txBody>
          <a:bodyPr/>
          <a:lstStyle/>
          <a:p>
            <a:r>
              <a:rPr lang="en-US" dirty="0"/>
              <a:t>06</a:t>
            </a:r>
          </a:p>
        </p:txBody>
      </p:sp>
      <p:sp>
        <p:nvSpPr>
          <p:cNvPr id="63" name="Text Placeholder 62">
            <a:extLst>
              <a:ext uri="{FF2B5EF4-FFF2-40B4-BE49-F238E27FC236}">
                <a16:creationId xmlns:a16="http://schemas.microsoft.com/office/drawing/2014/main" id="{5AF9FDCE-F8A9-9A75-447B-7C75797E501A}"/>
              </a:ext>
            </a:extLst>
          </p:cNvPr>
          <p:cNvSpPr>
            <a:spLocks noGrp="1"/>
          </p:cNvSpPr>
          <p:nvPr>
            <p:ph type="body" sz="quarter" idx="38"/>
          </p:nvPr>
        </p:nvSpPr>
        <p:spPr>
          <a:xfrm>
            <a:off x="3062258" y="4593744"/>
            <a:ext cx="8475290" cy="540000"/>
          </a:xfrm>
        </p:spPr>
        <p:txBody>
          <a:bodyPr/>
          <a:lstStyle/>
          <a:p>
            <a:pPr>
              <a:tabLst>
                <a:tab pos="7726363" algn="l"/>
              </a:tabLst>
            </a:pPr>
            <a:r>
              <a:rPr lang="en-IE" sz="2100" dirty="0"/>
              <a:t>Audit, quiz and test (20 min)	39</a:t>
            </a:r>
          </a:p>
        </p:txBody>
      </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E23FA093-0E37-CD14-8892-649F65A75C5A}"/>
              </a:ext>
            </a:extLst>
          </p:cNvPr>
          <p:cNvGrpSpPr/>
          <p:nvPr/>
        </p:nvGrpSpPr>
        <p:grpSpPr>
          <a:xfrm>
            <a:off x="1957265" y="2330078"/>
            <a:ext cx="9552000" cy="2201199"/>
            <a:chOff x="1957265" y="2037543"/>
            <a:chExt cx="9552000" cy="2880902"/>
          </a:xfrm>
        </p:grpSpPr>
        <p:grpSp>
          <p:nvGrpSpPr>
            <p:cNvPr id="93" name="Group 92">
              <a:extLst>
                <a:ext uri="{FF2B5EF4-FFF2-40B4-BE49-F238E27FC236}">
                  <a16:creationId xmlns:a16="http://schemas.microsoft.com/office/drawing/2014/main" id="{FB9BDB1D-8DDC-7B45-D38B-4C15BF8BC406}"/>
                </a:ext>
              </a:extLst>
            </p:cNvPr>
            <p:cNvGrpSpPr/>
            <p:nvPr/>
          </p:nvGrpSpPr>
          <p:grpSpPr>
            <a:xfrm>
              <a:off x="1957265" y="2037543"/>
              <a:ext cx="9552000" cy="1446040"/>
              <a:chOff x="1957265" y="2037543"/>
              <a:chExt cx="9552000" cy="1446040"/>
            </a:xfrm>
          </p:grpSpPr>
          <p:cxnSp>
            <p:nvCxnSpPr>
              <p:cNvPr id="98" name="Straight Connector 97">
                <a:extLst>
                  <a:ext uri="{FF2B5EF4-FFF2-40B4-BE49-F238E27FC236}">
                    <a16:creationId xmlns:a16="http://schemas.microsoft.com/office/drawing/2014/main" id="{CC94B0B9-BF1A-943A-B9CE-CD02CDC1B1A0}"/>
                  </a:ext>
                </a:extLst>
              </p:cNvPr>
              <p:cNvCxnSpPr>
                <a:cxnSpLocks/>
              </p:cNvCxnSpPr>
              <p:nvPr/>
            </p:nvCxnSpPr>
            <p:spPr>
              <a:xfrm flipH="1">
                <a:off x="1957265" y="348358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27A5188-4B68-523D-B330-8CE870D7EB8D}"/>
                  </a:ext>
                </a:extLst>
              </p:cNvPr>
              <p:cNvCxnSpPr>
                <a:cxnSpLocks/>
              </p:cNvCxnSpPr>
              <p:nvPr/>
            </p:nvCxnSpPr>
            <p:spPr>
              <a:xfrm flipH="1">
                <a:off x="1957265" y="2760562"/>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765AE96-CFA1-6B84-5BB2-0A6724BB5479}"/>
                  </a:ext>
                </a:extLst>
              </p:cNvPr>
              <p:cNvCxnSpPr>
                <a:cxnSpLocks/>
              </p:cNvCxnSpPr>
              <p:nvPr/>
            </p:nvCxnSpPr>
            <p:spPr>
              <a:xfrm flipH="1">
                <a:off x="1957265" y="203754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CB4CC877-7E78-6C3B-CBA4-115FB6FEF211}"/>
                </a:ext>
              </a:extLst>
            </p:cNvPr>
            <p:cNvCxnSpPr>
              <a:cxnSpLocks/>
            </p:cNvCxnSpPr>
            <p:nvPr/>
          </p:nvCxnSpPr>
          <p:spPr>
            <a:xfrm flipH="1">
              <a:off x="1957265" y="4201014"/>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5" name="Straight Connector 21">
              <a:extLst>
                <a:ext uri="{FF2B5EF4-FFF2-40B4-BE49-F238E27FC236}">
                  <a16:creationId xmlns:a16="http://schemas.microsoft.com/office/drawing/2014/main" id="{2CA094E4-E226-967E-6DC9-05C0BC76453E}"/>
                </a:ext>
              </a:extLst>
            </p:cNvPr>
            <p:cNvCxnSpPr>
              <a:cxnSpLocks/>
            </p:cNvCxnSpPr>
            <p:nvPr/>
          </p:nvCxnSpPr>
          <p:spPr>
            <a:xfrm flipH="1">
              <a:off x="1957265" y="49184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412AB-0AF4-F2F3-B94D-AE044A9475E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585037-86C5-235F-9976-8849BB64225B}"/>
              </a:ext>
            </a:extLst>
          </p:cNvPr>
          <p:cNvSpPr/>
          <p:nvPr/>
        </p:nvSpPr>
        <p:spPr>
          <a:xfrm flipH="1" flipV="1">
            <a:off x="0" y="2161145"/>
            <a:ext cx="12191996" cy="361735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7A8A75E-8528-092A-FC34-3D8E7C55557C}"/>
              </a:ext>
            </a:extLst>
          </p:cNvPr>
          <p:cNvSpPr txBox="1">
            <a:spLocks/>
          </p:cNvSpPr>
          <p:nvPr/>
        </p:nvSpPr>
        <p:spPr>
          <a:xfrm>
            <a:off x="579277" y="424910"/>
            <a:ext cx="6558123"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Consequences for </a:t>
            </a:r>
            <a:r>
              <a:rPr lang="en-US" sz="3600" b="1" dirty="0">
                <a:solidFill>
                  <a:srgbClr val="713293"/>
                </a:solidFill>
                <a:cs typeface="Times New Roman" panose="02020603050405020304" pitchFamily="18" charset="0"/>
              </a:rPr>
              <a:t>OTHERS: </a:t>
            </a:r>
            <a:r>
              <a:rPr lang="en-US" sz="3600" b="1" dirty="0">
                <a:solidFill>
                  <a:srgbClr val="22BDBF"/>
                </a:solidFill>
                <a:cs typeface="Times New Roman" panose="02020603050405020304" pitchFamily="18" charset="0"/>
              </a:rPr>
              <a:t>respect, consent, and fairness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2481A9A3-ED58-E832-A0AC-BBDD38ABAA18}"/>
              </a:ext>
            </a:extLst>
          </p:cNvPr>
          <p:cNvSpPr/>
          <p:nvPr/>
        </p:nvSpPr>
        <p:spPr>
          <a:xfrm>
            <a:off x="-840738" y="36659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D6D47679-7FCA-6C59-989C-7F01F79C34F0}"/>
              </a:ext>
            </a:extLst>
          </p:cNvPr>
          <p:cNvSpPr txBox="1"/>
          <p:nvPr/>
        </p:nvSpPr>
        <p:spPr>
          <a:xfrm>
            <a:off x="579277" y="2572849"/>
            <a:ext cx="3499823" cy="1323632"/>
          </a:xfrm>
          <a:prstGeom prst="rect">
            <a:avLst/>
          </a:prstGeom>
          <a:noFill/>
        </p:spPr>
        <p:txBody>
          <a:bodyPr wrap="square" rtlCol="0">
            <a:spAutoFit/>
          </a:bodyPr>
          <a:lstStyle/>
          <a:p>
            <a:r>
              <a:rPr lang="en-US" sz="2667" b="1" dirty="0">
                <a:solidFill>
                  <a:schemeClr val="bg1"/>
                </a:solidFill>
                <a:latin typeface="Calibri" panose="020F0502020204030204" pitchFamily="34" charset="0"/>
                <a:cs typeface="Calibri" panose="020F0502020204030204" pitchFamily="34" charset="0"/>
              </a:rPr>
              <a:t>Common ways we expose others online:</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FD0821AA-3826-5DEB-BEE4-50ADCDEF4412}"/>
              </a:ext>
            </a:extLst>
          </p:cNvPr>
          <p:cNvSpPr/>
          <p:nvPr/>
        </p:nvSpPr>
        <p:spPr>
          <a:xfrm rot="444994">
            <a:off x="3233169" y="369745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1" name="pole tekstowe 21">
            <a:extLst>
              <a:ext uri="{FF2B5EF4-FFF2-40B4-BE49-F238E27FC236}">
                <a16:creationId xmlns:a16="http://schemas.microsoft.com/office/drawing/2014/main" id="{E720F6A1-0671-C296-BC9B-8B735FE6BBD4}"/>
              </a:ext>
            </a:extLst>
          </p:cNvPr>
          <p:cNvSpPr txBox="1"/>
          <p:nvPr/>
        </p:nvSpPr>
        <p:spPr>
          <a:xfrm>
            <a:off x="4876801" y="2572849"/>
            <a:ext cx="6985000" cy="2462213"/>
          </a:xfrm>
          <a:prstGeom prst="rect">
            <a:avLst/>
          </a:prstGeom>
          <a:noFill/>
        </p:spPr>
        <p:txBody>
          <a:bodyPr wrap="square" rtlCol="0">
            <a:spAutoFit/>
          </a:bodyPr>
          <a:lstStyle/>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Posting or sharing content where others appear</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Tagging/mentioning someone (linking them to content)</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Sharing screenshots of private chats</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Revealing someone’s location, schedule, or personal story</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Sharing content that could cause conflict later</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14" name="Graphic 4">
            <a:extLst>
              <a:ext uri="{FF2B5EF4-FFF2-40B4-BE49-F238E27FC236}">
                <a16:creationId xmlns:a16="http://schemas.microsoft.com/office/drawing/2014/main" id="{913CF816-E50C-7685-2F2E-B05B8C27C581}"/>
              </a:ext>
            </a:extLst>
          </p:cNvPr>
          <p:cNvSpPr/>
          <p:nvPr/>
        </p:nvSpPr>
        <p:spPr>
          <a:xfrm rot="5400000">
            <a:off x="1681148" y="895953"/>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4101454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4514-6735-417D-5B84-5B66CB564E56}"/>
            </a:ext>
          </a:extLst>
        </p:cNvPr>
        <p:cNvGrpSpPr/>
        <p:nvPr/>
      </p:nvGrpSpPr>
      <p:grpSpPr>
        <a:xfrm>
          <a:off x="0" y="0"/>
          <a:ext cx="0" cy="0"/>
          <a:chOff x="0" y="0"/>
          <a:chExt cx="0" cy="0"/>
        </a:xfrm>
      </p:grpSpPr>
      <p:sp>
        <p:nvSpPr>
          <p:cNvPr id="172" name="Rectangle 171">
            <a:extLst>
              <a:ext uri="{FF2B5EF4-FFF2-40B4-BE49-F238E27FC236}">
                <a16:creationId xmlns:a16="http://schemas.microsoft.com/office/drawing/2014/main" id="{AD004EE0-04F6-CF8C-9C40-C777DFE2D344}"/>
              </a:ext>
            </a:extLst>
          </p:cNvPr>
          <p:cNvSpPr/>
          <p:nvPr/>
        </p:nvSpPr>
        <p:spPr>
          <a:xfrm flipH="1">
            <a:off x="-9" y="2499224"/>
            <a:ext cx="12191999" cy="361735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4" name="Graphic 7">
            <a:extLst>
              <a:ext uri="{FF2B5EF4-FFF2-40B4-BE49-F238E27FC236}">
                <a16:creationId xmlns:a16="http://schemas.microsoft.com/office/drawing/2014/main" id="{E1A8C41A-7D03-AAD2-87E0-AD14211EF777}"/>
              </a:ext>
            </a:extLst>
          </p:cNvPr>
          <p:cNvSpPr/>
          <p:nvPr/>
        </p:nvSpPr>
        <p:spPr>
          <a:xfrm>
            <a:off x="9524861" y="41467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5" name="Rounded Rectangle 14">
            <a:extLst>
              <a:ext uri="{FF2B5EF4-FFF2-40B4-BE49-F238E27FC236}">
                <a16:creationId xmlns:a16="http://schemas.microsoft.com/office/drawing/2014/main" id="{D5B9027B-234F-F0CE-2B2A-45E29CC9AD12}"/>
              </a:ext>
            </a:extLst>
          </p:cNvPr>
          <p:cNvSpPr/>
          <p:nvPr/>
        </p:nvSpPr>
        <p:spPr>
          <a:xfrm>
            <a:off x="434990" y="1899817"/>
            <a:ext cx="527891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0C3CBF9F-1F24-0455-E4BA-712D1939B234}"/>
              </a:ext>
            </a:extLst>
          </p:cNvPr>
          <p:cNvSpPr/>
          <p:nvPr/>
        </p:nvSpPr>
        <p:spPr>
          <a:xfrm>
            <a:off x="434990" y="1913831"/>
            <a:ext cx="5278912" cy="585393"/>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E8068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11">
            <a:extLst>
              <a:ext uri="{FF2B5EF4-FFF2-40B4-BE49-F238E27FC236}">
                <a16:creationId xmlns:a16="http://schemas.microsoft.com/office/drawing/2014/main" id="{2B68A768-BED2-F4FE-8B22-A290397EB08F}"/>
              </a:ext>
            </a:extLst>
          </p:cNvPr>
          <p:cNvSpPr/>
          <p:nvPr/>
        </p:nvSpPr>
        <p:spPr>
          <a:xfrm>
            <a:off x="447690" y="2834719"/>
            <a:ext cx="5248036" cy="1238902"/>
          </a:xfrm>
          <a:prstGeom prst="rect">
            <a:avLst/>
          </a:prstGeom>
          <a:noFill/>
          <a:ln/>
        </p:spPr>
        <p:txBody>
          <a:bodyPr wrap="square" rtlCol="0" anchor="t"/>
          <a:lstStyle/>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A “funny” screenshot from a private chat can be forwarded, misunderstood, </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and used against someone - because the original context disappears</a:t>
            </a:r>
          </a:p>
        </p:txBody>
      </p:sp>
      <p:sp>
        <p:nvSpPr>
          <p:cNvPr id="36" name="Text 10">
            <a:extLst>
              <a:ext uri="{FF2B5EF4-FFF2-40B4-BE49-F238E27FC236}">
                <a16:creationId xmlns:a16="http://schemas.microsoft.com/office/drawing/2014/main" id="{12EF644A-09AE-D6B9-4FCD-55EECBEDCCE0}"/>
              </a:ext>
            </a:extLst>
          </p:cNvPr>
          <p:cNvSpPr/>
          <p:nvPr/>
        </p:nvSpPr>
        <p:spPr>
          <a:xfrm>
            <a:off x="465866" y="2063768"/>
            <a:ext cx="5248036" cy="457200"/>
          </a:xfrm>
          <a:prstGeom prst="rect">
            <a:avLst/>
          </a:prstGeom>
          <a:noFill/>
          <a:ln/>
        </p:spPr>
        <p:txBody>
          <a:bodyPr wrap="square" rtlCol="0" anchor="t"/>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Concrete Example</a:t>
            </a:r>
          </a:p>
          <a:p>
            <a:pPr algn="ctr">
              <a:lnSpc>
                <a:spcPts val="2620"/>
              </a:lnSpc>
            </a:pPr>
            <a:endParaRPr lang="en-US" sz="2600" b="1"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46" name="Text Placeholder 11">
            <a:extLst>
              <a:ext uri="{FF2B5EF4-FFF2-40B4-BE49-F238E27FC236}">
                <a16:creationId xmlns:a16="http://schemas.microsoft.com/office/drawing/2014/main" id="{F93BBB85-EBD5-462A-7660-0157D5A05612}"/>
              </a:ext>
            </a:extLst>
          </p:cNvPr>
          <p:cNvSpPr txBox="1">
            <a:spLocks/>
          </p:cNvSpPr>
          <p:nvPr/>
        </p:nvSpPr>
        <p:spPr>
          <a:xfrm>
            <a:off x="-7" y="693396"/>
            <a:ext cx="1219200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3520"/>
              </a:lnSpc>
              <a:spcBef>
                <a:spcPts val="0"/>
              </a:spcBef>
              <a:buNone/>
            </a:pPr>
            <a:r>
              <a:rPr lang="en-US" sz="3600" b="1" dirty="0">
                <a:solidFill>
                  <a:srgbClr val="10153D"/>
                </a:solidFill>
                <a:latin typeface="Calibri" panose="020F0502020204030204" pitchFamily="34" charset="0"/>
                <a:cs typeface="Calibri" panose="020F0502020204030204" pitchFamily="34" charset="0"/>
              </a:rPr>
              <a:t>Consequences for OTHERS: respect, consent, and fairness</a:t>
            </a:r>
          </a:p>
          <a:p>
            <a:pPr marL="0" indent="0" algn="ctr">
              <a:lnSpc>
                <a:spcPts val="3520"/>
              </a:lnSpc>
              <a:spcBef>
                <a:spcPts val="0"/>
              </a:spcBef>
              <a:buNone/>
            </a:pPr>
            <a:endParaRPr lang="en-US" sz="3600" b="1" dirty="0">
              <a:solidFill>
                <a:srgbClr val="22BDBF"/>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BC212734-BBD9-0F81-CF75-65FEEB0F05A9}"/>
              </a:ext>
            </a:extLst>
          </p:cNvPr>
          <p:cNvSpPr/>
          <p:nvPr/>
        </p:nvSpPr>
        <p:spPr>
          <a:xfrm>
            <a:off x="0" y="4757248"/>
            <a:ext cx="12192000" cy="583171"/>
          </a:xfrm>
          <a:prstGeom prst="rect">
            <a:avLst/>
          </a:prstGeom>
          <a:noFill/>
          <a:ln/>
        </p:spPr>
        <p:txBody>
          <a:bodyPr wrap="square" rtlCol="0" anchor="t"/>
          <a:lstStyle/>
          <a:p>
            <a:pPr algn="ctr">
              <a:lnSpc>
                <a:spcPts val="2440"/>
              </a:lnSpc>
            </a:pPr>
            <a:r>
              <a:rPr lang="en-US" sz="2400" b="1" dirty="0">
                <a:solidFill>
                  <a:schemeClr val="bg1"/>
                </a:solidFill>
                <a:latin typeface="Calibri" pitchFamily="34" charset="0"/>
                <a:ea typeface="Calibri" pitchFamily="34" charset="-122"/>
                <a:cs typeface="Calibri" pitchFamily="34" charset="-120"/>
              </a:rPr>
              <a:t>Protecting privacy includes other people’s privacy: </a:t>
            </a:r>
          </a:p>
          <a:p>
            <a:pPr algn="ctr">
              <a:lnSpc>
                <a:spcPts val="2440"/>
              </a:lnSpc>
            </a:pPr>
            <a:r>
              <a:rPr lang="en-US" sz="2400" dirty="0">
                <a:solidFill>
                  <a:schemeClr val="bg1"/>
                </a:solidFill>
                <a:latin typeface="Calibri" pitchFamily="34" charset="0"/>
                <a:ea typeface="Calibri" pitchFamily="34" charset="-122"/>
                <a:cs typeface="Calibri" pitchFamily="34" charset="-120"/>
              </a:rPr>
              <a:t>consent and respect are part of acting responsibly online</a:t>
            </a:r>
            <a:endParaRPr lang="en-US" sz="2400" dirty="0">
              <a:solidFill>
                <a:schemeClr val="bg1"/>
              </a:solidFill>
            </a:endParaRPr>
          </a:p>
        </p:txBody>
      </p:sp>
      <p:sp>
        <p:nvSpPr>
          <p:cNvPr id="4" name="Freeform 3">
            <a:extLst>
              <a:ext uri="{FF2B5EF4-FFF2-40B4-BE49-F238E27FC236}">
                <a16:creationId xmlns:a16="http://schemas.microsoft.com/office/drawing/2014/main" id="{8CFBC947-C3F2-5E92-C650-F3C08118867A}"/>
              </a:ext>
            </a:extLst>
          </p:cNvPr>
          <p:cNvSpPr/>
          <p:nvPr/>
        </p:nvSpPr>
        <p:spPr>
          <a:xfrm rot="13442387" flipH="1">
            <a:off x="10148520" y="113878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Rounded Rectangle 1">
            <a:extLst>
              <a:ext uri="{FF2B5EF4-FFF2-40B4-BE49-F238E27FC236}">
                <a16:creationId xmlns:a16="http://schemas.microsoft.com/office/drawing/2014/main" id="{70F4BDD2-0E08-E595-E586-F61915915846}"/>
              </a:ext>
            </a:extLst>
          </p:cNvPr>
          <p:cNvSpPr/>
          <p:nvPr/>
        </p:nvSpPr>
        <p:spPr>
          <a:xfrm>
            <a:off x="6337742" y="1885803"/>
            <a:ext cx="5278912" cy="2521936"/>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a:extLst>
              <a:ext uri="{FF2B5EF4-FFF2-40B4-BE49-F238E27FC236}">
                <a16:creationId xmlns:a16="http://schemas.microsoft.com/office/drawing/2014/main" id="{04C5CB9C-666C-7361-C86B-39FDFA45CAD0}"/>
              </a:ext>
            </a:extLst>
          </p:cNvPr>
          <p:cNvSpPr/>
          <p:nvPr/>
        </p:nvSpPr>
        <p:spPr>
          <a:xfrm>
            <a:off x="6337742" y="1899817"/>
            <a:ext cx="5278912" cy="585393"/>
          </a:xfrm>
          <a:custGeom>
            <a:avLst/>
            <a:gdLst>
              <a:gd name="csX0" fmla="*/ 140361 w 3626452"/>
              <a:gd name="csY0" fmla="*/ 0 h 935544"/>
              <a:gd name="csX1" fmla="*/ 3486091 w 3626452"/>
              <a:gd name="csY1" fmla="*/ 0 h 935544"/>
              <a:gd name="csX2" fmla="*/ 3626452 w 3626452"/>
              <a:gd name="csY2" fmla="*/ 267008 h 935544"/>
              <a:gd name="csX3" fmla="*/ 3626452 w 3626452"/>
              <a:gd name="csY3" fmla="*/ 454578 h 935544"/>
              <a:gd name="csX4" fmla="*/ 3626452 w 3626452"/>
              <a:gd name="csY4" fmla="*/ 747974 h 935544"/>
              <a:gd name="csX5" fmla="*/ 3626452 w 3626452"/>
              <a:gd name="csY5" fmla="*/ 935544 h 935544"/>
              <a:gd name="csX6" fmla="*/ 0 w 3626452"/>
              <a:gd name="csY6" fmla="*/ 935544 h 935544"/>
              <a:gd name="csX7" fmla="*/ 0 w 3626452"/>
              <a:gd name="csY7" fmla="*/ 747974 h 935544"/>
              <a:gd name="csX8" fmla="*/ 0 w 3626452"/>
              <a:gd name="csY8" fmla="*/ 454578 h 935544"/>
              <a:gd name="csX9" fmla="*/ 0 w 3626452"/>
              <a:gd name="csY9" fmla="*/ 267008 h 935544"/>
              <a:gd name="csX10" fmla="*/ 140361 w 3626452"/>
              <a:gd name="csY10" fmla="*/ 0 h 93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626452" h="935544">
                <a:moveTo>
                  <a:pt x="140361" y="0"/>
                </a:moveTo>
                <a:lnTo>
                  <a:pt x="3486091" y="0"/>
                </a:lnTo>
                <a:cubicBezTo>
                  <a:pt x="3563610" y="0"/>
                  <a:pt x="3626452" y="119544"/>
                  <a:pt x="3626452" y="267008"/>
                </a:cubicBezTo>
                <a:lnTo>
                  <a:pt x="3626452" y="454578"/>
                </a:lnTo>
                <a:lnTo>
                  <a:pt x="3626452" y="747974"/>
                </a:lnTo>
                <a:lnTo>
                  <a:pt x="3626452" y="935544"/>
                </a:lnTo>
                <a:lnTo>
                  <a:pt x="0" y="935544"/>
                </a:lnTo>
                <a:lnTo>
                  <a:pt x="0" y="747974"/>
                </a:lnTo>
                <a:lnTo>
                  <a:pt x="0" y="454578"/>
                </a:lnTo>
                <a:lnTo>
                  <a:pt x="0" y="267008"/>
                </a:lnTo>
                <a:cubicBezTo>
                  <a:pt x="0" y="119544"/>
                  <a:pt x="62842" y="0"/>
                  <a:pt x="140361" y="0"/>
                </a:cubicBezTo>
                <a:close/>
              </a:path>
            </a:pathLst>
          </a:custGeom>
          <a:solidFill>
            <a:srgbClr val="22BDBF"/>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11">
            <a:extLst>
              <a:ext uri="{FF2B5EF4-FFF2-40B4-BE49-F238E27FC236}">
                <a16:creationId xmlns:a16="http://schemas.microsoft.com/office/drawing/2014/main" id="{3528A29F-71EB-A998-31E3-D4C8F8B2F0B9}"/>
              </a:ext>
            </a:extLst>
          </p:cNvPr>
          <p:cNvSpPr/>
          <p:nvPr/>
        </p:nvSpPr>
        <p:spPr>
          <a:xfrm>
            <a:off x="6350442" y="2820705"/>
            <a:ext cx="5248036" cy="1238902"/>
          </a:xfrm>
          <a:prstGeom prst="rect">
            <a:avLst/>
          </a:prstGeom>
          <a:noFill/>
          <a:ln/>
        </p:spPr>
        <p:txBody>
          <a:bodyPr wrap="square" rtlCol="0" anchor="t"/>
          <a:lstStyle/>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Ask yourself: Would I be okay</a:t>
            </a:r>
          </a:p>
          <a:p>
            <a:pPr algn="ctr">
              <a:lnSpc>
                <a:spcPts val="206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 if someone shared the same type of content about me, without asking?</a:t>
            </a:r>
          </a:p>
          <a:p>
            <a:pPr algn="ctr">
              <a:lnSpc>
                <a:spcPts val="2060"/>
              </a:lnSpc>
            </a:pPr>
            <a:endParaRPr lang="en-US" sz="2200"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7" name="Text 10">
            <a:extLst>
              <a:ext uri="{FF2B5EF4-FFF2-40B4-BE49-F238E27FC236}">
                <a16:creationId xmlns:a16="http://schemas.microsoft.com/office/drawing/2014/main" id="{77A89874-9310-5AF9-8A55-7E08AFC38569}"/>
              </a:ext>
            </a:extLst>
          </p:cNvPr>
          <p:cNvSpPr/>
          <p:nvPr/>
        </p:nvSpPr>
        <p:spPr>
          <a:xfrm>
            <a:off x="6368618" y="2049754"/>
            <a:ext cx="5248036" cy="457200"/>
          </a:xfrm>
          <a:prstGeom prst="rect">
            <a:avLst/>
          </a:prstGeom>
          <a:noFill/>
          <a:ln/>
        </p:spPr>
        <p:txBody>
          <a:bodyPr wrap="square" rtlCol="0" anchor="t"/>
          <a:lstStyle/>
          <a:p>
            <a:pPr algn="ctr">
              <a:lnSpc>
                <a:spcPts val="2620"/>
              </a:lnSpc>
            </a:pPr>
            <a:r>
              <a:rPr lang="en-US" sz="2600" b="1" dirty="0">
                <a:solidFill>
                  <a:schemeClr val="bg1"/>
                </a:solidFill>
                <a:latin typeface="Calibri" panose="020F0502020204030204" pitchFamily="34" charset="0"/>
                <a:ea typeface="Georgia" pitchFamily="34" charset="-122"/>
                <a:cs typeface="Calibri" panose="020F0502020204030204" pitchFamily="34" charset="0"/>
              </a:rPr>
              <a:t>Mini Self-Check </a:t>
            </a:r>
          </a:p>
        </p:txBody>
      </p:sp>
      <p:sp>
        <p:nvSpPr>
          <p:cNvPr id="11" name="Freeform 10">
            <a:extLst>
              <a:ext uri="{FF2B5EF4-FFF2-40B4-BE49-F238E27FC236}">
                <a16:creationId xmlns:a16="http://schemas.microsoft.com/office/drawing/2014/main" id="{429FDD23-244D-C6A4-7ED3-A27AF0D5A3A7}"/>
              </a:ext>
            </a:extLst>
          </p:cNvPr>
          <p:cNvSpPr/>
          <p:nvPr/>
        </p:nvSpPr>
        <p:spPr>
          <a:xfrm rot="218703">
            <a:off x="4077142" y="1154835"/>
            <a:ext cx="1612900" cy="230090"/>
          </a:xfrm>
          <a:custGeom>
            <a:avLst/>
            <a:gdLst>
              <a:gd name="csX0" fmla="*/ 0 w 2136610"/>
              <a:gd name="csY0" fmla="*/ 304800 h 304800"/>
              <a:gd name="csX1" fmla="*/ 101600 w 2136610"/>
              <a:gd name="csY1" fmla="*/ 279400 h 304800"/>
              <a:gd name="csX2" fmla="*/ 292100 w 2136610"/>
              <a:gd name="csY2" fmla="*/ 215900 h 304800"/>
              <a:gd name="csX3" fmla="*/ 914400 w 2136610"/>
              <a:gd name="csY3" fmla="*/ 88900 h 304800"/>
              <a:gd name="csX4" fmla="*/ 1511300 w 2136610"/>
              <a:gd name="csY4" fmla="*/ 25400 h 304800"/>
              <a:gd name="csX5" fmla="*/ 1739900 w 2136610"/>
              <a:gd name="csY5" fmla="*/ 12700 h 304800"/>
              <a:gd name="csX6" fmla="*/ 1917700 w 2136610"/>
              <a:gd name="csY6" fmla="*/ 0 h 304800"/>
              <a:gd name="csX7" fmla="*/ 2082800 w 2136610"/>
              <a:gd name="csY7" fmla="*/ 12700 h 304800"/>
              <a:gd name="csX8" fmla="*/ 2133600 w 2136610"/>
              <a:gd name="csY8" fmla="*/ 25400 h 304800"/>
              <a:gd name="csX9" fmla="*/ 2133600 w 2136610"/>
              <a:gd name="csY9" fmla="*/ 50800 h 30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136610" h="304800">
                <a:moveTo>
                  <a:pt x="0" y="304800"/>
                </a:moveTo>
                <a:cubicBezTo>
                  <a:pt x="33867" y="296333"/>
                  <a:pt x="68204" y="289564"/>
                  <a:pt x="101600" y="279400"/>
                </a:cubicBezTo>
                <a:cubicBezTo>
                  <a:pt x="165635" y="259911"/>
                  <a:pt x="227164" y="232134"/>
                  <a:pt x="292100" y="215900"/>
                </a:cubicBezTo>
                <a:cubicBezTo>
                  <a:pt x="505261" y="162610"/>
                  <a:pt x="678886" y="116075"/>
                  <a:pt x="914400" y="88900"/>
                </a:cubicBezTo>
                <a:cubicBezTo>
                  <a:pt x="1110581" y="66264"/>
                  <a:pt x="1313825" y="40590"/>
                  <a:pt x="1511300" y="25400"/>
                </a:cubicBezTo>
                <a:cubicBezTo>
                  <a:pt x="1587393" y="19547"/>
                  <a:pt x="1663731" y="17461"/>
                  <a:pt x="1739900" y="12700"/>
                </a:cubicBezTo>
                <a:lnTo>
                  <a:pt x="1917700" y="0"/>
                </a:lnTo>
                <a:cubicBezTo>
                  <a:pt x="1972733" y="4233"/>
                  <a:pt x="2027982" y="6251"/>
                  <a:pt x="2082800" y="12700"/>
                </a:cubicBezTo>
                <a:cubicBezTo>
                  <a:pt x="2100135" y="14739"/>
                  <a:pt x="2119636" y="14927"/>
                  <a:pt x="2133600" y="25400"/>
                </a:cubicBezTo>
                <a:cubicBezTo>
                  <a:pt x="2140373" y="30480"/>
                  <a:pt x="2133600" y="42333"/>
                  <a:pt x="2133600" y="50800"/>
                </a:cubicBezTo>
              </a:path>
            </a:pathLst>
          </a:custGeom>
          <a:noFill/>
          <a:ln w="38100">
            <a:solidFill>
              <a:srgbClr val="22BDBF"/>
            </a:solidFill>
            <a:extLst>
              <a:ext uri="{C807C97D-BFC1-408E-A445-0C87EB9F89A2}">
                <ask:lineSketchStyleProps xmlns:ask="http://schemas.microsoft.com/office/drawing/2018/sketchyshapes" sd="1219033472">
                  <a:custGeom>
                    <a:avLst/>
                    <a:gdLst>
                      <a:gd name="csX0" fmla="*/ 0 w 2136610"/>
                      <a:gd name="csY0" fmla="*/ 304800 h 304800"/>
                      <a:gd name="csX1" fmla="*/ 101600 w 2136610"/>
                      <a:gd name="csY1" fmla="*/ 279400 h 304800"/>
                      <a:gd name="csX2" fmla="*/ 292100 w 2136610"/>
                      <a:gd name="csY2" fmla="*/ 215900 h 304800"/>
                      <a:gd name="csX3" fmla="*/ 914400 w 2136610"/>
                      <a:gd name="csY3" fmla="*/ 88900 h 304800"/>
                      <a:gd name="csX4" fmla="*/ 1511300 w 2136610"/>
                      <a:gd name="csY4" fmla="*/ 25400 h 304800"/>
                      <a:gd name="csX5" fmla="*/ 1739900 w 2136610"/>
                      <a:gd name="csY5" fmla="*/ 12700 h 304800"/>
                      <a:gd name="csX6" fmla="*/ 1917700 w 2136610"/>
                      <a:gd name="csY6" fmla="*/ 0 h 304800"/>
                      <a:gd name="csX7" fmla="*/ 2082800 w 2136610"/>
                      <a:gd name="csY7" fmla="*/ 12700 h 304800"/>
                      <a:gd name="csX8" fmla="*/ 2133600 w 2136610"/>
                      <a:gd name="csY8" fmla="*/ 25400 h 304800"/>
                      <a:gd name="csX9" fmla="*/ 2133600 w 2136610"/>
                      <a:gd name="csY9" fmla="*/ 50800 h 304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136610" h="304800" extrusionOk="0">
                        <a:moveTo>
                          <a:pt x="0" y="304800"/>
                        </a:moveTo>
                        <a:cubicBezTo>
                          <a:pt x="28442" y="292987"/>
                          <a:pt x="65787" y="290471"/>
                          <a:pt x="101600" y="279400"/>
                        </a:cubicBezTo>
                        <a:cubicBezTo>
                          <a:pt x="168984" y="260616"/>
                          <a:pt x="224532" y="232218"/>
                          <a:pt x="292100" y="215900"/>
                        </a:cubicBezTo>
                        <a:cubicBezTo>
                          <a:pt x="492855" y="174725"/>
                          <a:pt x="672835" y="149520"/>
                          <a:pt x="914400" y="88900"/>
                        </a:cubicBezTo>
                        <a:cubicBezTo>
                          <a:pt x="1095134" y="57813"/>
                          <a:pt x="1347869" y="56857"/>
                          <a:pt x="1511300" y="25400"/>
                        </a:cubicBezTo>
                        <a:cubicBezTo>
                          <a:pt x="1593744" y="20300"/>
                          <a:pt x="1665007" y="14836"/>
                          <a:pt x="1739900" y="12700"/>
                        </a:cubicBezTo>
                        <a:cubicBezTo>
                          <a:pt x="1798541" y="5992"/>
                          <a:pt x="1889062" y="13993"/>
                          <a:pt x="1917700" y="0"/>
                        </a:cubicBezTo>
                        <a:cubicBezTo>
                          <a:pt x="1972405" y="1104"/>
                          <a:pt x="2026904" y="7749"/>
                          <a:pt x="2082800" y="12700"/>
                        </a:cubicBezTo>
                        <a:cubicBezTo>
                          <a:pt x="2100330" y="14848"/>
                          <a:pt x="2122220" y="15548"/>
                          <a:pt x="2133600" y="25400"/>
                        </a:cubicBezTo>
                        <a:cubicBezTo>
                          <a:pt x="2140222" y="30456"/>
                          <a:pt x="2133998" y="42659"/>
                          <a:pt x="2133600" y="50800"/>
                        </a:cubicBezTo>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334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7404B-1975-2427-DC01-1C3A0797123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CC425C-7B1E-BA7F-6DAB-CEC9B6C0B56C}"/>
              </a:ext>
            </a:extLst>
          </p:cNvPr>
          <p:cNvSpPr/>
          <p:nvPr/>
        </p:nvSpPr>
        <p:spPr>
          <a:xfrm flipH="1" flipV="1">
            <a:off x="5041899" y="-9"/>
            <a:ext cx="715009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6AABB291-5EE8-B17C-F6BB-2F481A5F6B81}"/>
              </a:ext>
            </a:extLst>
          </p:cNvPr>
          <p:cNvSpPr txBox="1">
            <a:spLocks/>
          </p:cNvSpPr>
          <p:nvPr/>
        </p:nvSpPr>
        <p:spPr>
          <a:xfrm>
            <a:off x="579277" y="333222"/>
            <a:ext cx="4148538"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Mini-scenarios: choose the most responsible option</a:t>
            </a:r>
          </a:p>
        </p:txBody>
      </p:sp>
      <p:sp>
        <p:nvSpPr>
          <p:cNvPr id="12" name="Graphic 7">
            <a:extLst>
              <a:ext uri="{FF2B5EF4-FFF2-40B4-BE49-F238E27FC236}">
                <a16:creationId xmlns:a16="http://schemas.microsoft.com/office/drawing/2014/main" id="{079A12CA-C021-8567-F3A0-C87F884D7BF9}"/>
              </a:ext>
            </a:extLst>
          </p:cNvPr>
          <p:cNvSpPr/>
          <p:nvPr/>
        </p:nvSpPr>
        <p:spPr>
          <a:xfrm>
            <a:off x="9010693" y="-2639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 name="Rounded Rectangle 4">
            <a:extLst>
              <a:ext uri="{FF2B5EF4-FFF2-40B4-BE49-F238E27FC236}">
                <a16:creationId xmlns:a16="http://schemas.microsoft.com/office/drawing/2014/main" id="{F5E002E6-E158-EEA6-5B24-A956B2405933}"/>
              </a:ext>
            </a:extLst>
          </p:cNvPr>
          <p:cNvSpPr/>
          <p:nvPr/>
        </p:nvSpPr>
        <p:spPr>
          <a:xfrm>
            <a:off x="5671754" y="3467700"/>
            <a:ext cx="5918200" cy="604425"/>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547C43BB-D0A1-67D5-BF9C-EFF8B11E7DCF}"/>
              </a:ext>
            </a:extLst>
          </p:cNvPr>
          <p:cNvSpPr/>
          <p:nvPr/>
        </p:nvSpPr>
        <p:spPr>
          <a:xfrm>
            <a:off x="5671079" y="4326704"/>
            <a:ext cx="5918200" cy="836883"/>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226ABF27-14C4-1C58-4B21-0FEFC20C94C5}"/>
              </a:ext>
            </a:extLst>
          </p:cNvPr>
          <p:cNvSpPr/>
          <p:nvPr/>
        </p:nvSpPr>
        <p:spPr>
          <a:xfrm>
            <a:off x="5671079" y="5440230"/>
            <a:ext cx="5918200" cy="995516"/>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ole tekstowe 21">
            <a:extLst>
              <a:ext uri="{FF2B5EF4-FFF2-40B4-BE49-F238E27FC236}">
                <a16:creationId xmlns:a16="http://schemas.microsoft.com/office/drawing/2014/main" id="{9829E743-F5B3-5D34-2CF5-12404F0195D7}"/>
              </a:ext>
            </a:extLst>
          </p:cNvPr>
          <p:cNvSpPr txBox="1"/>
          <p:nvPr/>
        </p:nvSpPr>
        <p:spPr>
          <a:xfrm>
            <a:off x="5803939" y="1811055"/>
            <a:ext cx="5785340" cy="4862870"/>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Scenario: A Private screenshot</a:t>
            </a:r>
          </a:p>
          <a:p>
            <a:br>
              <a:rPr lang="en-US" sz="2200" dirty="0">
                <a:solidFill>
                  <a:schemeClr val="bg1"/>
                </a:solidFill>
                <a:latin typeface="Calibri" panose="020F0502020204030204" pitchFamily="34" charset="0"/>
                <a:cs typeface="Calibri" panose="020F0502020204030204" pitchFamily="34" charset="0"/>
              </a:rPr>
            </a:br>
            <a:r>
              <a:rPr lang="en-US" sz="2200" dirty="0">
                <a:solidFill>
                  <a:schemeClr val="bg1"/>
                </a:solidFill>
                <a:latin typeface="Calibri" panose="020F0502020204030204" pitchFamily="34" charset="0"/>
                <a:cs typeface="Calibri" panose="020F0502020204030204" pitchFamily="34" charset="0"/>
              </a:rPr>
              <a:t>A friend sends you a screenshot of a private chat and says: “This is hilarious - send it to others.”</a:t>
            </a:r>
          </a:p>
          <a:p>
            <a:endParaRPr lang="en-US" sz="2200" dirty="0">
              <a:solidFill>
                <a:srgbClr val="10153D"/>
              </a:solidFill>
              <a:latin typeface="Calibri" panose="020F0502020204030204" pitchFamily="34" charset="0"/>
              <a:cs typeface="Calibri" panose="020F0502020204030204" pitchFamily="34" charset="0"/>
            </a:endParaRPr>
          </a:p>
          <a:p>
            <a:r>
              <a:rPr lang="en-US" sz="2200" b="1" dirty="0">
                <a:solidFill>
                  <a:srgbClr val="10153D"/>
                </a:solidFill>
                <a:latin typeface="Calibri" panose="020F0502020204030204" pitchFamily="34" charset="0"/>
                <a:cs typeface="Calibri" panose="020F0502020204030204" pitchFamily="34" charset="0"/>
              </a:rPr>
              <a:t>Option 1: </a:t>
            </a:r>
            <a:r>
              <a:rPr lang="en-US" sz="2200" dirty="0">
                <a:solidFill>
                  <a:srgbClr val="10153D"/>
                </a:solidFill>
                <a:latin typeface="Calibri" panose="020F0502020204030204" pitchFamily="34" charset="0"/>
                <a:cs typeface="Calibri" panose="020F0502020204030204" pitchFamily="34" charset="0"/>
              </a:rPr>
              <a:t>Forward it immediately (it is funny).</a:t>
            </a:r>
          </a:p>
          <a:p>
            <a:br>
              <a:rPr lang="en-US" sz="3200" dirty="0">
                <a:solidFill>
                  <a:srgbClr val="10153D"/>
                </a:solidFill>
                <a:latin typeface="Calibri" panose="020F0502020204030204" pitchFamily="34" charset="0"/>
                <a:cs typeface="Calibri" panose="020F0502020204030204" pitchFamily="34" charset="0"/>
              </a:rPr>
            </a:br>
            <a:r>
              <a:rPr lang="en-US" sz="2200" b="1" dirty="0">
                <a:solidFill>
                  <a:srgbClr val="10153D"/>
                </a:solidFill>
                <a:latin typeface="Calibri" panose="020F0502020204030204" pitchFamily="34" charset="0"/>
                <a:cs typeface="Calibri" panose="020F0502020204030204" pitchFamily="34" charset="0"/>
              </a:rPr>
              <a:t>Option 2: </a:t>
            </a:r>
            <a:r>
              <a:rPr lang="en-US" sz="2200" dirty="0">
                <a:solidFill>
                  <a:srgbClr val="10153D"/>
                </a:solidFill>
                <a:latin typeface="Calibri" panose="020F0502020204030204" pitchFamily="34" charset="0"/>
                <a:cs typeface="Calibri" panose="020F0502020204030204" pitchFamily="34" charset="0"/>
              </a:rPr>
              <a:t>Keep it private and ask what your friend wants to achieve by sharing it.</a:t>
            </a:r>
          </a:p>
          <a:p>
            <a:br>
              <a:rPr lang="en-US" sz="3200" dirty="0">
                <a:solidFill>
                  <a:srgbClr val="10153D"/>
                </a:solidFill>
                <a:latin typeface="Calibri" panose="020F0502020204030204" pitchFamily="34" charset="0"/>
                <a:cs typeface="Calibri" panose="020F0502020204030204" pitchFamily="34" charset="0"/>
              </a:rPr>
            </a:br>
            <a:r>
              <a:rPr lang="en-US" sz="2200" b="1" dirty="0">
                <a:solidFill>
                  <a:srgbClr val="10153D"/>
                </a:solidFill>
                <a:latin typeface="Calibri" panose="020F0502020204030204" pitchFamily="34" charset="0"/>
                <a:cs typeface="Calibri" panose="020F0502020204030204" pitchFamily="34" charset="0"/>
              </a:rPr>
              <a:t>Option 3: </a:t>
            </a:r>
            <a:r>
              <a:rPr lang="en-US" sz="2200" dirty="0">
                <a:solidFill>
                  <a:srgbClr val="10153D"/>
                </a:solidFill>
                <a:latin typeface="Calibri" panose="020F0502020204030204" pitchFamily="34" charset="0"/>
                <a:cs typeface="Calibri" panose="020F0502020204030204" pitchFamily="34" charset="0"/>
              </a:rPr>
              <a:t>Do not share it unless the people involved agree, and if in doubt, do not share.</a:t>
            </a:r>
          </a:p>
          <a:p>
            <a:endParaRPr lang="en-US" sz="2200" dirty="0">
              <a:solidFill>
                <a:srgbClr val="10153D"/>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39FB83DB-2828-40A3-E01C-327EC9B7AA7D}"/>
              </a:ext>
            </a:extLst>
          </p:cNvPr>
          <p:cNvSpPr txBox="1"/>
          <p:nvPr/>
        </p:nvSpPr>
        <p:spPr>
          <a:xfrm>
            <a:off x="579277" y="2563980"/>
            <a:ext cx="4148538" cy="3208571"/>
          </a:xfrm>
          <a:prstGeom prst="rect">
            <a:avLst/>
          </a:prstGeom>
          <a:noFill/>
        </p:spPr>
        <p:txBody>
          <a:bodyPr wrap="square" rtlCol="0">
            <a:spAutoFit/>
          </a:bodyPr>
          <a:lstStyle/>
          <a:p>
            <a:pPr>
              <a:lnSpc>
                <a:spcPts val="2720"/>
              </a:lnSpc>
            </a:pPr>
            <a:r>
              <a:rPr lang="en-US" sz="2400" dirty="0">
                <a:solidFill>
                  <a:srgbClr val="10153D"/>
                </a:solidFill>
                <a:latin typeface="Calibri" panose="020F0502020204030204" pitchFamily="34" charset="0"/>
                <a:cs typeface="Calibri" panose="020F0502020204030204" pitchFamily="34" charset="0"/>
              </a:rPr>
              <a:t>Real-life digital decisions are often “quick moments.” This exercise helps you </a:t>
            </a:r>
            <a:r>
              <a:rPr lang="en-US" sz="2400" dirty="0" err="1">
                <a:solidFill>
                  <a:srgbClr val="10153D"/>
                </a:solidFill>
                <a:latin typeface="Calibri" panose="020F0502020204030204" pitchFamily="34" charset="0"/>
                <a:cs typeface="Calibri" panose="020F0502020204030204" pitchFamily="34" charset="0"/>
              </a:rPr>
              <a:t>practise</a:t>
            </a:r>
            <a:r>
              <a:rPr lang="en-US" sz="2400" dirty="0">
                <a:solidFill>
                  <a:srgbClr val="10153D"/>
                </a:solidFill>
                <a:latin typeface="Calibri" panose="020F0502020204030204" pitchFamily="34" charset="0"/>
                <a:cs typeface="Calibri" panose="020F0502020204030204" pitchFamily="34" charset="0"/>
              </a:rPr>
              <a:t> choosing an option that protects privacy, reduces harm, and respects other people, especially when content can be copied or reshared.</a:t>
            </a:r>
          </a:p>
          <a:p>
            <a:pPr>
              <a:lnSpc>
                <a:spcPts val="272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AC1FD899-12B1-87E4-0703-A47FE72CA580}"/>
              </a:ext>
            </a:extLst>
          </p:cNvPr>
          <p:cNvSpPr/>
          <p:nvPr/>
        </p:nvSpPr>
        <p:spPr>
          <a:xfrm rot="444994">
            <a:off x="3770786" y="538354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5F60D67-691A-9C19-560E-CDC5F5DBAECC}"/>
              </a:ext>
            </a:extLst>
          </p:cNvPr>
          <p:cNvSpPr/>
          <p:nvPr/>
        </p:nvSpPr>
        <p:spPr>
          <a:xfrm>
            <a:off x="0" y="2009043"/>
            <a:ext cx="54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2687878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2D292-105E-04A2-2573-F7E9BFE20D1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DD8166-73DC-90C8-1E63-47626011A6BE}"/>
              </a:ext>
            </a:extLst>
          </p:cNvPr>
          <p:cNvSpPr/>
          <p:nvPr/>
        </p:nvSpPr>
        <p:spPr>
          <a:xfrm flipH="1" flipV="1">
            <a:off x="5041899" y="-9"/>
            <a:ext cx="715009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9674F45-4635-5C1E-50A9-B210D92AAD38}"/>
              </a:ext>
            </a:extLst>
          </p:cNvPr>
          <p:cNvSpPr txBox="1">
            <a:spLocks/>
          </p:cNvSpPr>
          <p:nvPr/>
        </p:nvSpPr>
        <p:spPr>
          <a:xfrm>
            <a:off x="579277" y="333222"/>
            <a:ext cx="4148538"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Mini-scenarios: choose the most responsible option</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064616B0-DB79-925A-774C-3EE51D5E9819}"/>
              </a:ext>
            </a:extLst>
          </p:cNvPr>
          <p:cNvSpPr/>
          <p:nvPr/>
        </p:nvSpPr>
        <p:spPr>
          <a:xfrm>
            <a:off x="9010693" y="-2639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4BBAE29-CFFC-35EB-C2B0-55B738A55B1E}"/>
              </a:ext>
            </a:extLst>
          </p:cNvPr>
          <p:cNvSpPr/>
          <p:nvPr/>
        </p:nvSpPr>
        <p:spPr>
          <a:xfrm>
            <a:off x="0" y="1970943"/>
            <a:ext cx="54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0" name="pole tekstowe 21">
            <a:extLst>
              <a:ext uri="{FF2B5EF4-FFF2-40B4-BE49-F238E27FC236}">
                <a16:creationId xmlns:a16="http://schemas.microsoft.com/office/drawing/2014/main" id="{A6E2C4D4-18BC-CD06-44F4-2E5B65A174F8}"/>
              </a:ext>
            </a:extLst>
          </p:cNvPr>
          <p:cNvSpPr txBox="1"/>
          <p:nvPr/>
        </p:nvSpPr>
        <p:spPr>
          <a:xfrm>
            <a:off x="5770985" y="1827875"/>
            <a:ext cx="5785340" cy="2185214"/>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Scenario: A Private screenshot</a:t>
            </a:r>
          </a:p>
          <a:p>
            <a:br>
              <a:rPr lang="en-US" sz="2200" dirty="0">
                <a:solidFill>
                  <a:schemeClr val="bg1"/>
                </a:solidFill>
                <a:latin typeface="Calibri" panose="020F0502020204030204" pitchFamily="34" charset="0"/>
                <a:cs typeface="Calibri" panose="020F0502020204030204" pitchFamily="34" charset="0"/>
              </a:rPr>
            </a:br>
            <a:r>
              <a:rPr lang="en-US" sz="2200" dirty="0">
                <a:solidFill>
                  <a:schemeClr val="bg1"/>
                </a:solidFill>
                <a:latin typeface="Calibri" panose="020F0502020204030204" pitchFamily="34" charset="0"/>
                <a:cs typeface="Calibri" panose="020F0502020204030204" pitchFamily="34" charset="0"/>
              </a:rPr>
              <a:t>A friend sends you a screenshot of a private chat and says: „This is hilarious - send it to others.”</a:t>
            </a:r>
          </a:p>
          <a:p>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2640810C-E91F-C78C-D92A-77450F5E8FAA}"/>
              </a:ext>
            </a:extLst>
          </p:cNvPr>
          <p:cNvSpPr txBox="1"/>
          <p:nvPr/>
        </p:nvSpPr>
        <p:spPr>
          <a:xfrm>
            <a:off x="579277" y="2553645"/>
            <a:ext cx="4148538" cy="3208571"/>
          </a:xfrm>
          <a:prstGeom prst="rect">
            <a:avLst/>
          </a:prstGeom>
          <a:noFill/>
        </p:spPr>
        <p:txBody>
          <a:bodyPr wrap="square" rtlCol="0">
            <a:spAutoFit/>
          </a:bodyPr>
          <a:lstStyle/>
          <a:p>
            <a:pPr>
              <a:lnSpc>
                <a:spcPts val="2720"/>
              </a:lnSpc>
            </a:pPr>
            <a:r>
              <a:rPr lang="en-US" sz="2400" dirty="0">
                <a:solidFill>
                  <a:srgbClr val="10153D"/>
                </a:solidFill>
                <a:latin typeface="Calibri" panose="020F0502020204030204" pitchFamily="34" charset="0"/>
                <a:cs typeface="Calibri" panose="020F0502020204030204" pitchFamily="34" charset="0"/>
              </a:rPr>
              <a:t>Real-life digital decisions are often “quick moments.” This exercise helps you </a:t>
            </a:r>
            <a:r>
              <a:rPr lang="en-US" sz="2400" dirty="0" err="1">
                <a:solidFill>
                  <a:srgbClr val="10153D"/>
                </a:solidFill>
                <a:latin typeface="Calibri" panose="020F0502020204030204" pitchFamily="34" charset="0"/>
                <a:cs typeface="Calibri" panose="020F0502020204030204" pitchFamily="34" charset="0"/>
              </a:rPr>
              <a:t>practise</a:t>
            </a:r>
            <a:r>
              <a:rPr lang="en-US" sz="2400" dirty="0">
                <a:solidFill>
                  <a:srgbClr val="10153D"/>
                </a:solidFill>
                <a:latin typeface="Calibri" panose="020F0502020204030204" pitchFamily="34" charset="0"/>
                <a:cs typeface="Calibri" panose="020F0502020204030204" pitchFamily="34" charset="0"/>
              </a:rPr>
              <a:t> choosing an option that protects privacy, reduces harm, and respects other people, especially when content can be copied or reshared.</a:t>
            </a:r>
          </a:p>
          <a:p>
            <a:pPr>
              <a:lnSpc>
                <a:spcPts val="272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92944024-741C-9EBF-6CA1-8DCADEA08E62}"/>
              </a:ext>
            </a:extLst>
          </p:cNvPr>
          <p:cNvSpPr/>
          <p:nvPr/>
        </p:nvSpPr>
        <p:spPr>
          <a:xfrm rot="444994">
            <a:off x="3770786" y="538354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4" name="Speech Bubble: Rectangle with Corners Rounded 3">
            <a:extLst>
              <a:ext uri="{FF2B5EF4-FFF2-40B4-BE49-F238E27FC236}">
                <a16:creationId xmlns:a16="http://schemas.microsoft.com/office/drawing/2014/main" id="{1CA11E75-B95E-0374-9E71-DA1736420771}"/>
              </a:ext>
            </a:extLst>
          </p:cNvPr>
          <p:cNvSpPr/>
          <p:nvPr/>
        </p:nvSpPr>
        <p:spPr>
          <a:xfrm>
            <a:off x="5698201" y="3655758"/>
            <a:ext cx="5858124" cy="2185215"/>
          </a:xfrm>
          <a:prstGeom prst="wedgeRoundRectCallout">
            <a:avLst>
              <a:gd name="adj1" fmla="val 33008"/>
              <a:gd name="adj2" fmla="val 69066"/>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b="1" i="1" dirty="0">
                <a:solidFill>
                  <a:srgbClr val="10153D"/>
                </a:solidFill>
                <a:latin typeface="Calibri" panose="020F0502020204030204" pitchFamily="34" charset="0"/>
                <a:cs typeface="Calibri" panose="020F0502020204030204" pitchFamily="34" charset="0"/>
              </a:rPr>
              <a:t>Your task (30–60 seconds):Choose 1 / 2 / 3</a:t>
            </a:r>
          </a:p>
          <a:p>
            <a:pPr algn="ctr"/>
            <a:r>
              <a:rPr lang="en-IE" sz="2200" b="1" i="1" dirty="0">
                <a:solidFill>
                  <a:srgbClr val="10153D"/>
                </a:solidFill>
                <a:latin typeface="Calibri" panose="020F0502020204030204" pitchFamily="34" charset="0"/>
                <a:cs typeface="Calibri" panose="020F0502020204030204" pitchFamily="34" charset="0"/>
              </a:rPr>
              <a:t>Write one sentence: </a:t>
            </a:r>
          </a:p>
          <a:p>
            <a:pPr algn="ctr"/>
            <a:endParaRPr lang="en-IE" sz="2200" b="1" i="1" dirty="0">
              <a:solidFill>
                <a:srgbClr val="10153D"/>
              </a:solidFill>
              <a:latin typeface="Calibri" panose="020F0502020204030204" pitchFamily="34" charset="0"/>
              <a:cs typeface="Calibri" panose="020F0502020204030204" pitchFamily="34" charset="0"/>
            </a:endParaRPr>
          </a:p>
          <a:p>
            <a:pPr algn="ctr"/>
            <a:r>
              <a:rPr lang="en-IE" sz="2200" i="1" dirty="0">
                <a:solidFill>
                  <a:srgbClr val="10153D"/>
                </a:solidFill>
                <a:latin typeface="Calibri" panose="020F0502020204030204" pitchFamily="34" charset="0"/>
                <a:cs typeface="Calibri" panose="020F0502020204030204" pitchFamily="34" charset="0"/>
              </a:rPr>
              <a:t>“I chose…………because………..”</a:t>
            </a:r>
          </a:p>
        </p:txBody>
      </p:sp>
    </p:spTree>
    <p:extLst>
      <p:ext uri="{BB962C8B-B14F-4D97-AF65-F5344CB8AC3E}">
        <p14:creationId xmlns:p14="http://schemas.microsoft.com/office/powerpoint/2010/main" val="3220775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951C6-88EE-0CE9-192F-FD40D9A65CF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B583774-BA80-7350-A342-0BCA588FC751}"/>
              </a:ext>
            </a:extLst>
          </p:cNvPr>
          <p:cNvSpPr/>
          <p:nvPr/>
        </p:nvSpPr>
        <p:spPr>
          <a:xfrm flipH="1">
            <a:off x="0" y="1750618"/>
            <a:ext cx="12185500" cy="423335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F99C29C-F166-B6E9-D788-27E2E2423A3B}"/>
              </a:ext>
            </a:extLst>
          </p:cNvPr>
          <p:cNvSpPr/>
          <p:nvPr/>
        </p:nvSpPr>
        <p:spPr>
          <a:xfrm>
            <a:off x="4204592" y="354511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5" name="Picture 5">
            <a:extLst>
              <a:ext uri="{FF2B5EF4-FFF2-40B4-BE49-F238E27FC236}">
                <a16:creationId xmlns:a16="http://schemas.microsoft.com/office/drawing/2014/main" id="{51BAC774-B783-A744-1E92-036C8A888C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8" t="10823" r="21710" b="5574"/>
          <a:stretch>
            <a:fillRect/>
          </a:stretch>
        </p:blipFill>
        <p:spPr>
          <a:xfrm>
            <a:off x="5472991" y="2211850"/>
            <a:ext cx="6642809" cy="4341350"/>
          </a:xfrm>
          <a:prstGeom prst="rect">
            <a:avLst/>
          </a:prstGeom>
          <a:effectLst>
            <a:outerShdw blurRad="63500" sx="102000" sy="102000" algn="ctr" rotWithShape="0">
              <a:prstClr val="black">
                <a:alpha val="40000"/>
              </a:prstClr>
            </a:outerShdw>
          </a:effectLst>
        </p:spPr>
      </p:pic>
      <p:sp>
        <p:nvSpPr>
          <p:cNvPr id="11" name="Graphic 4">
            <a:extLst>
              <a:ext uri="{FF2B5EF4-FFF2-40B4-BE49-F238E27FC236}">
                <a16:creationId xmlns:a16="http://schemas.microsoft.com/office/drawing/2014/main" id="{A63B028B-EB43-729D-0B93-9B8E865750FB}"/>
              </a:ext>
            </a:extLst>
          </p:cNvPr>
          <p:cNvSpPr/>
          <p:nvPr/>
        </p:nvSpPr>
        <p:spPr>
          <a:xfrm rot="5400000">
            <a:off x="1681148" y="52144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71B4FB20-F3D6-7DD3-8D02-45BA9608F30F}"/>
              </a:ext>
            </a:extLst>
          </p:cNvPr>
          <p:cNvSpPr txBox="1">
            <a:spLocks/>
          </p:cNvSpPr>
          <p:nvPr/>
        </p:nvSpPr>
        <p:spPr>
          <a:xfrm>
            <a:off x="579276" y="507221"/>
            <a:ext cx="8219950" cy="8539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AI &amp; Privacy - Example</a:t>
            </a:r>
          </a:p>
        </p:txBody>
      </p:sp>
      <p:sp>
        <p:nvSpPr>
          <p:cNvPr id="19" name="TextBox 18">
            <a:extLst>
              <a:ext uri="{FF2B5EF4-FFF2-40B4-BE49-F238E27FC236}">
                <a16:creationId xmlns:a16="http://schemas.microsoft.com/office/drawing/2014/main" id="{F68CE94A-6B48-0103-A643-F3CFCDA6265E}"/>
              </a:ext>
            </a:extLst>
          </p:cNvPr>
          <p:cNvSpPr txBox="1"/>
          <p:nvPr/>
        </p:nvSpPr>
        <p:spPr>
          <a:xfrm>
            <a:off x="579277" y="2359888"/>
            <a:ext cx="4856324" cy="3357329"/>
          </a:xfrm>
          <a:prstGeom prst="rect">
            <a:avLst/>
          </a:prstGeom>
          <a:noFill/>
        </p:spPr>
        <p:txBody>
          <a:bodyPr wrap="square">
            <a:spAutoFit/>
          </a:bodyPr>
          <a:lstStyle/>
          <a:p>
            <a:r>
              <a:rPr lang="en-IE" sz="2600" b="1" dirty="0">
                <a:solidFill>
                  <a:schemeClr val="bg1"/>
                </a:solidFill>
                <a:latin typeface="Calibri" panose="020F0502020204030204" pitchFamily="34" charset="0"/>
                <a:cs typeface="Calibri" panose="020F0502020204030204" pitchFamily="34" charset="0"/>
              </a:rPr>
              <a:t>What the example about:</a:t>
            </a:r>
          </a:p>
          <a:p>
            <a:endParaRPr lang="en-IE" sz="2600" dirty="0">
              <a:solidFill>
                <a:schemeClr val="bg1"/>
              </a:solidFill>
              <a:latin typeface="Calibri" panose="020F0502020204030204" pitchFamily="34" charset="0"/>
              <a:cs typeface="Calibri" panose="020F0502020204030204" pitchFamily="34" charset="0"/>
            </a:endParaRPr>
          </a:p>
          <a:p>
            <a:pPr marL="457200" indent="-457200">
              <a:lnSpc>
                <a:spcPts val="2340"/>
              </a:lnSpc>
              <a:buFont typeface="Arial" panose="020B0604020202020204" pitchFamily="34" charset="0"/>
              <a:buChar char="•"/>
            </a:pPr>
            <a:r>
              <a:rPr lang="en-IE" sz="2200" dirty="0">
                <a:solidFill>
                  <a:schemeClr val="bg1"/>
                </a:solidFill>
                <a:latin typeface="Calibri" panose="020F0502020204030204" pitchFamily="34" charset="0"/>
                <a:cs typeface="Calibri" panose="020F0502020204030204" pitchFamily="34" charset="0"/>
              </a:rPr>
              <a:t>AI systems </a:t>
            </a:r>
            <a:r>
              <a:rPr lang="en-IE" sz="2200" dirty="0" err="1">
                <a:solidFill>
                  <a:schemeClr val="bg1"/>
                </a:solidFill>
                <a:latin typeface="Calibri" panose="020F0502020204030204" pitchFamily="34" charset="0"/>
                <a:cs typeface="Calibri" panose="020F0502020204030204" pitchFamily="34" charset="0"/>
              </a:rPr>
              <a:t>analyze</a:t>
            </a:r>
            <a:r>
              <a:rPr lang="en-IE" sz="2200" dirty="0">
                <a:solidFill>
                  <a:schemeClr val="bg1"/>
                </a:solidFill>
                <a:latin typeface="Calibri" panose="020F0502020204030204" pitchFamily="34" charset="0"/>
                <a:cs typeface="Calibri" panose="020F0502020204030204" pitchFamily="34" charset="0"/>
              </a:rPr>
              <a:t> data from everyday activities (e.g. social media, browsing, online shopping) </a:t>
            </a:r>
          </a:p>
          <a:p>
            <a:pPr marL="457200" indent="-457200">
              <a:lnSpc>
                <a:spcPts val="2340"/>
              </a:lnSpc>
              <a:buFont typeface="Arial" panose="020B0604020202020204" pitchFamily="34" charset="0"/>
              <a:buChar char="•"/>
            </a:pPr>
            <a:r>
              <a:rPr lang="en-IE" sz="2200" dirty="0">
                <a:solidFill>
                  <a:schemeClr val="bg1"/>
                </a:solidFill>
                <a:latin typeface="Calibri" panose="020F0502020204030204" pitchFamily="34" charset="0"/>
                <a:cs typeface="Calibri" panose="020F0502020204030204" pitchFamily="34" charset="0"/>
              </a:rPr>
              <a:t>Personal data becomes input for training and improving AI models</a:t>
            </a:r>
          </a:p>
          <a:p>
            <a:pPr marL="457200" indent="-457200">
              <a:lnSpc>
                <a:spcPts val="2340"/>
              </a:lnSpc>
              <a:buFont typeface="Arial" panose="020B0604020202020204" pitchFamily="34" charset="0"/>
              <a:buChar char="•"/>
            </a:pPr>
            <a:r>
              <a:rPr lang="en-IE" sz="2200" dirty="0">
                <a:solidFill>
                  <a:schemeClr val="bg1"/>
                </a:solidFill>
                <a:latin typeface="Calibri" panose="020F0502020204030204" pitchFamily="34" charset="0"/>
                <a:cs typeface="Calibri" panose="020F0502020204030204" pitchFamily="34" charset="0"/>
              </a:rPr>
              <a:t>Even simple online </a:t>
            </a:r>
            <a:r>
              <a:rPr lang="en-IE" sz="2200" dirty="0" err="1">
                <a:solidFill>
                  <a:schemeClr val="bg1"/>
                </a:solidFill>
                <a:latin typeface="Calibri" panose="020F0502020204030204" pitchFamily="34" charset="0"/>
                <a:cs typeface="Calibri" panose="020F0502020204030204" pitchFamily="34" charset="0"/>
              </a:rPr>
              <a:t>behaviors</a:t>
            </a:r>
            <a:r>
              <a:rPr lang="en-IE" sz="2200" dirty="0">
                <a:solidFill>
                  <a:schemeClr val="bg1"/>
                </a:solidFill>
                <a:latin typeface="Calibri" panose="020F0502020204030204" pitchFamily="34" charset="0"/>
                <a:cs typeface="Calibri" panose="020F0502020204030204" pitchFamily="34" charset="0"/>
              </a:rPr>
              <a:t> can be combined into detailed user profiles </a:t>
            </a:r>
          </a:p>
          <a:p>
            <a:endParaRPr lang="en-IE" sz="2600" dirty="0">
              <a:solidFill>
                <a:schemeClr val="bg1"/>
              </a:solidFill>
              <a:latin typeface="Calibri" panose="020F0502020204030204" pitchFamily="34" charset="0"/>
              <a:cs typeface="Calibri" panose="020F0502020204030204" pitchFamily="34" charset="0"/>
            </a:endParaRPr>
          </a:p>
        </p:txBody>
      </p:sp>
      <p:pic>
        <p:nvPicPr>
          <p:cNvPr id="3" name="Multimedia online 3" title="How Safe Is Your Data? (AI and Privacy Explained)">
            <a:hlinkClick r:id="" action="ppaction://media"/>
            <a:extLst>
              <a:ext uri="{FF2B5EF4-FFF2-40B4-BE49-F238E27FC236}">
                <a16:creationId xmlns:a16="http://schemas.microsoft.com/office/drawing/2014/main" id="{6ED93608-CE18-5627-55A5-439D4B0DA34D}"/>
              </a:ext>
            </a:extLst>
          </p:cNvPr>
          <p:cNvPicPr>
            <a:picLocks noRot="1" noChangeAspect="1"/>
          </p:cNvPicPr>
          <p:nvPr>
            <a:videoFile r:link="rId1"/>
          </p:nvPr>
        </p:nvPicPr>
        <p:blipFill>
          <a:blip r:embed="rId5"/>
          <a:stretch>
            <a:fillRect/>
          </a:stretch>
        </p:blipFill>
        <p:spPr>
          <a:xfrm>
            <a:off x="6622005" y="2598865"/>
            <a:ext cx="5519195" cy="3118352"/>
          </a:xfrm>
          <a:prstGeom prst="rect">
            <a:avLst/>
          </a:prstGeom>
        </p:spPr>
      </p:pic>
    </p:spTree>
    <p:extLst>
      <p:ext uri="{BB962C8B-B14F-4D97-AF65-F5344CB8AC3E}">
        <p14:creationId xmlns:p14="http://schemas.microsoft.com/office/powerpoint/2010/main" val="239150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4F84B-ED3F-9E8D-9461-0248043437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322867-991A-C337-0E31-0787BA9E3881}"/>
              </a:ext>
            </a:extLst>
          </p:cNvPr>
          <p:cNvSpPr>
            <a:spLocks noGrp="1"/>
          </p:cNvSpPr>
          <p:nvPr>
            <p:ph type="body" sz="quarter" idx="16"/>
          </p:nvPr>
        </p:nvSpPr>
        <p:spPr>
          <a:xfrm>
            <a:off x="5297322" y="2639356"/>
            <a:ext cx="6619858" cy="2892014"/>
          </a:xfrm>
        </p:spPr>
        <p:txBody>
          <a:bodyPr>
            <a:noAutofit/>
          </a:bodyPr>
          <a:lstStyle/>
          <a:p>
            <a:r>
              <a:rPr lang="en-US" dirty="0"/>
              <a:t>My choice: a simple </a:t>
            </a:r>
          </a:p>
          <a:p>
            <a:r>
              <a:rPr lang="en-US" dirty="0"/>
              <a:t>checklist + my action plan</a:t>
            </a:r>
          </a:p>
          <a:p>
            <a:pPr>
              <a:lnSpc>
                <a:spcPct val="100000"/>
              </a:lnSpc>
            </a:pPr>
            <a:endParaRPr lang="en-US" dirty="0"/>
          </a:p>
          <a:p>
            <a:r>
              <a:rPr lang="en-US" b="1" dirty="0"/>
              <a:t>(15 min)</a:t>
            </a:r>
          </a:p>
          <a:p>
            <a:endParaRPr lang="en-US" dirty="0"/>
          </a:p>
          <a:p>
            <a:endParaRPr lang="en-US" dirty="0"/>
          </a:p>
        </p:txBody>
      </p:sp>
      <p:sp>
        <p:nvSpPr>
          <p:cNvPr id="5" name="Text Placeholder 4">
            <a:extLst>
              <a:ext uri="{FF2B5EF4-FFF2-40B4-BE49-F238E27FC236}">
                <a16:creationId xmlns:a16="http://schemas.microsoft.com/office/drawing/2014/main" id="{140FBC91-801A-C4D3-0FA6-60301CDC65EF}"/>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2FE3EC05-D776-B71D-C1BF-A2902C942CAE}"/>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4087181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39734-B501-5170-3124-0D934BC77301}"/>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06504D8B-7228-099E-6E5C-084AFE34E750}"/>
              </a:ext>
            </a:extLst>
          </p:cNvPr>
          <p:cNvSpPr/>
          <p:nvPr/>
        </p:nvSpPr>
        <p:spPr>
          <a:xfrm>
            <a:off x="0" y="2791768"/>
            <a:ext cx="12192000" cy="345231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76929C95-0290-6B68-3009-B97E4BB9F4B8}"/>
              </a:ext>
            </a:extLst>
          </p:cNvPr>
          <p:cNvSpPr/>
          <p:nvPr/>
        </p:nvSpPr>
        <p:spPr>
          <a:xfrm>
            <a:off x="8740930" y="35683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7ED97AA7-5947-EDF9-ADD0-EB74752571EE}"/>
              </a:ext>
            </a:extLst>
          </p:cNvPr>
          <p:cNvSpPr/>
          <p:nvPr/>
        </p:nvSpPr>
        <p:spPr>
          <a:xfrm>
            <a:off x="481432" y="2599505"/>
            <a:ext cx="2697480" cy="345231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E3E733AB-E06B-A406-78BC-6A74788F5100}"/>
              </a:ext>
            </a:extLst>
          </p:cNvPr>
          <p:cNvSpPr/>
          <p:nvPr/>
        </p:nvSpPr>
        <p:spPr>
          <a:xfrm>
            <a:off x="481432" y="2259605"/>
            <a:ext cx="2697480" cy="516921"/>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2" name="Text 10">
            <a:extLst>
              <a:ext uri="{FF2B5EF4-FFF2-40B4-BE49-F238E27FC236}">
                <a16:creationId xmlns:a16="http://schemas.microsoft.com/office/drawing/2014/main" id="{D8769B5E-70C9-C2A8-2D26-591B6B91B066}"/>
              </a:ext>
            </a:extLst>
          </p:cNvPr>
          <p:cNvSpPr/>
          <p:nvPr/>
        </p:nvSpPr>
        <p:spPr>
          <a:xfrm>
            <a:off x="505011" y="2875587"/>
            <a:ext cx="2667653" cy="502920"/>
          </a:xfrm>
          <a:prstGeom prst="rect">
            <a:avLst/>
          </a:prstGeom>
          <a:noFill/>
          <a:ln/>
        </p:spPr>
        <p:txBody>
          <a:bodyPr wrap="square" rtlCol="0" anchor="t"/>
          <a:lstStyle/>
          <a:p>
            <a:pPr algn="ctr">
              <a:lnSpc>
                <a:spcPts val="2080"/>
              </a:lnSpc>
            </a:pPr>
            <a:r>
              <a:rPr lang="en-US" sz="1900" b="1" dirty="0">
                <a:solidFill>
                  <a:srgbClr val="E8068C"/>
                </a:solidFill>
                <a:latin typeface="Calibri" panose="020F0502020204030204" pitchFamily="34" charset="0"/>
                <a:ea typeface="Georgia" pitchFamily="34" charset="-122"/>
                <a:cs typeface="Calibri" panose="020F0502020204030204" pitchFamily="34" charset="0"/>
              </a:rPr>
              <a:t> (pause for 5 seconds): </a:t>
            </a:r>
            <a:endParaRPr lang="en-US" sz="1900" dirty="0">
              <a:solidFill>
                <a:srgbClr val="E8068C"/>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BAB06666-DF36-E4F8-FDC1-FCCA2F9E1E9B}"/>
              </a:ext>
            </a:extLst>
          </p:cNvPr>
          <p:cNvSpPr/>
          <p:nvPr/>
        </p:nvSpPr>
        <p:spPr>
          <a:xfrm>
            <a:off x="3325216" y="2599505"/>
            <a:ext cx="2697480" cy="345231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3F7FBF47-991D-130D-0C2F-EEEE0179E4A8}"/>
              </a:ext>
            </a:extLst>
          </p:cNvPr>
          <p:cNvSpPr/>
          <p:nvPr/>
        </p:nvSpPr>
        <p:spPr>
          <a:xfrm>
            <a:off x="3325216" y="2259605"/>
            <a:ext cx="2697480" cy="516921"/>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0" name="Text 18">
            <a:extLst>
              <a:ext uri="{FF2B5EF4-FFF2-40B4-BE49-F238E27FC236}">
                <a16:creationId xmlns:a16="http://schemas.microsoft.com/office/drawing/2014/main" id="{CD96D547-5B87-8DDF-268E-4612A1DBBA4E}"/>
              </a:ext>
            </a:extLst>
          </p:cNvPr>
          <p:cNvSpPr/>
          <p:nvPr/>
        </p:nvSpPr>
        <p:spPr>
          <a:xfrm>
            <a:off x="3318968" y="2875587"/>
            <a:ext cx="2697480" cy="502920"/>
          </a:xfrm>
          <a:prstGeom prst="rect">
            <a:avLst/>
          </a:prstGeom>
          <a:noFill/>
          <a:ln/>
        </p:spPr>
        <p:txBody>
          <a:bodyPr wrap="square" rtlCol="0" anchor="t"/>
          <a:lstStyle/>
          <a:p>
            <a:pPr algn="ctr">
              <a:lnSpc>
                <a:spcPts val="2080"/>
              </a:lnSpc>
            </a:pPr>
            <a:r>
              <a:rPr lang="en-US" sz="1900" b="1" dirty="0">
                <a:solidFill>
                  <a:srgbClr val="713293"/>
                </a:solidFill>
                <a:latin typeface="Calibri" panose="020F0502020204030204" pitchFamily="34" charset="0"/>
                <a:ea typeface="Georgia" pitchFamily="34" charset="-122"/>
                <a:cs typeface="Calibri" panose="020F0502020204030204" pitchFamily="34" charset="0"/>
              </a:rPr>
              <a:t>(purpose + audience): </a:t>
            </a:r>
            <a:endParaRPr lang="en-US" sz="2400" dirty="0">
              <a:solidFill>
                <a:srgbClr val="713293"/>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A513C478-FF53-1193-A099-436BF567071C}"/>
              </a:ext>
            </a:extLst>
          </p:cNvPr>
          <p:cNvSpPr/>
          <p:nvPr/>
        </p:nvSpPr>
        <p:spPr>
          <a:xfrm>
            <a:off x="6169000" y="2599505"/>
            <a:ext cx="2697480" cy="345231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51A35C07-CD6D-212F-1CB1-E1DD1CA6FE6F}"/>
              </a:ext>
            </a:extLst>
          </p:cNvPr>
          <p:cNvSpPr/>
          <p:nvPr/>
        </p:nvSpPr>
        <p:spPr>
          <a:xfrm>
            <a:off x="6169000" y="2259605"/>
            <a:ext cx="2697480" cy="516921"/>
          </a:xfrm>
          <a:prstGeom prst="rect">
            <a:avLst/>
          </a:prstGeom>
          <a:solidFill>
            <a:srgbClr val="307EA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8" name="Text 26">
            <a:extLst>
              <a:ext uri="{FF2B5EF4-FFF2-40B4-BE49-F238E27FC236}">
                <a16:creationId xmlns:a16="http://schemas.microsoft.com/office/drawing/2014/main" id="{5E642755-92F4-78D6-A92B-8D36ACB97BC2}"/>
              </a:ext>
            </a:extLst>
          </p:cNvPr>
          <p:cNvSpPr/>
          <p:nvPr/>
        </p:nvSpPr>
        <p:spPr>
          <a:xfrm>
            <a:off x="6060848" y="2875587"/>
            <a:ext cx="2843684" cy="502920"/>
          </a:xfrm>
          <a:prstGeom prst="rect">
            <a:avLst/>
          </a:prstGeom>
          <a:noFill/>
          <a:ln/>
        </p:spPr>
        <p:txBody>
          <a:bodyPr wrap="square" rtlCol="0" anchor="t"/>
          <a:lstStyle/>
          <a:p>
            <a:pPr algn="ctr">
              <a:lnSpc>
                <a:spcPts val="2080"/>
              </a:lnSpc>
            </a:pPr>
            <a:r>
              <a:rPr lang="en-US" sz="1900" b="1" dirty="0">
                <a:solidFill>
                  <a:srgbClr val="3C3795"/>
                </a:solidFill>
                <a:latin typeface="Calibri" panose="020F0502020204030204" pitchFamily="34" charset="0"/>
                <a:ea typeface="Georgia" pitchFamily="34" charset="-122"/>
                <a:cs typeface="Calibri" panose="020F0502020204030204" pitchFamily="34" charset="0"/>
              </a:rPr>
              <a:t> (privacy + people + data): </a:t>
            </a:r>
            <a:endParaRPr lang="en-US" sz="2400" dirty="0">
              <a:solidFill>
                <a:srgbClr val="3C3795"/>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43CE1EBC-118D-99F7-6A85-1B7C3ED30808}"/>
              </a:ext>
            </a:extLst>
          </p:cNvPr>
          <p:cNvSpPr/>
          <p:nvPr/>
        </p:nvSpPr>
        <p:spPr>
          <a:xfrm>
            <a:off x="9012784" y="2594425"/>
            <a:ext cx="2697480" cy="3452310"/>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D826BFE1-8336-9D8F-3C0A-E0217D8FC7AF}"/>
              </a:ext>
            </a:extLst>
          </p:cNvPr>
          <p:cNvSpPr/>
          <p:nvPr/>
        </p:nvSpPr>
        <p:spPr>
          <a:xfrm>
            <a:off x="9012784" y="2259605"/>
            <a:ext cx="2697480" cy="516921"/>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6" name="Text 34">
            <a:extLst>
              <a:ext uri="{FF2B5EF4-FFF2-40B4-BE49-F238E27FC236}">
                <a16:creationId xmlns:a16="http://schemas.microsoft.com/office/drawing/2014/main" id="{36FC0110-E0F8-DA1A-DAEB-BC2D6D31E35E}"/>
              </a:ext>
            </a:extLst>
          </p:cNvPr>
          <p:cNvSpPr/>
          <p:nvPr/>
        </p:nvSpPr>
        <p:spPr>
          <a:xfrm>
            <a:off x="9006536" y="2875587"/>
            <a:ext cx="2704032" cy="502920"/>
          </a:xfrm>
          <a:prstGeom prst="rect">
            <a:avLst/>
          </a:prstGeom>
          <a:noFill/>
          <a:ln/>
        </p:spPr>
        <p:txBody>
          <a:bodyPr wrap="square" rtlCol="0" anchor="t"/>
          <a:lstStyle/>
          <a:p>
            <a:pPr algn="ctr">
              <a:lnSpc>
                <a:spcPts val="2080"/>
              </a:lnSpc>
            </a:pPr>
            <a:r>
              <a:rPr lang="en-US" sz="1900" b="1" dirty="0">
                <a:solidFill>
                  <a:srgbClr val="307EAC"/>
                </a:solidFill>
                <a:latin typeface="Calibri" panose="020F0502020204030204" pitchFamily="34" charset="0"/>
                <a:ea typeface="Georgia" pitchFamily="34" charset="-122"/>
                <a:cs typeface="Calibri" panose="020F0502020204030204" pitchFamily="34" charset="0"/>
              </a:rPr>
              <a:t> (best next step): </a:t>
            </a:r>
            <a:endParaRPr lang="en-US" sz="2400" dirty="0">
              <a:solidFill>
                <a:srgbClr val="307EAC"/>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0E1C9450-A284-736A-44B5-CDBE918C753F}"/>
              </a:ext>
            </a:extLst>
          </p:cNvPr>
          <p:cNvSpPr txBox="1">
            <a:spLocks/>
          </p:cNvSpPr>
          <p:nvPr/>
        </p:nvSpPr>
        <p:spPr>
          <a:xfrm>
            <a:off x="481432" y="298644"/>
            <a:ext cx="390006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latin typeface="Calibri" panose="020F0502020204030204" pitchFamily="34" charset="0"/>
                <a:cs typeface="Calibri" panose="020F0502020204030204" pitchFamily="34" charset="0"/>
              </a:rPr>
              <a:t>My choice tool: STOP-THINK-CHECK-CHOOSE</a:t>
            </a:r>
          </a:p>
        </p:txBody>
      </p:sp>
      <p:sp>
        <p:nvSpPr>
          <p:cNvPr id="58" name="Text 6">
            <a:extLst>
              <a:ext uri="{FF2B5EF4-FFF2-40B4-BE49-F238E27FC236}">
                <a16:creationId xmlns:a16="http://schemas.microsoft.com/office/drawing/2014/main" id="{8F470C54-13F0-BB4E-897B-7255862301D7}"/>
              </a:ext>
            </a:extLst>
          </p:cNvPr>
          <p:cNvSpPr/>
          <p:nvPr/>
        </p:nvSpPr>
        <p:spPr>
          <a:xfrm>
            <a:off x="4285679" y="298644"/>
            <a:ext cx="6350456" cy="1065770"/>
          </a:xfrm>
          <a:prstGeom prst="rect">
            <a:avLst/>
          </a:prstGeom>
          <a:noFill/>
          <a:ln/>
        </p:spPr>
        <p:txBody>
          <a:bodyPr wrap="square" rtlCol="0" anchor="t"/>
          <a:lstStyle/>
          <a:p>
            <a:r>
              <a:rPr lang="en-US" sz="2200" dirty="0">
                <a:solidFill>
                  <a:srgbClr val="10153D"/>
                </a:solidFill>
                <a:latin typeface="Calibri" panose="020F0502020204030204" pitchFamily="34" charset="0"/>
                <a:ea typeface="Calibri" pitchFamily="34" charset="-122"/>
                <a:cs typeface="Calibri" panose="020F0502020204030204" pitchFamily="34" charset="0"/>
              </a:rPr>
              <a:t>This checklist is a simple habit for safer, fairer online decisions. Use it before you post, share, tag, forward a screenshot, or accept app permissions, especially when you feel rushed or emotional.</a:t>
            </a:r>
          </a:p>
          <a:p>
            <a:endParaRPr lang="en-US" sz="2200" b="1" dirty="0">
              <a:solidFill>
                <a:srgbClr val="10153D"/>
              </a:solidFill>
              <a:latin typeface="Calibri" panose="020F0502020204030204" pitchFamily="34" charset="0"/>
              <a:cs typeface="Calibri" panose="020F0502020204030204" pitchFamily="34" charset="0"/>
            </a:endParaRPr>
          </a:p>
        </p:txBody>
      </p:sp>
      <p:cxnSp>
        <p:nvCxnSpPr>
          <p:cNvPr id="63" name="Straight Connector 62">
            <a:extLst>
              <a:ext uri="{FF2B5EF4-FFF2-40B4-BE49-F238E27FC236}">
                <a16:creationId xmlns:a16="http://schemas.microsoft.com/office/drawing/2014/main" id="{0B9D5845-74DF-B71F-62F6-D47FC03EED37}"/>
              </a:ext>
            </a:extLst>
          </p:cNvPr>
          <p:cNvCxnSpPr>
            <a:cxnSpLocks/>
          </p:cNvCxnSpPr>
          <p:nvPr/>
        </p:nvCxnSpPr>
        <p:spPr>
          <a:xfrm>
            <a:off x="505011" y="3349449"/>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26C4CFA7-17DF-C531-E1A8-9F60779B6C7C}"/>
              </a:ext>
            </a:extLst>
          </p:cNvPr>
          <p:cNvSpPr/>
          <p:nvPr/>
        </p:nvSpPr>
        <p:spPr>
          <a:xfrm rot="14400000" flipH="1">
            <a:off x="10376634" y="134438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11">
            <a:extLst>
              <a:ext uri="{FF2B5EF4-FFF2-40B4-BE49-F238E27FC236}">
                <a16:creationId xmlns:a16="http://schemas.microsoft.com/office/drawing/2014/main" id="{763F73FF-BED5-B1CF-D4FF-82683443A0F2}"/>
              </a:ext>
            </a:extLst>
          </p:cNvPr>
          <p:cNvSpPr/>
          <p:nvPr/>
        </p:nvSpPr>
        <p:spPr>
          <a:xfrm>
            <a:off x="487680" y="3478836"/>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Am I posting fast, bored, angry, excited, or under pressure?</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7" name="Text 19">
            <a:extLst>
              <a:ext uri="{FF2B5EF4-FFF2-40B4-BE49-F238E27FC236}">
                <a16:creationId xmlns:a16="http://schemas.microsoft.com/office/drawing/2014/main" id="{664A4E21-5C67-5CA4-145F-1C6E69EF648B}"/>
              </a:ext>
            </a:extLst>
          </p:cNvPr>
          <p:cNvSpPr/>
          <p:nvPr/>
        </p:nvSpPr>
        <p:spPr>
          <a:xfrm>
            <a:off x="3318764" y="3478836"/>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What is the goal (inform, joke, show off, ask for help)? Who will see it now and who might see it later?</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sp>
        <p:nvSpPr>
          <p:cNvPr id="8" name="Text 27">
            <a:extLst>
              <a:ext uri="{FF2B5EF4-FFF2-40B4-BE49-F238E27FC236}">
                <a16:creationId xmlns:a16="http://schemas.microsoft.com/office/drawing/2014/main" id="{0AD7F30D-8677-560B-9FE0-8EFD6C44B6A0}"/>
              </a:ext>
            </a:extLst>
          </p:cNvPr>
          <p:cNvSpPr/>
          <p:nvPr/>
        </p:nvSpPr>
        <p:spPr>
          <a:xfrm>
            <a:off x="6187948" y="3478836"/>
            <a:ext cx="2697480"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Is the audience setting correct (public / friends / close friends / group)? Does it include other people (faces, names, messages, locations)? Does it reveal extra data (location sticker, background details, metadata)?</a:t>
            </a:r>
          </a:p>
        </p:txBody>
      </p:sp>
      <p:sp>
        <p:nvSpPr>
          <p:cNvPr id="14" name="Text 35">
            <a:extLst>
              <a:ext uri="{FF2B5EF4-FFF2-40B4-BE49-F238E27FC236}">
                <a16:creationId xmlns:a16="http://schemas.microsoft.com/office/drawing/2014/main" id="{AE03FA46-215C-EB11-2F42-FC981CB2FB75}"/>
              </a:ext>
            </a:extLst>
          </p:cNvPr>
          <p:cNvSpPr/>
          <p:nvPr/>
        </p:nvSpPr>
        <p:spPr>
          <a:xfrm>
            <a:off x="9031732" y="3478836"/>
            <a:ext cx="2665832" cy="1417320"/>
          </a:xfrm>
          <a:prstGeom prst="rect">
            <a:avLst/>
          </a:prstGeom>
          <a:noFill/>
          <a:ln/>
        </p:spPr>
        <p:txBody>
          <a:bodyPr wrap="square" rtlCol="0" anchor="t"/>
          <a:lstStyle/>
          <a:p>
            <a:pPr algn="ctr">
              <a:lnSpc>
                <a:spcPts val="1900"/>
              </a:lnSpc>
            </a:pPr>
            <a:r>
              <a:rPr lang="en-US" sz="1900" dirty="0">
                <a:solidFill>
                  <a:srgbClr val="10153D"/>
                </a:solidFill>
                <a:latin typeface="Calibri" panose="020F0502020204030204" pitchFamily="34" charset="0"/>
                <a:ea typeface="Calibri" pitchFamily="34" charset="-122"/>
                <a:cs typeface="Calibri" panose="020F0502020204030204" pitchFamily="34" charset="0"/>
              </a:rPr>
              <a:t>Post / edit / crop / blur / limit audience / ask consent / do not share.</a:t>
            </a:r>
          </a:p>
          <a:p>
            <a:pPr algn="ctr">
              <a:lnSpc>
                <a:spcPts val="1900"/>
              </a:lnSpc>
            </a:pPr>
            <a:endParaRPr lang="en-US" sz="1900" dirty="0">
              <a:solidFill>
                <a:srgbClr val="10153D"/>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C718B024-F1C1-1F31-02A9-0B636F0EA836}"/>
              </a:ext>
            </a:extLst>
          </p:cNvPr>
          <p:cNvCxnSpPr>
            <a:cxnSpLocks/>
          </p:cNvCxnSpPr>
          <p:nvPr/>
        </p:nvCxnSpPr>
        <p:spPr>
          <a:xfrm>
            <a:off x="3325216" y="3349449"/>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D1E8F39-04F0-6BB1-B648-B4FEA1D4AF76}"/>
              </a:ext>
            </a:extLst>
          </p:cNvPr>
          <p:cNvCxnSpPr>
            <a:cxnSpLocks/>
          </p:cNvCxnSpPr>
          <p:nvPr/>
        </p:nvCxnSpPr>
        <p:spPr>
          <a:xfrm>
            <a:off x="6187948" y="3349449"/>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D3BCABA-974B-6670-328E-502E1585283D}"/>
              </a:ext>
            </a:extLst>
          </p:cNvPr>
          <p:cNvCxnSpPr>
            <a:cxnSpLocks/>
          </p:cNvCxnSpPr>
          <p:nvPr/>
        </p:nvCxnSpPr>
        <p:spPr>
          <a:xfrm>
            <a:off x="9008153" y="3349449"/>
            <a:ext cx="269748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11" name="Text 10">
            <a:extLst>
              <a:ext uri="{FF2B5EF4-FFF2-40B4-BE49-F238E27FC236}">
                <a16:creationId xmlns:a16="http://schemas.microsoft.com/office/drawing/2014/main" id="{A2E09130-0629-79BB-46C5-E7592093845A}"/>
              </a:ext>
            </a:extLst>
          </p:cNvPr>
          <p:cNvSpPr/>
          <p:nvPr/>
        </p:nvSpPr>
        <p:spPr>
          <a:xfrm>
            <a:off x="481736" y="2386513"/>
            <a:ext cx="2696872" cy="502920"/>
          </a:xfrm>
          <a:prstGeom prst="rect">
            <a:avLst/>
          </a:prstGeom>
          <a:noFill/>
          <a:ln/>
        </p:spPr>
        <p:txBody>
          <a:bodyPr wrap="square" rtlCol="0" anchor="t"/>
          <a:lstStyle/>
          <a:p>
            <a:pPr algn="ctr">
              <a:lnSpc>
                <a:spcPts val="2080"/>
              </a:lnSpc>
            </a:pPr>
            <a:r>
              <a:rPr lang="en-US" sz="2400" b="1" dirty="0">
                <a:solidFill>
                  <a:schemeClr val="bg1"/>
                </a:solidFill>
                <a:latin typeface="Calibri" panose="020F0502020204030204" pitchFamily="34" charset="0"/>
                <a:ea typeface="Georgia" pitchFamily="34" charset="-122"/>
                <a:cs typeface="Calibri" panose="020F0502020204030204" pitchFamily="34" charset="0"/>
              </a:rPr>
              <a:t>STOP</a:t>
            </a:r>
            <a:endParaRPr lang="en-US" sz="1900" dirty="0">
              <a:solidFill>
                <a:schemeClr val="bg1"/>
              </a:solidFill>
              <a:latin typeface="Calibri" panose="020F0502020204030204" pitchFamily="34" charset="0"/>
              <a:cs typeface="Calibri" panose="020F0502020204030204" pitchFamily="34" charset="0"/>
            </a:endParaRPr>
          </a:p>
        </p:txBody>
      </p:sp>
      <p:sp>
        <p:nvSpPr>
          <p:cNvPr id="13" name="Text 18">
            <a:extLst>
              <a:ext uri="{FF2B5EF4-FFF2-40B4-BE49-F238E27FC236}">
                <a16:creationId xmlns:a16="http://schemas.microsoft.com/office/drawing/2014/main" id="{8BC4C656-6665-FA11-0CC3-C37B724CB5CA}"/>
              </a:ext>
            </a:extLst>
          </p:cNvPr>
          <p:cNvSpPr/>
          <p:nvPr/>
        </p:nvSpPr>
        <p:spPr>
          <a:xfrm>
            <a:off x="3340598" y="2386513"/>
            <a:ext cx="2697480" cy="502920"/>
          </a:xfrm>
          <a:prstGeom prst="rect">
            <a:avLst/>
          </a:prstGeom>
          <a:noFill/>
          <a:ln/>
        </p:spPr>
        <p:txBody>
          <a:bodyPr wrap="square" rtlCol="0" anchor="t"/>
          <a:lstStyle/>
          <a:p>
            <a:pPr algn="ctr">
              <a:lnSpc>
                <a:spcPts val="2080"/>
              </a:lnSpc>
            </a:pPr>
            <a:r>
              <a:rPr lang="en-US" sz="2400" b="1" dirty="0">
                <a:solidFill>
                  <a:schemeClr val="bg1"/>
                </a:solidFill>
                <a:latin typeface="Calibri" panose="020F0502020204030204" pitchFamily="34" charset="0"/>
                <a:ea typeface="Georgia" pitchFamily="34" charset="-122"/>
                <a:cs typeface="Calibri" panose="020F0502020204030204" pitchFamily="34" charset="0"/>
              </a:rPr>
              <a:t>THINK</a:t>
            </a:r>
            <a:endParaRPr lang="en-US" sz="2400" dirty="0">
              <a:solidFill>
                <a:schemeClr val="bg1"/>
              </a:solidFill>
              <a:latin typeface="Calibri" panose="020F0502020204030204" pitchFamily="34" charset="0"/>
              <a:cs typeface="Calibri" panose="020F0502020204030204" pitchFamily="34" charset="0"/>
            </a:endParaRPr>
          </a:p>
        </p:txBody>
      </p:sp>
      <p:sp>
        <p:nvSpPr>
          <p:cNvPr id="19" name="Text 26">
            <a:extLst>
              <a:ext uri="{FF2B5EF4-FFF2-40B4-BE49-F238E27FC236}">
                <a16:creationId xmlns:a16="http://schemas.microsoft.com/office/drawing/2014/main" id="{EF696D18-6486-FD48-03C0-95ADE6B2C2DE}"/>
              </a:ext>
            </a:extLst>
          </p:cNvPr>
          <p:cNvSpPr/>
          <p:nvPr/>
        </p:nvSpPr>
        <p:spPr>
          <a:xfrm>
            <a:off x="6165434" y="2386513"/>
            <a:ext cx="2716124" cy="502920"/>
          </a:xfrm>
          <a:prstGeom prst="rect">
            <a:avLst/>
          </a:prstGeom>
          <a:noFill/>
          <a:ln/>
        </p:spPr>
        <p:txBody>
          <a:bodyPr wrap="square" rtlCol="0" anchor="t"/>
          <a:lstStyle/>
          <a:p>
            <a:pPr algn="ctr">
              <a:lnSpc>
                <a:spcPts val="2080"/>
              </a:lnSpc>
            </a:pPr>
            <a:r>
              <a:rPr lang="en-US" sz="2400" b="1" dirty="0">
                <a:solidFill>
                  <a:schemeClr val="bg1"/>
                </a:solidFill>
                <a:latin typeface="Calibri" panose="020F0502020204030204" pitchFamily="34" charset="0"/>
                <a:ea typeface="Georgia" pitchFamily="34" charset="-122"/>
                <a:cs typeface="Calibri" panose="020F0502020204030204" pitchFamily="34" charset="0"/>
              </a:rPr>
              <a:t>CHECK</a:t>
            </a:r>
            <a:endParaRPr lang="en-US" sz="2400" dirty="0">
              <a:solidFill>
                <a:schemeClr val="bg1"/>
              </a:solidFill>
              <a:latin typeface="Calibri" panose="020F0502020204030204" pitchFamily="34" charset="0"/>
              <a:cs typeface="Calibri" panose="020F0502020204030204" pitchFamily="34" charset="0"/>
            </a:endParaRPr>
          </a:p>
        </p:txBody>
      </p:sp>
      <p:sp>
        <p:nvSpPr>
          <p:cNvPr id="21" name="Text 34">
            <a:extLst>
              <a:ext uri="{FF2B5EF4-FFF2-40B4-BE49-F238E27FC236}">
                <a16:creationId xmlns:a16="http://schemas.microsoft.com/office/drawing/2014/main" id="{6BA953CB-4D81-56BC-3B73-553EE2964246}"/>
              </a:ext>
            </a:extLst>
          </p:cNvPr>
          <p:cNvSpPr/>
          <p:nvPr/>
        </p:nvSpPr>
        <p:spPr>
          <a:xfrm>
            <a:off x="9028166" y="2386513"/>
            <a:ext cx="2704032" cy="502920"/>
          </a:xfrm>
          <a:prstGeom prst="rect">
            <a:avLst/>
          </a:prstGeom>
          <a:noFill/>
          <a:ln/>
        </p:spPr>
        <p:txBody>
          <a:bodyPr wrap="square" rtlCol="0" anchor="t"/>
          <a:lstStyle/>
          <a:p>
            <a:pPr algn="ctr">
              <a:lnSpc>
                <a:spcPts val="2080"/>
              </a:lnSpc>
            </a:pPr>
            <a:r>
              <a:rPr lang="en-US" sz="2400" b="1" dirty="0">
                <a:solidFill>
                  <a:schemeClr val="bg1"/>
                </a:solidFill>
                <a:latin typeface="Calibri" panose="020F0502020204030204" pitchFamily="34" charset="0"/>
                <a:ea typeface="Georgia" pitchFamily="34" charset="-122"/>
                <a:cs typeface="Calibri" panose="020F0502020204030204" pitchFamily="34" charset="0"/>
              </a:rPr>
              <a:t>CHOOSE</a:t>
            </a: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9912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74DEB-90E4-8141-6C7D-8CF2252FDC4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933FB9-9433-D5DA-F0F7-BDA61AD4ECD3}"/>
              </a:ext>
            </a:extLst>
          </p:cNvPr>
          <p:cNvSpPr/>
          <p:nvPr/>
        </p:nvSpPr>
        <p:spPr>
          <a:xfrm flipH="1" flipV="1">
            <a:off x="5041899" y="-9"/>
            <a:ext cx="715009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5C71347-3CA7-4E03-4525-5AFD39D0DAAB}"/>
              </a:ext>
            </a:extLst>
          </p:cNvPr>
          <p:cNvSpPr txBox="1">
            <a:spLocks/>
          </p:cNvSpPr>
          <p:nvPr/>
        </p:nvSpPr>
        <p:spPr>
          <a:xfrm>
            <a:off x="579277" y="333222"/>
            <a:ext cx="4148538"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Scenario 1. Practice: use the checklist before posting</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39E630AE-AB3E-C477-A5F7-A9523CB67D58}"/>
              </a:ext>
            </a:extLst>
          </p:cNvPr>
          <p:cNvSpPr/>
          <p:nvPr/>
        </p:nvSpPr>
        <p:spPr>
          <a:xfrm>
            <a:off x="9010693" y="-2639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0760C68-501D-EFFC-B743-6103AA67D6FD}"/>
              </a:ext>
            </a:extLst>
          </p:cNvPr>
          <p:cNvSpPr/>
          <p:nvPr/>
        </p:nvSpPr>
        <p:spPr>
          <a:xfrm>
            <a:off x="0" y="1970943"/>
            <a:ext cx="54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0" name="pole tekstowe 21">
            <a:extLst>
              <a:ext uri="{FF2B5EF4-FFF2-40B4-BE49-F238E27FC236}">
                <a16:creationId xmlns:a16="http://schemas.microsoft.com/office/drawing/2014/main" id="{2F0AEA08-9DB0-0735-318C-2C79D5185EFC}"/>
              </a:ext>
            </a:extLst>
          </p:cNvPr>
          <p:cNvSpPr txBox="1"/>
          <p:nvPr/>
        </p:nvSpPr>
        <p:spPr>
          <a:xfrm>
            <a:off x="5770985" y="2648273"/>
            <a:ext cx="5469101" cy="3693319"/>
          </a:xfrm>
          <a:prstGeom prst="rect">
            <a:avLst/>
          </a:prstGeom>
          <a:noFill/>
        </p:spPr>
        <p:txBody>
          <a:bodyPr wrap="square" rtlCol="0">
            <a:spAutoFit/>
          </a:bodyPr>
          <a:lstStyle/>
          <a:p>
            <a:r>
              <a:rPr lang="en-US" sz="2600" dirty="0">
                <a:solidFill>
                  <a:schemeClr val="bg1"/>
                </a:solidFill>
                <a:latin typeface="Calibri" panose="020F0502020204030204" pitchFamily="34" charset="0"/>
                <a:cs typeface="Calibri" panose="020F0502020204030204" pitchFamily="34" charset="0"/>
              </a:rPr>
              <a:t>You create a passive digital footprint not only by browsing, but also by what you allow apps to access. </a:t>
            </a:r>
          </a:p>
          <a:p>
            <a:endParaRPr lang="en-US" sz="2600" dirty="0">
              <a:solidFill>
                <a:schemeClr val="bg1"/>
              </a:solidFill>
              <a:latin typeface="Calibri" panose="020F0502020204030204" pitchFamily="34" charset="0"/>
              <a:cs typeface="Calibri" panose="020F0502020204030204" pitchFamily="34" charset="0"/>
            </a:endParaRPr>
          </a:p>
          <a:p>
            <a:r>
              <a:rPr lang="en-US" sz="2600" dirty="0">
                <a:solidFill>
                  <a:schemeClr val="bg1"/>
                </a:solidFill>
                <a:latin typeface="Calibri" panose="020F0502020204030204" pitchFamily="34" charset="0"/>
                <a:cs typeface="Calibri" panose="020F0502020204030204" pitchFamily="34" charset="0"/>
              </a:rPr>
              <a:t>This scenario helps you </a:t>
            </a:r>
            <a:r>
              <a:rPr lang="en-US" sz="2600" dirty="0" err="1">
                <a:solidFill>
                  <a:schemeClr val="bg1"/>
                </a:solidFill>
                <a:latin typeface="Calibri" panose="020F0502020204030204" pitchFamily="34" charset="0"/>
                <a:cs typeface="Calibri" panose="020F0502020204030204" pitchFamily="34" charset="0"/>
              </a:rPr>
              <a:t>practise</a:t>
            </a:r>
            <a:r>
              <a:rPr lang="en-US" sz="2600" dirty="0">
                <a:solidFill>
                  <a:schemeClr val="bg1"/>
                </a:solidFill>
                <a:latin typeface="Calibri" panose="020F0502020204030204" pitchFamily="34" charset="0"/>
                <a:cs typeface="Calibri" panose="020F0502020204030204" pitchFamily="34" charset="0"/>
              </a:rPr>
              <a:t> choosing permissions that are necessary, and declining the ones that collect more data than needed.</a:t>
            </a:r>
          </a:p>
          <a:p>
            <a:endParaRPr lang="en-US" sz="2600" dirty="0">
              <a:solidFill>
                <a:srgbClr val="10153D"/>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39B9AB22-61A5-14AE-163F-57EACF895433}"/>
              </a:ext>
            </a:extLst>
          </p:cNvPr>
          <p:cNvSpPr/>
          <p:nvPr/>
        </p:nvSpPr>
        <p:spPr>
          <a:xfrm>
            <a:off x="596937" y="5043464"/>
            <a:ext cx="3300249" cy="659411"/>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E0A4147-8D60-B075-15D7-2620F3BC465F}"/>
              </a:ext>
            </a:extLst>
          </p:cNvPr>
          <p:cNvSpPr txBox="1"/>
          <p:nvPr/>
        </p:nvSpPr>
        <p:spPr>
          <a:xfrm>
            <a:off x="579277" y="5228103"/>
            <a:ext cx="2588824" cy="387991"/>
          </a:xfrm>
          <a:prstGeom prst="rect">
            <a:avLst/>
          </a:prstGeom>
          <a:noFill/>
        </p:spPr>
        <p:txBody>
          <a:bodyPr wrap="square" rtlCol="0">
            <a:spAutoFit/>
          </a:bodyPr>
          <a:lstStyle/>
          <a:p>
            <a:pPr algn="ctr">
              <a:lnSpc>
                <a:spcPts val="2340"/>
              </a:lnSpc>
            </a:pPr>
            <a:r>
              <a:rPr lang="en-US" sz="2200" b="1" dirty="0">
                <a:solidFill>
                  <a:srgbClr val="10153D"/>
                </a:solidFill>
              </a:rPr>
              <a:t>See the next Slide</a:t>
            </a:r>
            <a:endParaRPr lang="en-IE" sz="2200" b="1" dirty="0">
              <a:solidFill>
                <a:srgbClr val="10153D"/>
              </a:solidFill>
            </a:endParaRPr>
          </a:p>
        </p:txBody>
      </p:sp>
      <p:sp>
        <p:nvSpPr>
          <p:cNvPr id="8" name="Freeform 7">
            <a:extLst>
              <a:ext uri="{FF2B5EF4-FFF2-40B4-BE49-F238E27FC236}">
                <a16:creationId xmlns:a16="http://schemas.microsoft.com/office/drawing/2014/main" id="{9FF5ADD4-9F2A-1485-D769-BAB9B5D4A8F3}"/>
              </a:ext>
            </a:extLst>
          </p:cNvPr>
          <p:cNvSpPr/>
          <p:nvPr/>
        </p:nvSpPr>
        <p:spPr>
          <a:xfrm rot="14527400" flipH="1">
            <a:off x="3001804" y="543940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767849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EE299-D671-CF4B-99AF-298BFE3B999E}"/>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4E82DCD9-A84F-C142-EA39-2D81754FFDEA}"/>
              </a:ext>
            </a:extLst>
          </p:cNvPr>
          <p:cNvSpPr/>
          <p:nvPr/>
        </p:nvSpPr>
        <p:spPr>
          <a:xfrm>
            <a:off x="3978506" y="0"/>
            <a:ext cx="8213494" cy="685800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255F5966-7D8D-C0A6-7F50-924FE3A79E89}"/>
              </a:ext>
            </a:extLst>
          </p:cNvPr>
          <p:cNvSpPr/>
          <p:nvPr/>
        </p:nvSpPr>
        <p:spPr>
          <a:xfrm>
            <a:off x="4883298" y="810075"/>
            <a:ext cx="7039966" cy="583171"/>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Am I clicking “Allow” automatically just to finish </a:t>
            </a:r>
          </a:p>
          <a:p>
            <a:pPr>
              <a:lnSpc>
                <a:spcPts val="2380"/>
              </a:lnSpc>
            </a:pPr>
            <a:r>
              <a:rPr lang="en-US" sz="2200" dirty="0">
                <a:solidFill>
                  <a:schemeClr val="bg1"/>
                </a:solidFill>
                <a:latin typeface="Calibri" pitchFamily="34" charset="0"/>
                <a:ea typeface="Calibri" pitchFamily="34" charset="-122"/>
                <a:cs typeface="Calibri" pitchFamily="34" charset="-120"/>
              </a:rPr>
              <a:t>setup quickly?</a:t>
            </a:r>
          </a:p>
          <a:p>
            <a:pPr>
              <a:lnSpc>
                <a:spcPts val="2380"/>
              </a:lnSpc>
            </a:pPr>
            <a:endParaRPr lang="en-US" sz="2200" dirty="0">
              <a:solidFill>
                <a:schemeClr val="bg1"/>
              </a:solidFill>
            </a:endParaRPr>
          </a:p>
        </p:txBody>
      </p:sp>
      <p:sp>
        <p:nvSpPr>
          <p:cNvPr id="14" name="Text 39">
            <a:extLst>
              <a:ext uri="{FF2B5EF4-FFF2-40B4-BE49-F238E27FC236}">
                <a16:creationId xmlns:a16="http://schemas.microsoft.com/office/drawing/2014/main" id="{A7BFD60F-EBA9-190B-3043-8B99BB8EF5AC}"/>
              </a:ext>
            </a:extLst>
          </p:cNvPr>
          <p:cNvSpPr/>
          <p:nvPr/>
        </p:nvSpPr>
        <p:spPr>
          <a:xfrm>
            <a:off x="4883298" y="1935191"/>
            <a:ext cx="7039966" cy="583171"/>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What does the app actually need to do its main job? Could I use the app with fewer permissions?</a:t>
            </a:r>
          </a:p>
          <a:p>
            <a:pPr>
              <a:lnSpc>
                <a:spcPts val="2380"/>
              </a:lnSpc>
            </a:pPr>
            <a:endParaRPr lang="en-US" sz="2200" dirty="0">
              <a:solidFill>
                <a:schemeClr val="bg1"/>
              </a:solidFill>
              <a:latin typeface="Calibri" pitchFamily="34" charset="0"/>
              <a:ea typeface="Calibri" pitchFamily="34" charset="-122"/>
              <a:cs typeface="Calibri" pitchFamily="34" charset="-120"/>
            </a:endParaRPr>
          </a:p>
        </p:txBody>
      </p:sp>
      <p:sp>
        <p:nvSpPr>
          <p:cNvPr id="15" name="Text 39">
            <a:extLst>
              <a:ext uri="{FF2B5EF4-FFF2-40B4-BE49-F238E27FC236}">
                <a16:creationId xmlns:a16="http://schemas.microsoft.com/office/drawing/2014/main" id="{76403167-D70F-441A-7263-5CE8911B6651}"/>
              </a:ext>
            </a:extLst>
          </p:cNvPr>
          <p:cNvSpPr/>
          <p:nvPr/>
        </p:nvSpPr>
        <p:spPr>
          <a:xfrm>
            <a:off x="4883298" y="3095168"/>
            <a:ext cx="7039966" cy="1566708"/>
          </a:xfrm>
          <a:prstGeom prst="rect">
            <a:avLst/>
          </a:prstGeom>
          <a:noFill/>
          <a:ln/>
        </p:spPr>
        <p:txBody>
          <a:bodyPr wrap="square" rtlCol="0" anchor="t"/>
          <a:lstStyle/>
          <a:p>
            <a:pPr>
              <a:lnSpc>
                <a:spcPts val="2380"/>
              </a:lnSpc>
            </a:pPr>
            <a:r>
              <a:rPr lang="en-US" sz="2200" b="1" dirty="0">
                <a:solidFill>
                  <a:schemeClr val="bg1"/>
                </a:solidFill>
                <a:latin typeface="Calibri" pitchFamily="34" charset="0"/>
                <a:ea typeface="Calibri" pitchFamily="34" charset="-122"/>
                <a:cs typeface="Calibri" pitchFamily="34" charset="-120"/>
              </a:rPr>
              <a:t>Location: </a:t>
            </a:r>
            <a:r>
              <a:rPr lang="en-US" sz="2200" dirty="0">
                <a:solidFill>
                  <a:schemeClr val="bg1"/>
                </a:solidFill>
                <a:latin typeface="Calibri" pitchFamily="34" charset="0"/>
                <a:ea typeface="Calibri" pitchFamily="34" charset="-122"/>
                <a:cs typeface="Calibri" pitchFamily="34" charset="-120"/>
              </a:rPr>
              <a:t>does it need location “always,” “only while using,” or not at all? Contacts: is access really necessary, or only “nice to have”? Microphone: is it needed for a feature I will use? Photos/Media: can I choose „selected photos only” instead of “all photos”?</a:t>
            </a:r>
          </a:p>
          <a:p>
            <a:pPr>
              <a:lnSpc>
                <a:spcPts val="2380"/>
              </a:lnSpc>
            </a:pPr>
            <a:endParaRPr lang="en-US" sz="2200" dirty="0">
              <a:solidFill>
                <a:schemeClr val="bg1"/>
              </a:solidFill>
            </a:endParaRPr>
          </a:p>
        </p:txBody>
      </p:sp>
      <p:sp>
        <p:nvSpPr>
          <p:cNvPr id="16" name="Text 39">
            <a:extLst>
              <a:ext uri="{FF2B5EF4-FFF2-40B4-BE49-F238E27FC236}">
                <a16:creationId xmlns:a16="http://schemas.microsoft.com/office/drawing/2014/main" id="{F9CB5CF6-1A92-B6E8-57E4-0D91DD0E0DDF}"/>
              </a:ext>
            </a:extLst>
          </p:cNvPr>
          <p:cNvSpPr/>
          <p:nvPr/>
        </p:nvSpPr>
        <p:spPr>
          <a:xfrm>
            <a:off x="4883298" y="5377686"/>
            <a:ext cx="7039966" cy="947619"/>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Give the minimum permission needed. Prefer “only while using” over “always.” Review and change permissions later if a feature truly requires it.</a:t>
            </a:r>
            <a:endParaRPr lang="en-US" sz="2200" dirty="0">
              <a:solidFill>
                <a:schemeClr val="bg1"/>
              </a:solidFill>
            </a:endParaRPr>
          </a:p>
        </p:txBody>
      </p:sp>
      <p:sp>
        <p:nvSpPr>
          <p:cNvPr id="24" name="pole tekstowe 19">
            <a:extLst>
              <a:ext uri="{FF2B5EF4-FFF2-40B4-BE49-F238E27FC236}">
                <a16:creationId xmlns:a16="http://schemas.microsoft.com/office/drawing/2014/main" id="{083BFDF9-B3F9-2D75-A18E-4CD64631D712}"/>
              </a:ext>
            </a:extLst>
          </p:cNvPr>
          <p:cNvSpPr txBox="1"/>
          <p:nvPr/>
        </p:nvSpPr>
        <p:spPr>
          <a:xfrm>
            <a:off x="405727" y="499542"/>
            <a:ext cx="2922505" cy="5237331"/>
          </a:xfrm>
          <a:prstGeom prst="rect">
            <a:avLst/>
          </a:prstGeom>
          <a:noFill/>
        </p:spPr>
        <p:txBody>
          <a:bodyPr wrap="square" rtlCol="0">
            <a:spAutoFit/>
          </a:bodyPr>
          <a:lstStyle/>
          <a:p>
            <a:r>
              <a:rPr lang="en-US" sz="4400" b="1" dirty="0">
                <a:solidFill>
                  <a:srgbClr val="22BDBF"/>
                </a:solidFill>
                <a:latin typeface="Calibri" panose="020F0502020204030204" pitchFamily="34" charset="0"/>
                <a:cs typeface="Calibri" panose="020F0502020204030204" pitchFamily="34" charset="0"/>
              </a:rPr>
              <a:t>Scenario 1: </a:t>
            </a:r>
          </a:p>
          <a:p>
            <a:endParaRPr lang="en-US" sz="2600" b="1" dirty="0">
              <a:solidFill>
                <a:srgbClr val="10153D"/>
              </a:solidFill>
              <a:latin typeface="Calibri" panose="020F0502020204030204" pitchFamily="34" charset="0"/>
              <a:cs typeface="Calibri" panose="020F0502020204030204" pitchFamily="34" charset="0"/>
            </a:endParaRPr>
          </a:p>
          <a:p>
            <a:pPr>
              <a:lnSpc>
                <a:spcPts val="2580"/>
              </a:lnSpc>
            </a:pPr>
            <a:r>
              <a:rPr lang="en-US" sz="2400" dirty="0">
                <a:solidFill>
                  <a:srgbClr val="10153D"/>
                </a:solidFill>
                <a:latin typeface="Calibri" panose="020F0502020204030204" pitchFamily="34" charset="0"/>
                <a:cs typeface="Calibri" panose="020F0502020204030204" pitchFamily="34" charset="0"/>
              </a:rPr>
              <a:t>You install a new app (e.g., photo editor, game, or learning app). </a:t>
            </a: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pPr>
              <a:lnSpc>
                <a:spcPts val="2580"/>
              </a:lnSpc>
            </a:pPr>
            <a:r>
              <a:rPr lang="en-US" sz="2400" dirty="0">
                <a:solidFill>
                  <a:srgbClr val="10153D"/>
                </a:solidFill>
                <a:latin typeface="Calibri" panose="020F0502020204030204" pitchFamily="34" charset="0"/>
                <a:cs typeface="Calibri" panose="020F0502020204030204" pitchFamily="34" charset="0"/>
              </a:rPr>
              <a:t>During setup it </a:t>
            </a:r>
          </a:p>
          <a:p>
            <a:pPr>
              <a:lnSpc>
                <a:spcPts val="2580"/>
              </a:lnSpc>
            </a:pPr>
            <a:r>
              <a:rPr lang="en-US" sz="2400" dirty="0">
                <a:solidFill>
                  <a:srgbClr val="10153D"/>
                </a:solidFill>
                <a:latin typeface="Calibri" panose="020F0502020204030204" pitchFamily="34" charset="0"/>
                <a:cs typeface="Calibri" panose="020F0502020204030204" pitchFamily="34" charset="0"/>
              </a:rPr>
              <a:t>asks for: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Location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Contacts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Microphone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Photos</a:t>
            </a:r>
          </a:p>
          <a:p>
            <a:endParaRPr lang="en-US" sz="2600" b="1" dirty="0">
              <a:solidFill>
                <a:srgbClr val="10153D"/>
              </a:solidFill>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B88DD918-0260-75FA-5F00-ECC5DDA0603B}"/>
              </a:ext>
            </a:extLst>
          </p:cNvPr>
          <p:cNvCxnSpPr>
            <a:cxnSpLocks/>
          </p:cNvCxnSpPr>
          <p:nvPr/>
        </p:nvCxnSpPr>
        <p:spPr>
          <a:xfrm>
            <a:off x="4285619" y="1722504"/>
            <a:ext cx="8100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8BD2898-219D-49FE-36B8-B4DED714CEF5}"/>
              </a:ext>
            </a:extLst>
          </p:cNvPr>
          <p:cNvCxnSpPr>
            <a:cxnSpLocks/>
          </p:cNvCxnSpPr>
          <p:nvPr/>
        </p:nvCxnSpPr>
        <p:spPr>
          <a:xfrm>
            <a:off x="4351576" y="2874319"/>
            <a:ext cx="802892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B4D79DF-7301-C4CE-5AD7-63D684151050}"/>
              </a:ext>
            </a:extLst>
          </p:cNvPr>
          <p:cNvCxnSpPr>
            <a:cxnSpLocks/>
          </p:cNvCxnSpPr>
          <p:nvPr/>
        </p:nvCxnSpPr>
        <p:spPr>
          <a:xfrm>
            <a:off x="4528562" y="5144747"/>
            <a:ext cx="7851934"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7318F24-BF1E-2A76-74C2-C888177E0610}"/>
              </a:ext>
            </a:extLst>
          </p:cNvPr>
          <p:cNvCxnSpPr>
            <a:cxnSpLocks/>
          </p:cNvCxnSpPr>
          <p:nvPr/>
        </p:nvCxnSpPr>
        <p:spPr>
          <a:xfrm>
            <a:off x="4139114" y="587889"/>
            <a:ext cx="8280000" cy="2347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9ABE4A53-842F-B20C-52E4-17C7B1EFD460}"/>
              </a:ext>
            </a:extLst>
          </p:cNvPr>
          <p:cNvGrpSpPr/>
          <p:nvPr/>
        </p:nvGrpSpPr>
        <p:grpSpPr>
          <a:xfrm>
            <a:off x="3426691" y="5137127"/>
            <a:ext cx="1352336" cy="474964"/>
            <a:chOff x="9006233" y="1663908"/>
            <a:chExt cx="1453629" cy="510540"/>
          </a:xfrm>
        </p:grpSpPr>
        <p:sp>
          <p:nvSpPr>
            <p:cNvPr id="4" name="Shape 32">
              <a:extLst>
                <a:ext uri="{FF2B5EF4-FFF2-40B4-BE49-F238E27FC236}">
                  <a16:creationId xmlns:a16="http://schemas.microsoft.com/office/drawing/2014/main" id="{B2922A56-1589-1905-2A69-117B4F871590}"/>
                </a:ext>
              </a:extLst>
            </p:cNvPr>
            <p:cNvSpPr/>
            <p:nvPr/>
          </p:nvSpPr>
          <p:spPr>
            <a:xfrm>
              <a:off x="9012786" y="1663908"/>
              <a:ext cx="1447076" cy="502920"/>
            </a:xfrm>
            <a:prstGeom prst="rect">
              <a:avLst/>
            </a:prstGeom>
            <a:solidFill>
              <a:srgbClr val="22BDBF"/>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5" name="Text 33">
              <a:extLst>
                <a:ext uri="{FF2B5EF4-FFF2-40B4-BE49-F238E27FC236}">
                  <a16:creationId xmlns:a16="http://schemas.microsoft.com/office/drawing/2014/main" id="{54A665F5-3A35-21F8-29DB-9C9C72431733}"/>
                </a:ext>
              </a:extLst>
            </p:cNvPr>
            <p:cNvSpPr/>
            <p:nvPr/>
          </p:nvSpPr>
          <p:spPr>
            <a:xfrm>
              <a:off x="9006233" y="1671528"/>
              <a:ext cx="1453629"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CHOOSE</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0FA36D9B-0778-66A9-8CAE-6246F8F1E9DA}"/>
              </a:ext>
            </a:extLst>
          </p:cNvPr>
          <p:cNvGrpSpPr/>
          <p:nvPr/>
        </p:nvGrpSpPr>
        <p:grpSpPr>
          <a:xfrm>
            <a:off x="3426690" y="573821"/>
            <a:ext cx="1268603" cy="474964"/>
            <a:chOff x="481432" y="1663908"/>
            <a:chExt cx="1363624" cy="510540"/>
          </a:xfrm>
        </p:grpSpPr>
        <p:sp>
          <p:nvSpPr>
            <p:cNvPr id="7" name="Shape 8">
              <a:extLst>
                <a:ext uri="{FF2B5EF4-FFF2-40B4-BE49-F238E27FC236}">
                  <a16:creationId xmlns:a16="http://schemas.microsoft.com/office/drawing/2014/main" id="{46E14901-A2D5-3162-0DDB-EB9753A7681C}"/>
                </a:ext>
              </a:extLst>
            </p:cNvPr>
            <p:cNvSpPr/>
            <p:nvPr/>
          </p:nvSpPr>
          <p:spPr>
            <a:xfrm>
              <a:off x="481432" y="1663908"/>
              <a:ext cx="1022851" cy="502920"/>
            </a:xfrm>
            <a:prstGeom prst="rect">
              <a:avLst/>
            </a:prstGeom>
            <a:solidFill>
              <a:srgbClr val="E8068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0" name="Text 9">
              <a:extLst>
                <a:ext uri="{FF2B5EF4-FFF2-40B4-BE49-F238E27FC236}">
                  <a16:creationId xmlns:a16="http://schemas.microsoft.com/office/drawing/2014/main" id="{9AA2B25B-25D6-5072-C92F-67173C7797BC}"/>
                </a:ext>
              </a:extLst>
            </p:cNvPr>
            <p:cNvSpPr/>
            <p:nvPr/>
          </p:nvSpPr>
          <p:spPr>
            <a:xfrm>
              <a:off x="481736" y="1671528"/>
              <a:ext cx="1363320"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STOP</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1470C53C-0B34-01C7-6E30-CA6DF78D32FC}"/>
              </a:ext>
            </a:extLst>
          </p:cNvPr>
          <p:cNvGrpSpPr/>
          <p:nvPr/>
        </p:nvGrpSpPr>
        <p:grpSpPr>
          <a:xfrm>
            <a:off x="3426690" y="1699194"/>
            <a:ext cx="2503510" cy="474964"/>
            <a:chOff x="3318968" y="1663908"/>
            <a:chExt cx="2691028" cy="510540"/>
          </a:xfrm>
        </p:grpSpPr>
        <p:sp>
          <p:nvSpPr>
            <p:cNvPr id="22" name="Shape 16">
              <a:extLst>
                <a:ext uri="{FF2B5EF4-FFF2-40B4-BE49-F238E27FC236}">
                  <a16:creationId xmlns:a16="http://schemas.microsoft.com/office/drawing/2014/main" id="{6804ACB0-9B37-0314-D2CA-7ED9D19DE4E7}"/>
                </a:ext>
              </a:extLst>
            </p:cNvPr>
            <p:cNvSpPr/>
            <p:nvPr/>
          </p:nvSpPr>
          <p:spPr>
            <a:xfrm>
              <a:off x="3325216" y="1663908"/>
              <a:ext cx="1244978" cy="502920"/>
            </a:xfrm>
            <a:prstGeom prst="rect">
              <a:avLst/>
            </a:prstGeom>
            <a:solidFill>
              <a:srgbClr val="713293"/>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23" name="Text 17">
              <a:extLst>
                <a:ext uri="{FF2B5EF4-FFF2-40B4-BE49-F238E27FC236}">
                  <a16:creationId xmlns:a16="http://schemas.microsoft.com/office/drawing/2014/main" id="{73022DF5-BF4F-BAC1-CEA9-3AC4A934B21C}"/>
                </a:ext>
              </a:extLst>
            </p:cNvPr>
            <p:cNvSpPr/>
            <p:nvPr/>
          </p:nvSpPr>
          <p:spPr>
            <a:xfrm>
              <a:off x="3318968" y="1671528"/>
              <a:ext cx="2691028"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THINK</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644D7314-C58E-4DEB-B8F9-56D2A869FDC6}"/>
              </a:ext>
            </a:extLst>
          </p:cNvPr>
          <p:cNvGrpSpPr/>
          <p:nvPr/>
        </p:nvGrpSpPr>
        <p:grpSpPr>
          <a:xfrm>
            <a:off x="3426690" y="2866044"/>
            <a:ext cx="2515232" cy="474964"/>
            <a:chOff x="468732" y="3127228"/>
            <a:chExt cx="2703628" cy="510540"/>
          </a:xfrm>
        </p:grpSpPr>
        <p:sp>
          <p:nvSpPr>
            <p:cNvPr id="26" name="Shape 24">
              <a:extLst>
                <a:ext uri="{FF2B5EF4-FFF2-40B4-BE49-F238E27FC236}">
                  <a16:creationId xmlns:a16="http://schemas.microsoft.com/office/drawing/2014/main" id="{EA9CB48E-20F3-BC7A-02E0-497610B593AD}"/>
                </a:ext>
              </a:extLst>
            </p:cNvPr>
            <p:cNvSpPr/>
            <p:nvPr/>
          </p:nvSpPr>
          <p:spPr>
            <a:xfrm>
              <a:off x="481432" y="3127228"/>
              <a:ext cx="1238527" cy="502920"/>
            </a:xfrm>
            <a:prstGeom prst="rect">
              <a:avLst/>
            </a:prstGeom>
            <a:solidFill>
              <a:srgbClr val="307EA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5FFA279F-42CD-8FC9-EF38-483E91BB7F94}"/>
                </a:ext>
              </a:extLst>
            </p:cNvPr>
            <p:cNvSpPr/>
            <p:nvPr/>
          </p:nvSpPr>
          <p:spPr>
            <a:xfrm>
              <a:off x="468732" y="3134848"/>
              <a:ext cx="2703628"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CHECK</a:t>
              </a:r>
              <a:endParaRPr lang="en-US" sz="2400" dirty="0">
                <a:solidFill>
                  <a:schemeClr val="bg1"/>
                </a:solidFill>
                <a:latin typeface="Calibri" panose="020F0502020204030204" pitchFamily="34" charset="0"/>
                <a:cs typeface="Calibri" panose="020F0502020204030204" pitchFamily="34" charset="0"/>
              </a:endParaRPr>
            </a:p>
          </p:txBody>
        </p:sp>
      </p:grpSp>
      <p:sp>
        <p:nvSpPr>
          <p:cNvPr id="33" name="Freeform 32">
            <a:extLst>
              <a:ext uri="{FF2B5EF4-FFF2-40B4-BE49-F238E27FC236}">
                <a16:creationId xmlns:a16="http://schemas.microsoft.com/office/drawing/2014/main" id="{D78A5EE6-BD79-8170-CD2C-6AD3B1279768}"/>
              </a:ext>
            </a:extLst>
          </p:cNvPr>
          <p:cNvSpPr/>
          <p:nvPr/>
        </p:nvSpPr>
        <p:spPr>
          <a:xfrm rot="16200000">
            <a:off x="8682044" y="3348043"/>
            <a:ext cx="6858000" cy="1619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868621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B5E8F-7EEE-6455-D29B-FC485C510F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C940757-6AAE-0CD7-C707-FD3F4D479C79}"/>
              </a:ext>
            </a:extLst>
          </p:cNvPr>
          <p:cNvSpPr/>
          <p:nvPr/>
        </p:nvSpPr>
        <p:spPr>
          <a:xfrm flipH="1" flipV="1">
            <a:off x="5041899" y="-9"/>
            <a:ext cx="715009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BAF53AC2-4702-4348-22FD-4000655FA4FF}"/>
              </a:ext>
            </a:extLst>
          </p:cNvPr>
          <p:cNvSpPr txBox="1">
            <a:spLocks/>
          </p:cNvSpPr>
          <p:nvPr/>
        </p:nvSpPr>
        <p:spPr>
          <a:xfrm>
            <a:off x="579277" y="333222"/>
            <a:ext cx="4148538"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Scenario 2. Practice: use the checklist when other people are involved</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547AB286-2D10-6A7D-F227-4433D1D30978}"/>
              </a:ext>
            </a:extLst>
          </p:cNvPr>
          <p:cNvSpPr/>
          <p:nvPr/>
        </p:nvSpPr>
        <p:spPr>
          <a:xfrm>
            <a:off x="9010693" y="-2639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81E312C-34B5-FF3D-D38C-2201DD948C06}"/>
              </a:ext>
            </a:extLst>
          </p:cNvPr>
          <p:cNvSpPr/>
          <p:nvPr/>
        </p:nvSpPr>
        <p:spPr>
          <a:xfrm>
            <a:off x="0" y="2576273"/>
            <a:ext cx="54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0" name="pole tekstowe 21">
            <a:extLst>
              <a:ext uri="{FF2B5EF4-FFF2-40B4-BE49-F238E27FC236}">
                <a16:creationId xmlns:a16="http://schemas.microsoft.com/office/drawing/2014/main" id="{A8B87639-3FDF-4E8F-2D99-EEB23271E983}"/>
              </a:ext>
            </a:extLst>
          </p:cNvPr>
          <p:cNvSpPr txBox="1"/>
          <p:nvPr/>
        </p:nvSpPr>
        <p:spPr>
          <a:xfrm>
            <a:off x="5770985" y="3239116"/>
            <a:ext cx="5841738" cy="3293209"/>
          </a:xfrm>
          <a:prstGeom prst="rect">
            <a:avLst/>
          </a:prstGeom>
          <a:noFill/>
        </p:spPr>
        <p:txBody>
          <a:bodyPr wrap="square" rtlCol="0">
            <a:spAutoFit/>
          </a:bodyPr>
          <a:lstStyle/>
          <a:p>
            <a:r>
              <a:rPr lang="en-US" sz="2600" dirty="0">
                <a:solidFill>
                  <a:schemeClr val="bg1"/>
                </a:solidFill>
                <a:latin typeface="Calibri" panose="020F0502020204030204" pitchFamily="34" charset="0"/>
                <a:cs typeface="Calibri" panose="020F0502020204030204" pitchFamily="34" charset="0"/>
              </a:rPr>
              <a:t>When your content includes other people, your choice affects them as well. </a:t>
            </a:r>
          </a:p>
          <a:p>
            <a:endParaRPr lang="en-US" sz="2600" dirty="0">
              <a:solidFill>
                <a:schemeClr val="bg1"/>
              </a:solidFill>
              <a:latin typeface="Calibri" panose="020F0502020204030204" pitchFamily="34" charset="0"/>
              <a:cs typeface="Calibri" panose="020F0502020204030204" pitchFamily="34" charset="0"/>
            </a:endParaRPr>
          </a:p>
          <a:p>
            <a:r>
              <a:rPr lang="en-US" sz="2600" dirty="0">
                <a:solidFill>
                  <a:schemeClr val="bg1"/>
                </a:solidFill>
                <a:latin typeface="Calibri" panose="020F0502020204030204" pitchFamily="34" charset="0"/>
                <a:cs typeface="Calibri" panose="020F0502020204030204" pitchFamily="34" charset="0"/>
              </a:rPr>
              <a:t>This scenario helps you </a:t>
            </a:r>
            <a:r>
              <a:rPr lang="en-US" sz="2600" dirty="0" err="1">
                <a:solidFill>
                  <a:schemeClr val="bg1"/>
                </a:solidFill>
                <a:latin typeface="Calibri" panose="020F0502020204030204" pitchFamily="34" charset="0"/>
                <a:cs typeface="Calibri" panose="020F0502020204030204" pitchFamily="34" charset="0"/>
              </a:rPr>
              <a:t>practise</a:t>
            </a:r>
            <a:r>
              <a:rPr lang="en-US" sz="2600" dirty="0">
                <a:solidFill>
                  <a:schemeClr val="bg1"/>
                </a:solidFill>
                <a:latin typeface="Calibri" panose="020F0502020204030204" pitchFamily="34" charset="0"/>
                <a:cs typeface="Calibri" panose="020F0502020204030204" pitchFamily="34" charset="0"/>
              </a:rPr>
              <a:t> making a decision that respects privacy and consent, because sharing, tagging, and forwarding can be difficult to undo.</a:t>
            </a:r>
          </a:p>
          <a:p>
            <a:endParaRPr lang="en-US" sz="2600" dirty="0">
              <a:solidFill>
                <a:srgbClr val="10153D"/>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C77895A-E006-C408-8E01-97999A79526F}"/>
              </a:ext>
            </a:extLst>
          </p:cNvPr>
          <p:cNvSpPr/>
          <p:nvPr/>
        </p:nvSpPr>
        <p:spPr>
          <a:xfrm>
            <a:off x="596937" y="5043464"/>
            <a:ext cx="3300249" cy="659411"/>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7A6B82E-1096-C533-2101-4854683DE2FB}"/>
              </a:ext>
            </a:extLst>
          </p:cNvPr>
          <p:cNvSpPr txBox="1"/>
          <p:nvPr/>
        </p:nvSpPr>
        <p:spPr>
          <a:xfrm>
            <a:off x="579277" y="5228103"/>
            <a:ext cx="2588824" cy="387991"/>
          </a:xfrm>
          <a:prstGeom prst="rect">
            <a:avLst/>
          </a:prstGeom>
          <a:noFill/>
        </p:spPr>
        <p:txBody>
          <a:bodyPr wrap="square" rtlCol="0">
            <a:spAutoFit/>
          </a:bodyPr>
          <a:lstStyle/>
          <a:p>
            <a:pPr algn="ctr">
              <a:lnSpc>
                <a:spcPts val="2340"/>
              </a:lnSpc>
            </a:pPr>
            <a:r>
              <a:rPr lang="en-US" sz="2200" b="1" dirty="0">
                <a:solidFill>
                  <a:srgbClr val="10153D"/>
                </a:solidFill>
              </a:rPr>
              <a:t>See the next Slide</a:t>
            </a:r>
            <a:endParaRPr lang="en-IE" sz="2200" b="1" dirty="0">
              <a:solidFill>
                <a:srgbClr val="10153D"/>
              </a:solidFill>
            </a:endParaRPr>
          </a:p>
        </p:txBody>
      </p:sp>
      <p:sp>
        <p:nvSpPr>
          <p:cNvPr id="8" name="Freeform 7">
            <a:extLst>
              <a:ext uri="{FF2B5EF4-FFF2-40B4-BE49-F238E27FC236}">
                <a16:creationId xmlns:a16="http://schemas.microsoft.com/office/drawing/2014/main" id="{022A0F6A-5A84-FCCB-0CA6-2E809E17488A}"/>
              </a:ext>
            </a:extLst>
          </p:cNvPr>
          <p:cNvSpPr/>
          <p:nvPr/>
        </p:nvSpPr>
        <p:spPr>
          <a:xfrm rot="14527400" flipH="1">
            <a:off x="3001804" y="543940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773376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3" y="2639356"/>
            <a:ext cx="5514112" cy="2425420"/>
          </a:xfrm>
        </p:spPr>
        <p:txBody>
          <a:bodyPr/>
          <a:lstStyle/>
          <a:p>
            <a:r>
              <a:rPr lang="en-US" dirty="0"/>
              <a:t>Digital footprint  </a:t>
            </a:r>
          </a:p>
          <a:p>
            <a:endParaRPr lang="en-US" dirty="0"/>
          </a:p>
          <a:p>
            <a:r>
              <a:rPr lang="en-US" b="1" dirty="0"/>
              <a:t>(10 min)</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4EBE4-AE13-AB48-1549-EC5CF3557DF5}"/>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B92D9476-B6B0-B449-5A2D-D501BD4E96DA}"/>
              </a:ext>
            </a:extLst>
          </p:cNvPr>
          <p:cNvSpPr/>
          <p:nvPr/>
        </p:nvSpPr>
        <p:spPr>
          <a:xfrm>
            <a:off x="3978506" y="0"/>
            <a:ext cx="8213494" cy="685800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2AEFEBF6-085C-56C6-5868-5226D0BCBFA9}"/>
              </a:ext>
            </a:extLst>
          </p:cNvPr>
          <p:cNvSpPr/>
          <p:nvPr/>
        </p:nvSpPr>
        <p:spPr>
          <a:xfrm>
            <a:off x="4883298" y="810075"/>
            <a:ext cx="7039966" cy="583171"/>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Am I about to post quickly because I want to share the moment right now?</a:t>
            </a:r>
          </a:p>
          <a:p>
            <a:pPr>
              <a:lnSpc>
                <a:spcPts val="2380"/>
              </a:lnSpc>
            </a:pPr>
            <a:endParaRPr lang="en-US" sz="2200" dirty="0">
              <a:solidFill>
                <a:schemeClr val="bg1"/>
              </a:solidFill>
            </a:endParaRPr>
          </a:p>
        </p:txBody>
      </p:sp>
      <p:sp>
        <p:nvSpPr>
          <p:cNvPr id="14" name="Text 39">
            <a:extLst>
              <a:ext uri="{FF2B5EF4-FFF2-40B4-BE49-F238E27FC236}">
                <a16:creationId xmlns:a16="http://schemas.microsoft.com/office/drawing/2014/main" id="{447FB319-0B8A-51BB-25FF-5C4BA1AEC06B}"/>
              </a:ext>
            </a:extLst>
          </p:cNvPr>
          <p:cNvSpPr/>
          <p:nvPr/>
        </p:nvSpPr>
        <p:spPr>
          <a:xfrm>
            <a:off x="4883298" y="1935191"/>
            <a:ext cx="7039966" cy="583171"/>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What is the purpose of posting? Is tagging necessary? </a:t>
            </a:r>
          </a:p>
          <a:p>
            <a:pPr>
              <a:lnSpc>
                <a:spcPts val="2380"/>
              </a:lnSpc>
            </a:pPr>
            <a:r>
              <a:rPr lang="en-US" sz="2200" dirty="0">
                <a:solidFill>
                  <a:schemeClr val="bg1"/>
                </a:solidFill>
                <a:latin typeface="Calibri" pitchFamily="34" charset="0"/>
                <a:ea typeface="Calibri" pitchFamily="34" charset="-122"/>
                <a:cs typeface="Calibri" pitchFamily="34" charset="-120"/>
              </a:rPr>
              <a:t>Who will see it now - and who might see it later?</a:t>
            </a:r>
          </a:p>
          <a:p>
            <a:pPr>
              <a:lnSpc>
                <a:spcPts val="2380"/>
              </a:lnSpc>
            </a:pPr>
            <a:endParaRPr lang="en-US" sz="2200" dirty="0">
              <a:solidFill>
                <a:schemeClr val="bg1"/>
              </a:solidFill>
              <a:latin typeface="Calibri" pitchFamily="34" charset="0"/>
              <a:ea typeface="Calibri" pitchFamily="34" charset="-122"/>
              <a:cs typeface="Calibri" pitchFamily="34" charset="-120"/>
            </a:endParaRPr>
          </a:p>
        </p:txBody>
      </p:sp>
      <p:sp>
        <p:nvSpPr>
          <p:cNvPr id="15" name="Text 39">
            <a:extLst>
              <a:ext uri="{FF2B5EF4-FFF2-40B4-BE49-F238E27FC236}">
                <a16:creationId xmlns:a16="http://schemas.microsoft.com/office/drawing/2014/main" id="{ED6C70CC-9C3A-8CF7-769A-404B54358F01}"/>
              </a:ext>
            </a:extLst>
          </p:cNvPr>
          <p:cNvSpPr/>
          <p:nvPr/>
        </p:nvSpPr>
        <p:spPr>
          <a:xfrm>
            <a:off x="4883298" y="3095168"/>
            <a:ext cx="7039966" cy="1566708"/>
          </a:xfrm>
          <a:prstGeom prst="rect">
            <a:avLst/>
          </a:prstGeom>
          <a:noFill/>
          <a:ln/>
        </p:spPr>
        <p:txBody>
          <a:bodyPr wrap="square" rtlCol="0" anchor="t"/>
          <a:lstStyle/>
          <a:p>
            <a:pPr>
              <a:lnSpc>
                <a:spcPts val="2380"/>
              </a:lnSpc>
            </a:pPr>
            <a:r>
              <a:rPr lang="en-US" sz="2200" b="1" dirty="0">
                <a:solidFill>
                  <a:schemeClr val="bg1"/>
                </a:solidFill>
                <a:latin typeface="Calibri" pitchFamily="34" charset="0"/>
                <a:ea typeface="Calibri" pitchFamily="34" charset="-122"/>
                <a:cs typeface="Calibri" pitchFamily="34" charset="-120"/>
              </a:rPr>
              <a:t>Consent: </a:t>
            </a:r>
            <a:r>
              <a:rPr lang="en-US" sz="2200" dirty="0">
                <a:solidFill>
                  <a:schemeClr val="bg1"/>
                </a:solidFill>
                <a:latin typeface="Calibri" pitchFamily="34" charset="0"/>
                <a:ea typeface="Calibri" pitchFamily="34" charset="-122"/>
                <a:cs typeface="Calibri" pitchFamily="34" charset="-120"/>
              </a:rPr>
              <a:t>Has everyone agreed to be shown or tagged / </a:t>
            </a:r>
            <a:r>
              <a:rPr lang="en-US" sz="2200" b="1" dirty="0">
                <a:solidFill>
                  <a:schemeClr val="bg1"/>
                </a:solidFill>
                <a:latin typeface="Calibri" pitchFamily="34" charset="0"/>
                <a:ea typeface="Calibri" pitchFamily="34" charset="-122"/>
                <a:cs typeface="Calibri" pitchFamily="34" charset="-120"/>
              </a:rPr>
              <a:t>Audience: </a:t>
            </a:r>
            <a:r>
              <a:rPr lang="en-US" sz="2200" dirty="0">
                <a:solidFill>
                  <a:schemeClr val="bg1"/>
                </a:solidFill>
                <a:latin typeface="Calibri" pitchFamily="34" charset="0"/>
                <a:ea typeface="Calibri" pitchFamily="34" charset="-122"/>
                <a:cs typeface="Calibri" pitchFamily="34" charset="-120"/>
              </a:rPr>
              <a:t>Is this public, or limited to a small group /</a:t>
            </a:r>
          </a:p>
          <a:p>
            <a:pPr>
              <a:lnSpc>
                <a:spcPts val="2380"/>
              </a:lnSpc>
            </a:pPr>
            <a:r>
              <a:rPr lang="en-US" sz="2200" b="1" dirty="0">
                <a:solidFill>
                  <a:schemeClr val="bg1"/>
                </a:solidFill>
                <a:latin typeface="Calibri" pitchFamily="34" charset="0"/>
                <a:ea typeface="Calibri" pitchFamily="34" charset="-122"/>
                <a:cs typeface="Calibri" pitchFamily="34" charset="-120"/>
              </a:rPr>
              <a:t>Risk: </a:t>
            </a:r>
            <a:r>
              <a:rPr lang="en-US" sz="2200" dirty="0">
                <a:solidFill>
                  <a:schemeClr val="bg1"/>
                </a:solidFill>
                <a:latin typeface="Calibri" pitchFamily="34" charset="0"/>
                <a:ea typeface="Calibri" pitchFamily="34" charset="-122"/>
                <a:cs typeface="Calibri" pitchFamily="34" charset="-120"/>
              </a:rPr>
              <a:t>Could this photo harm or embarrass someone later? </a:t>
            </a:r>
            <a:r>
              <a:rPr lang="en-US" sz="2200" b="1" dirty="0">
                <a:solidFill>
                  <a:schemeClr val="bg1"/>
                </a:solidFill>
                <a:latin typeface="Calibri" pitchFamily="34" charset="0"/>
                <a:ea typeface="Calibri" pitchFamily="34" charset="-122"/>
                <a:cs typeface="Calibri" pitchFamily="34" charset="-120"/>
              </a:rPr>
              <a:t>Alternatives: </a:t>
            </a:r>
            <a:r>
              <a:rPr lang="en-US" sz="2200" dirty="0">
                <a:solidFill>
                  <a:schemeClr val="bg1"/>
                </a:solidFill>
                <a:latin typeface="Calibri" pitchFamily="34" charset="0"/>
                <a:ea typeface="Calibri" pitchFamily="34" charset="-122"/>
                <a:cs typeface="Calibri" pitchFamily="34" charset="-120"/>
              </a:rPr>
              <a:t>Can I crop, blur, or choose a different photo?</a:t>
            </a:r>
          </a:p>
          <a:p>
            <a:pPr>
              <a:lnSpc>
                <a:spcPts val="2380"/>
              </a:lnSpc>
            </a:pPr>
            <a:endParaRPr lang="en-US" sz="2200" dirty="0">
              <a:solidFill>
                <a:schemeClr val="bg1"/>
              </a:solidFill>
            </a:endParaRPr>
          </a:p>
        </p:txBody>
      </p:sp>
      <p:sp>
        <p:nvSpPr>
          <p:cNvPr id="16" name="Text 39">
            <a:extLst>
              <a:ext uri="{FF2B5EF4-FFF2-40B4-BE49-F238E27FC236}">
                <a16:creationId xmlns:a16="http://schemas.microsoft.com/office/drawing/2014/main" id="{34EE1B78-6151-C4D3-0904-5BFC907A67B9}"/>
              </a:ext>
            </a:extLst>
          </p:cNvPr>
          <p:cNvSpPr/>
          <p:nvPr/>
        </p:nvSpPr>
        <p:spPr>
          <a:xfrm>
            <a:off x="4883298" y="4970028"/>
            <a:ext cx="7039966" cy="947619"/>
          </a:xfrm>
          <a:prstGeom prst="rect">
            <a:avLst/>
          </a:prstGeom>
          <a:noFill/>
          <a:ln/>
        </p:spPr>
        <p:txBody>
          <a:bodyPr wrap="square" rtlCol="0" anchor="t"/>
          <a:lstStyle/>
          <a:p>
            <a:pPr>
              <a:lnSpc>
                <a:spcPts val="2380"/>
              </a:lnSpc>
            </a:pPr>
            <a:r>
              <a:rPr lang="en-US" sz="2200" b="1" dirty="0">
                <a:solidFill>
                  <a:schemeClr val="bg1"/>
                </a:solidFill>
                <a:latin typeface="Calibri" pitchFamily="34" charset="0"/>
                <a:ea typeface="Calibri" pitchFamily="34" charset="-122"/>
                <a:cs typeface="Calibri" pitchFamily="34" charset="-120"/>
              </a:rPr>
              <a:t>Pick the best next step: </a:t>
            </a:r>
            <a:r>
              <a:rPr lang="en-US" sz="2200" dirty="0">
                <a:solidFill>
                  <a:schemeClr val="bg1"/>
                </a:solidFill>
                <a:latin typeface="Calibri" pitchFamily="34" charset="0"/>
                <a:ea typeface="Calibri" pitchFamily="34" charset="-122"/>
                <a:cs typeface="Calibri" pitchFamily="34" charset="-120"/>
              </a:rPr>
              <a:t>ask the person first / post without them visible / blur or crop / limit audience / do not post.</a:t>
            </a:r>
            <a:endParaRPr lang="en-US" sz="2200" dirty="0">
              <a:solidFill>
                <a:schemeClr val="bg1"/>
              </a:solidFill>
            </a:endParaRPr>
          </a:p>
        </p:txBody>
      </p:sp>
      <p:sp>
        <p:nvSpPr>
          <p:cNvPr id="24" name="pole tekstowe 19">
            <a:extLst>
              <a:ext uri="{FF2B5EF4-FFF2-40B4-BE49-F238E27FC236}">
                <a16:creationId xmlns:a16="http://schemas.microsoft.com/office/drawing/2014/main" id="{DD41B02D-88C5-9576-6977-A96C37B39B2C}"/>
              </a:ext>
            </a:extLst>
          </p:cNvPr>
          <p:cNvSpPr txBox="1"/>
          <p:nvPr/>
        </p:nvSpPr>
        <p:spPr>
          <a:xfrm>
            <a:off x="405727" y="499542"/>
            <a:ext cx="2922505" cy="5237331"/>
          </a:xfrm>
          <a:prstGeom prst="rect">
            <a:avLst/>
          </a:prstGeom>
          <a:noFill/>
        </p:spPr>
        <p:txBody>
          <a:bodyPr wrap="square" rtlCol="0">
            <a:spAutoFit/>
          </a:bodyPr>
          <a:lstStyle/>
          <a:p>
            <a:r>
              <a:rPr lang="en-US" sz="4400" b="1" dirty="0">
                <a:solidFill>
                  <a:srgbClr val="22BDBF"/>
                </a:solidFill>
                <a:latin typeface="Calibri" panose="020F0502020204030204" pitchFamily="34" charset="0"/>
                <a:cs typeface="Calibri" panose="020F0502020204030204" pitchFamily="34" charset="0"/>
              </a:rPr>
              <a:t>Scenario 2: </a:t>
            </a:r>
          </a:p>
          <a:p>
            <a:endParaRPr lang="en-US" sz="2600" b="1" dirty="0">
              <a:solidFill>
                <a:srgbClr val="10153D"/>
              </a:solidFill>
              <a:latin typeface="Calibri" panose="020F0502020204030204" pitchFamily="34" charset="0"/>
              <a:cs typeface="Calibri" panose="020F0502020204030204" pitchFamily="34" charset="0"/>
            </a:endParaRPr>
          </a:p>
          <a:p>
            <a:pPr>
              <a:lnSpc>
                <a:spcPts val="2580"/>
              </a:lnSpc>
            </a:pPr>
            <a:r>
              <a:rPr lang="en-US" sz="2400" dirty="0">
                <a:solidFill>
                  <a:srgbClr val="10153D"/>
                </a:solidFill>
                <a:latin typeface="Calibri" panose="020F0502020204030204" pitchFamily="34" charset="0"/>
                <a:cs typeface="Calibri" panose="020F0502020204030204" pitchFamily="34" charset="0"/>
              </a:rPr>
              <a:t>You have a group photo from a meeting, event, or night out. You want to post it and tag your friends. One person in the photo has previously said they do not want to be posted online.</a:t>
            </a: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endParaRPr lang="en-US" sz="2600" b="1" dirty="0">
              <a:solidFill>
                <a:srgbClr val="10153D"/>
              </a:solidFill>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94129E31-B506-6536-45A9-FDC7D9D19628}"/>
              </a:ext>
            </a:extLst>
          </p:cNvPr>
          <p:cNvCxnSpPr>
            <a:cxnSpLocks/>
          </p:cNvCxnSpPr>
          <p:nvPr/>
        </p:nvCxnSpPr>
        <p:spPr>
          <a:xfrm>
            <a:off x="4285619" y="1722504"/>
            <a:ext cx="8100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D90684E-291C-BF3B-4ED7-165D42D34FED}"/>
              </a:ext>
            </a:extLst>
          </p:cNvPr>
          <p:cNvCxnSpPr>
            <a:cxnSpLocks/>
          </p:cNvCxnSpPr>
          <p:nvPr/>
        </p:nvCxnSpPr>
        <p:spPr>
          <a:xfrm>
            <a:off x="4351576" y="2874319"/>
            <a:ext cx="802892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3C6000F-4F01-2235-E8BA-D26A55B1623F}"/>
              </a:ext>
            </a:extLst>
          </p:cNvPr>
          <p:cNvCxnSpPr>
            <a:cxnSpLocks/>
          </p:cNvCxnSpPr>
          <p:nvPr/>
        </p:nvCxnSpPr>
        <p:spPr>
          <a:xfrm>
            <a:off x="4528562" y="4737089"/>
            <a:ext cx="7851934"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B82AB9A-C9C5-BA81-8EB6-D826D9BA3B58}"/>
              </a:ext>
            </a:extLst>
          </p:cNvPr>
          <p:cNvCxnSpPr>
            <a:cxnSpLocks/>
          </p:cNvCxnSpPr>
          <p:nvPr/>
        </p:nvCxnSpPr>
        <p:spPr>
          <a:xfrm>
            <a:off x="4139114" y="587889"/>
            <a:ext cx="8280000" cy="2347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7BA05E04-2FE7-6F8A-0418-40768CCCFD3A}"/>
              </a:ext>
            </a:extLst>
          </p:cNvPr>
          <p:cNvGrpSpPr/>
          <p:nvPr/>
        </p:nvGrpSpPr>
        <p:grpSpPr>
          <a:xfrm>
            <a:off x="3426691" y="4729469"/>
            <a:ext cx="1352336" cy="474964"/>
            <a:chOff x="9006233" y="1663908"/>
            <a:chExt cx="1453629" cy="510540"/>
          </a:xfrm>
        </p:grpSpPr>
        <p:sp>
          <p:nvSpPr>
            <p:cNvPr id="4" name="Shape 32">
              <a:extLst>
                <a:ext uri="{FF2B5EF4-FFF2-40B4-BE49-F238E27FC236}">
                  <a16:creationId xmlns:a16="http://schemas.microsoft.com/office/drawing/2014/main" id="{189939A0-026A-DA5E-281A-4DD2FA1658DE}"/>
                </a:ext>
              </a:extLst>
            </p:cNvPr>
            <p:cNvSpPr/>
            <p:nvPr/>
          </p:nvSpPr>
          <p:spPr>
            <a:xfrm>
              <a:off x="9012786" y="1663908"/>
              <a:ext cx="1447076" cy="502920"/>
            </a:xfrm>
            <a:prstGeom prst="rect">
              <a:avLst/>
            </a:prstGeom>
            <a:solidFill>
              <a:srgbClr val="22BDBF"/>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5" name="Text 33">
              <a:extLst>
                <a:ext uri="{FF2B5EF4-FFF2-40B4-BE49-F238E27FC236}">
                  <a16:creationId xmlns:a16="http://schemas.microsoft.com/office/drawing/2014/main" id="{605A1B5F-68B5-8DEB-64DB-FAE3A4D3D6AE}"/>
                </a:ext>
              </a:extLst>
            </p:cNvPr>
            <p:cNvSpPr/>
            <p:nvPr/>
          </p:nvSpPr>
          <p:spPr>
            <a:xfrm>
              <a:off x="9006233" y="1671528"/>
              <a:ext cx="1453629"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CHOOSE</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B6AB056F-1BF2-11E4-2A6F-3AA7B4C1CC1A}"/>
              </a:ext>
            </a:extLst>
          </p:cNvPr>
          <p:cNvGrpSpPr/>
          <p:nvPr/>
        </p:nvGrpSpPr>
        <p:grpSpPr>
          <a:xfrm>
            <a:off x="3426690" y="573821"/>
            <a:ext cx="1268603" cy="474964"/>
            <a:chOff x="481432" y="1663908"/>
            <a:chExt cx="1363624" cy="510540"/>
          </a:xfrm>
        </p:grpSpPr>
        <p:sp>
          <p:nvSpPr>
            <p:cNvPr id="7" name="Shape 8">
              <a:extLst>
                <a:ext uri="{FF2B5EF4-FFF2-40B4-BE49-F238E27FC236}">
                  <a16:creationId xmlns:a16="http://schemas.microsoft.com/office/drawing/2014/main" id="{CA3EEC01-9C52-4361-5448-CD35A0B61F8D}"/>
                </a:ext>
              </a:extLst>
            </p:cNvPr>
            <p:cNvSpPr/>
            <p:nvPr/>
          </p:nvSpPr>
          <p:spPr>
            <a:xfrm>
              <a:off x="481432" y="1663908"/>
              <a:ext cx="1022851" cy="502920"/>
            </a:xfrm>
            <a:prstGeom prst="rect">
              <a:avLst/>
            </a:prstGeom>
            <a:solidFill>
              <a:srgbClr val="E8068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0" name="Text 9">
              <a:extLst>
                <a:ext uri="{FF2B5EF4-FFF2-40B4-BE49-F238E27FC236}">
                  <a16:creationId xmlns:a16="http://schemas.microsoft.com/office/drawing/2014/main" id="{EF8FD914-4300-3DCD-7D19-9F2D7F3F1461}"/>
                </a:ext>
              </a:extLst>
            </p:cNvPr>
            <p:cNvSpPr/>
            <p:nvPr/>
          </p:nvSpPr>
          <p:spPr>
            <a:xfrm>
              <a:off x="481736" y="1671528"/>
              <a:ext cx="1363320"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STOP</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F08B12F3-B6C9-ECFE-5895-A69BD20F52D9}"/>
              </a:ext>
            </a:extLst>
          </p:cNvPr>
          <p:cNvGrpSpPr/>
          <p:nvPr/>
        </p:nvGrpSpPr>
        <p:grpSpPr>
          <a:xfrm>
            <a:off x="3426690" y="1699194"/>
            <a:ext cx="2503510" cy="474964"/>
            <a:chOff x="3318968" y="1663908"/>
            <a:chExt cx="2691028" cy="510540"/>
          </a:xfrm>
        </p:grpSpPr>
        <p:sp>
          <p:nvSpPr>
            <p:cNvPr id="22" name="Shape 16">
              <a:extLst>
                <a:ext uri="{FF2B5EF4-FFF2-40B4-BE49-F238E27FC236}">
                  <a16:creationId xmlns:a16="http://schemas.microsoft.com/office/drawing/2014/main" id="{783771BD-600B-9819-837D-3E0D944E02C6}"/>
                </a:ext>
              </a:extLst>
            </p:cNvPr>
            <p:cNvSpPr/>
            <p:nvPr/>
          </p:nvSpPr>
          <p:spPr>
            <a:xfrm>
              <a:off x="3325216" y="1663908"/>
              <a:ext cx="1244978" cy="502920"/>
            </a:xfrm>
            <a:prstGeom prst="rect">
              <a:avLst/>
            </a:prstGeom>
            <a:solidFill>
              <a:srgbClr val="713293"/>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23" name="Text 17">
              <a:extLst>
                <a:ext uri="{FF2B5EF4-FFF2-40B4-BE49-F238E27FC236}">
                  <a16:creationId xmlns:a16="http://schemas.microsoft.com/office/drawing/2014/main" id="{4FA40CA2-960C-4D35-33A9-7A84AA3ADD9D}"/>
                </a:ext>
              </a:extLst>
            </p:cNvPr>
            <p:cNvSpPr/>
            <p:nvPr/>
          </p:nvSpPr>
          <p:spPr>
            <a:xfrm>
              <a:off x="3318968" y="1671528"/>
              <a:ext cx="2691028"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THINK</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226E8855-2C81-60F7-BD03-45728C528CEE}"/>
              </a:ext>
            </a:extLst>
          </p:cNvPr>
          <p:cNvGrpSpPr/>
          <p:nvPr/>
        </p:nvGrpSpPr>
        <p:grpSpPr>
          <a:xfrm>
            <a:off x="3426690" y="2866044"/>
            <a:ext cx="2515232" cy="474964"/>
            <a:chOff x="468732" y="3127228"/>
            <a:chExt cx="2703628" cy="510540"/>
          </a:xfrm>
        </p:grpSpPr>
        <p:sp>
          <p:nvSpPr>
            <p:cNvPr id="26" name="Shape 24">
              <a:extLst>
                <a:ext uri="{FF2B5EF4-FFF2-40B4-BE49-F238E27FC236}">
                  <a16:creationId xmlns:a16="http://schemas.microsoft.com/office/drawing/2014/main" id="{2DAAA79A-F6FE-485A-DCC4-40D0B24DD551}"/>
                </a:ext>
              </a:extLst>
            </p:cNvPr>
            <p:cNvSpPr/>
            <p:nvPr/>
          </p:nvSpPr>
          <p:spPr>
            <a:xfrm>
              <a:off x="481432" y="3127228"/>
              <a:ext cx="1238527" cy="502920"/>
            </a:xfrm>
            <a:prstGeom prst="rect">
              <a:avLst/>
            </a:prstGeom>
            <a:solidFill>
              <a:srgbClr val="307EA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377FBB17-3BCF-4456-E118-1EAC731A0EDE}"/>
                </a:ext>
              </a:extLst>
            </p:cNvPr>
            <p:cNvSpPr/>
            <p:nvPr/>
          </p:nvSpPr>
          <p:spPr>
            <a:xfrm>
              <a:off x="468732" y="3134848"/>
              <a:ext cx="2703628"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CHECK</a:t>
              </a:r>
              <a:endParaRPr lang="en-US" sz="2400" dirty="0">
                <a:solidFill>
                  <a:schemeClr val="bg1"/>
                </a:solidFill>
                <a:latin typeface="Calibri" panose="020F0502020204030204" pitchFamily="34" charset="0"/>
                <a:cs typeface="Calibri" panose="020F0502020204030204" pitchFamily="34" charset="0"/>
              </a:endParaRPr>
            </a:p>
          </p:txBody>
        </p:sp>
      </p:grpSp>
      <p:sp>
        <p:nvSpPr>
          <p:cNvPr id="33" name="Freeform 32">
            <a:extLst>
              <a:ext uri="{FF2B5EF4-FFF2-40B4-BE49-F238E27FC236}">
                <a16:creationId xmlns:a16="http://schemas.microsoft.com/office/drawing/2014/main" id="{5BAEAF4E-71BB-AD70-9864-5D4C704745B8}"/>
              </a:ext>
            </a:extLst>
          </p:cNvPr>
          <p:cNvSpPr/>
          <p:nvPr/>
        </p:nvSpPr>
        <p:spPr>
          <a:xfrm rot="16200000">
            <a:off x="8682044" y="3348043"/>
            <a:ext cx="6858000" cy="1619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4278897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5271E-103B-96EA-4C4A-306844CACF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CEF11F-38FA-4346-1214-58D855E30771}"/>
              </a:ext>
            </a:extLst>
          </p:cNvPr>
          <p:cNvSpPr/>
          <p:nvPr/>
        </p:nvSpPr>
        <p:spPr>
          <a:xfrm flipH="1" flipV="1">
            <a:off x="5041899" y="-9"/>
            <a:ext cx="715009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B4931BA-C089-C28A-495E-8EBBC4B59119}"/>
              </a:ext>
            </a:extLst>
          </p:cNvPr>
          <p:cNvSpPr txBox="1">
            <a:spLocks/>
          </p:cNvSpPr>
          <p:nvPr/>
        </p:nvSpPr>
        <p:spPr>
          <a:xfrm>
            <a:off x="579277" y="333222"/>
            <a:ext cx="4148538"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Scenario 3. Practice: use the checklist for app permissions</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DA8DADD8-DD4A-30DB-7A96-CBAE6381D08A}"/>
              </a:ext>
            </a:extLst>
          </p:cNvPr>
          <p:cNvSpPr/>
          <p:nvPr/>
        </p:nvSpPr>
        <p:spPr>
          <a:xfrm>
            <a:off x="9010693" y="-2639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62A282A-1E24-3C91-4893-BC78A9E894FD}"/>
              </a:ext>
            </a:extLst>
          </p:cNvPr>
          <p:cNvSpPr/>
          <p:nvPr/>
        </p:nvSpPr>
        <p:spPr>
          <a:xfrm>
            <a:off x="0" y="2126107"/>
            <a:ext cx="54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0" name="pole tekstowe 21">
            <a:extLst>
              <a:ext uri="{FF2B5EF4-FFF2-40B4-BE49-F238E27FC236}">
                <a16:creationId xmlns:a16="http://schemas.microsoft.com/office/drawing/2014/main" id="{636324C7-A933-59A8-8093-3CA3151D32E8}"/>
              </a:ext>
            </a:extLst>
          </p:cNvPr>
          <p:cNvSpPr txBox="1"/>
          <p:nvPr/>
        </p:nvSpPr>
        <p:spPr>
          <a:xfrm>
            <a:off x="5770985" y="2676408"/>
            <a:ext cx="5539440" cy="3693319"/>
          </a:xfrm>
          <a:prstGeom prst="rect">
            <a:avLst/>
          </a:prstGeom>
          <a:noFill/>
        </p:spPr>
        <p:txBody>
          <a:bodyPr wrap="square" rtlCol="0">
            <a:spAutoFit/>
          </a:bodyPr>
          <a:lstStyle/>
          <a:p>
            <a:r>
              <a:rPr lang="en-US" sz="2600" dirty="0">
                <a:solidFill>
                  <a:schemeClr val="bg1"/>
                </a:solidFill>
                <a:latin typeface="Calibri" panose="020F0502020204030204" pitchFamily="34" charset="0"/>
                <a:cs typeface="Calibri" panose="020F0502020204030204" pitchFamily="34" charset="0"/>
              </a:rPr>
              <a:t>You create a passive digital footprint not only by browsing, but also by what you allow apps to access. </a:t>
            </a:r>
          </a:p>
          <a:p>
            <a:endParaRPr lang="en-US" sz="2600" dirty="0">
              <a:solidFill>
                <a:schemeClr val="bg1"/>
              </a:solidFill>
              <a:latin typeface="Calibri" panose="020F0502020204030204" pitchFamily="34" charset="0"/>
              <a:cs typeface="Calibri" panose="020F0502020204030204" pitchFamily="34" charset="0"/>
            </a:endParaRPr>
          </a:p>
          <a:p>
            <a:r>
              <a:rPr lang="en-US" sz="2600" dirty="0">
                <a:solidFill>
                  <a:schemeClr val="bg1"/>
                </a:solidFill>
                <a:latin typeface="Calibri" panose="020F0502020204030204" pitchFamily="34" charset="0"/>
                <a:cs typeface="Calibri" panose="020F0502020204030204" pitchFamily="34" charset="0"/>
              </a:rPr>
              <a:t>This scenario helps you </a:t>
            </a:r>
            <a:r>
              <a:rPr lang="en-US" sz="2600" dirty="0" err="1">
                <a:solidFill>
                  <a:schemeClr val="bg1"/>
                </a:solidFill>
                <a:latin typeface="Calibri" panose="020F0502020204030204" pitchFamily="34" charset="0"/>
                <a:cs typeface="Calibri" panose="020F0502020204030204" pitchFamily="34" charset="0"/>
              </a:rPr>
              <a:t>practise</a:t>
            </a:r>
            <a:r>
              <a:rPr lang="en-US" sz="2600" dirty="0">
                <a:solidFill>
                  <a:schemeClr val="bg1"/>
                </a:solidFill>
                <a:latin typeface="Calibri" panose="020F0502020204030204" pitchFamily="34" charset="0"/>
                <a:cs typeface="Calibri" panose="020F0502020204030204" pitchFamily="34" charset="0"/>
              </a:rPr>
              <a:t> choosing permissions that are necessary and declining the ones that collect more data than needed.</a:t>
            </a:r>
          </a:p>
          <a:p>
            <a:endParaRPr lang="en-US" sz="2600" dirty="0">
              <a:solidFill>
                <a:srgbClr val="10153D"/>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6C2B36D-4588-438C-7293-3BB7E9D81F67}"/>
              </a:ext>
            </a:extLst>
          </p:cNvPr>
          <p:cNvSpPr/>
          <p:nvPr/>
        </p:nvSpPr>
        <p:spPr>
          <a:xfrm>
            <a:off x="596937" y="5043464"/>
            <a:ext cx="3300249" cy="659411"/>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0991B2-E9F7-B089-8544-0826012FD580}"/>
              </a:ext>
            </a:extLst>
          </p:cNvPr>
          <p:cNvSpPr txBox="1"/>
          <p:nvPr/>
        </p:nvSpPr>
        <p:spPr>
          <a:xfrm>
            <a:off x="579277" y="5228103"/>
            <a:ext cx="2588824" cy="387991"/>
          </a:xfrm>
          <a:prstGeom prst="rect">
            <a:avLst/>
          </a:prstGeom>
          <a:noFill/>
        </p:spPr>
        <p:txBody>
          <a:bodyPr wrap="square" rtlCol="0">
            <a:spAutoFit/>
          </a:bodyPr>
          <a:lstStyle/>
          <a:p>
            <a:pPr algn="ctr">
              <a:lnSpc>
                <a:spcPts val="2340"/>
              </a:lnSpc>
            </a:pPr>
            <a:r>
              <a:rPr lang="en-US" sz="2200" b="1" dirty="0">
                <a:solidFill>
                  <a:srgbClr val="10153D"/>
                </a:solidFill>
              </a:rPr>
              <a:t>See the next Slide</a:t>
            </a:r>
            <a:endParaRPr lang="en-IE" sz="2200" b="1" dirty="0">
              <a:solidFill>
                <a:srgbClr val="10153D"/>
              </a:solidFill>
            </a:endParaRPr>
          </a:p>
        </p:txBody>
      </p:sp>
      <p:sp>
        <p:nvSpPr>
          <p:cNvPr id="8" name="Freeform 7">
            <a:extLst>
              <a:ext uri="{FF2B5EF4-FFF2-40B4-BE49-F238E27FC236}">
                <a16:creationId xmlns:a16="http://schemas.microsoft.com/office/drawing/2014/main" id="{9DCACB57-6467-96B0-72AE-B9C3AAE3B2B1}"/>
              </a:ext>
            </a:extLst>
          </p:cNvPr>
          <p:cNvSpPr/>
          <p:nvPr/>
        </p:nvSpPr>
        <p:spPr>
          <a:xfrm rot="14527400" flipH="1">
            <a:off x="3001804" y="543940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737514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238DD-9A72-6984-78C9-F012E6FCB3ED}"/>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BB94FD8C-7EC9-AA2A-D535-6045E757AB16}"/>
              </a:ext>
            </a:extLst>
          </p:cNvPr>
          <p:cNvSpPr/>
          <p:nvPr/>
        </p:nvSpPr>
        <p:spPr>
          <a:xfrm>
            <a:off x="3978506" y="0"/>
            <a:ext cx="8213494" cy="685800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66A4D8ED-A22B-B6B4-C17B-AFA2E101A362}"/>
              </a:ext>
            </a:extLst>
          </p:cNvPr>
          <p:cNvSpPr/>
          <p:nvPr/>
        </p:nvSpPr>
        <p:spPr>
          <a:xfrm>
            <a:off x="4883298" y="810075"/>
            <a:ext cx="7039966" cy="583171"/>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Am I clicking “Allow” automatically just to finish setup quickly?</a:t>
            </a:r>
          </a:p>
          <a:p>
            <a:pPr>
              <a:lnSpc>
                <a:spcPts val="2380"/>
              </a:lnSpc>
            </a:pPr>
            <a:endParaRPr lang="en-US" sz="2200" dirty="0">
              <a:solidFill>
                <a:schemeClr val="bg1"/>
              </a:solidFill>
            </a:endParaRPr>
          </a:p>
        </p:txBody>
      </p:sp>
      <p:sp>
        <p:nvSpPr>
          <p:cNvPr id="14" name="Text 39">
            <a:extLst>
              <a:ext uri="{FF2B5EF4-FFF2-40B4-BE49-F238E27FC236}">
                <a16:creationId xmlns:a16="http://schemas.microsoft.com/office/drawing/2014/main" id="{362FB461-76CF-0F83-6C7C-B74040A29958}"/>
              </a:ext>
            </a:extLst>
          </p:cNvPr>
          <p:cNvSpPr/>
          <p:nvPr/>
        </p:nvSpPr>
        <p:spPr>
          <a:xfrm>
            <a:off x="4883298" y="1935191"/>
            <a:ext cx="7039966" cy="583171"/>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What does the app actually need to do its main job? Could I use the app with fewer permissions?</a:t>
            </a:r>
          </a:p>
          <a:p>
            <a:pPr>
              <a:lnSpc>
                <a:spcPts val="2380"/>
              </a:lnSpc>
            </a:pPr>
            <a:endParaRPr lang="en-US" sz="2200" dirty="0">
              <a:solidFill>
                <a:schemeClr val="bg1"/>
              </a:solidFill>
              <a:latin typeface="Calibri" pitchFamily="34" charset="0"/>
              <a:ea typeface="Calibri" pitchFamily="34" charset="-122"/>
              <a:cs typeface="Calibri" pitchFamily="34" charset="-120"/>
            </a:endParaRPr>
          </a:p>
        </p:txBody>
      </p:sp>
      <p:sp>
        <p:nvSpPr>
          <p:cNvPr id="15" name="Text 39">
            <a:extLst>
              <a:ext uri="{FF2B5EF4-FFF2-40B4-BE49-F238E27FC236}">
                <a16:creationId xmlns:a16="http://schemas.microsoft.com/office/drawing/2014/main" id="{2C2C98E0-7B66-2F71-DD42-FBF56B89C878}"/>
              </a:ext>
            </a:extLst>
          </p:cNvPr>
          <p:cNvSpPr/>
          <p:nvPr/>
        </p:nvSpPr>
        <p:spPr>
          <a:xfrm>
            <a:off x="4883298" y="3095168"/>
            <a:ext cx="6902975" cy="1566708"/>
          </a:xfrm>
          <a:prstGeom prst="rect">
            <a:avLst/>
          </a:prstGeom>
          <a:noFill/>
          <a:ln/>
        </p:spPr>
        <p:txBody>
          <a:bodyPr wrap="square" rtlCol="0" anchor="t"/>
          <a:lstStyle/>
          <a:p>
            <a:pPr>
              <a:lnSpc>
                <a:spcPts val="2380"/>
              </a:lnSpc>
            </a:pPr>
            <a:r>
              <a:rPr lang="en-US" sz="2200" b="1" dirty="0">
                <a:solidFill>
                  <a:schemeClr val="bg1"/>
                </a:solidFill>
                <a:latin typeface="Calibri" pitchFamily="34" charset="0"/>
                <a:ea typeface="Calibri" pitchFamily="34" charset="-122"/>
                <a:cs typeface="Calibri" pitchFamily="34" charset="-120"/>
              </a:rPr>
              <a:t>Location: </a:t>
            </a:r>
            <a:r>
              <a:rPr lang="en-US" sz="2200" dirty="0">
                <a:solidFill>
                  <a:schemeClr val="bg1"/>
                </a:solidFill>
                <a:latin typeface="Calibri" pitchFamily="34" charset="0"/>
                <a:ea typeface="Calibri" pitchFamily="34" charset="-122"/>
                <a:cs typeface="Calibri" pitchFamily="34" charset="-120"/>
              </a:rPr>
              <a:t>does it need location “always,” “only while using,” or not at all? </a:t>
            </a:r>
          </a:p>
          <a:p>
            <a:pPr>
              <a:lnSpc>
                <a:spcPts val="2380"/>
              </a:lnSpc>
            </a:pPr>
            <a:r>
              <a:rPr lang="en-US" sz="2200" b="1" dirty="0">
                <a:solidFill>
                  <a:schemeClr val="bg1"/>
                </a:solidFill>
                <a:latin typeface="Calibri" pitchFamily="34" charset="0"/>
                <a:ea typeface="Calibri" pitchFamily="34" charset="-122"/>
                <a:cs typeface="Calibri" pitchFamily="34" charset="-120"/>
              </a:rPr>
              <a:t>Contacts: </a:t>
            </a:r>
            <a:r>
              <a:rPr lang="en-US" sz="2200" dirty="0">
                <a:solidFill>
                  <a:schemeClr val="bg1"/>
                </a:solidFill>
                <a:latin typeface="Calibri" pitchFamily="34" charset="0"/>
                <a:ea typeface="Calibri" pitchFamily="34" charset="-122"/>
                <a:cs typeface="Calibri" pitchFamily="34" charset="-120"/>
              </a:rPr>
              <a:t>is access really necessary, or only “nice to have”? </a:t>
            </a:r>
          </a:p>
          <a:p>
            <a:pPr>
              <a:lnSpc>
                <a:spcPts val="2380"/>
              </a:lnSpc>
            </a:pPr>
            <a:r>
              <a:rPr lang="en-US" sz="2200" b="1" dirty="0">
                <a:solidFill>
                  <a:schemeClr val="bg1"/>
                </a:solidFill>
                <a:latin typeface="Calibri" pitchFamily="34" charset="0"/>
                <a:ea typeface="Calibri" pitchFamily="34" charset="-122"/>
                <a:cs typeface="Calibri" pitchFamily="34" charset="-120"/>
              </a:rPr>
              <a:t>Microphone: </a:t>
            </a:r>
            <a:r>
              <a:rPr lang="en-US" sz="2200" dirty="0">
                <a:solidFill>
                  <a:schemeClr val="bg1"/>
                </a:solidFill>
                <a:latin typeface="Calibri" pitchFamily="34" charset="0"/>
                <a:ea typeface="Calibri" pitchFamily="34" charset="-122"/>
                <a:cs typeface="Calibri" pitchFamily="34" charset="-120"/>
              </a:rPr>
              <a:t>is it needed for a feature I will use? </a:t>
            </a:r>
            <a:r>
              <a:rPr lang="en-US" sz="2200" b="1" dirty="0">
                <a:solidFill>
                  <a:schemeClr val="bg1"/>
                </a:solidFill>
                <a:latin typeface="Calibri" pitchFamily="34" charset="0"/>
                <a:ea typeface="Calibri" pitchFamily="34" charset="-122"/>
                <a:cs typeface="Calibri" pitchFamily="34" charset="-120"/>
              </a:rPr>
              <a:t>Photos/Media: </a:t>
            </a:r>
            <a:r>
              <a:rPr lang="en-US" sz="2200" dirty="0">
                <a:solidFill>
                  <a:schemeClr val="bg1"/>
                </a:solidFill>
                <a:latin typeface="Calibri" pitchFamily="34" charset="0"/>
                <a:ea typeface="Calibri" pitchFamily="34" charset="-122"/>
                <a:cs typeface="Calibri" pitchFamily="34" charset="-120"/>
              </a:rPr>
              <a:t>can I choose “selected photos only” instead of “all photos”?</a:t>
            </a:r>
          </a:p>
          <a:p>
            <a:pPr>
              <a:lnSpc>
                <a:spcPts val="2380"/>
              </a:lnSpc>
            </a:pPr>
            <a:endParaRPr lang="en-US" sz="2200" dirty="0">
              <a:solidFill>
                <a:schemeClr val="bg1"/>
              </a:solidFill>
            </a:endParaRPr>
          </a:p>
        </p:txBody>
      </p:sp>
      <p:sp>
        <p:nvSpPr>
          <p:cNvPr id="16" name="Text 39">
            <a:extLst>
              <a:ext uri="{FF2B5EF4-FFF2-40B4-BE49-F238E27FC236}">
                <a16:creationId xmlns:a16="http://schemas.microsoft.com/office/drawing/2014/main" id="{47B23746-0ACB-D03F-B1D2-78260DDEE604}"/>
              </a:ext>
            </a:extLst>
          </p:cNvPr>
          <p:cNvSpPr/>
          <p:nvPr/>
        </p:nvSpPr>
        <p:spPr>
          <a:xfrm>
            <a:off x="4883298" y="5402685"/>
            <a:ext cx="7039966" cy="947619"/>
          </a:xfrm>
          <a:prstGeom prst="rect">
            <a:avLst/>
          </a:prstGeom>
          <a:noFill/>
          <a:ln/>
        </p:spPr>
        <p:txBody>
          <a:bodyPr wrap="square" rtlCol="0" anchor="t"/>
          <a:lstStyle/>
          <a:p>
            <a:pPr>
              <a:lnSpc>
                <a:spcPts val="2380"/>
              </a:lnSpc>
            </a:pPr>
            <a:r>
              <a:rPr lang="en-US" sz="2200" b="1" dirty="0">
                <a:solidFill>
                  <a:schemeClr val="bg1"/>
                </a:solidFill>
                <a:latin typeface="Calibri" pitchFamily="34" charset="0"/>
                <a:ea typeface="Calibri" pitchFamily="34" charset="-122"/>
                <a:cs typeface="Calibri" pitchFamily="34" charset="-120"/>
              </a:rPr>
              <a:t>A safer default approach: </a:t>
            </a:r>
            <a:r>
              <a:rPr lang="en-US" sz="2200" dirty="0">
                <a:solidFill>
                  <a:schemeClr val="bg1"/>
                </a:solidFill>
                <a:latin typeface="Calibri" pitchFamily="34" charset="0"/>
                <a:ea typeface="Calibri" pitchFamily="34" charset="-122"/>
                <a:cs typeface="Calibri" pitchFamily="34" charset="-120"/>
              </a:rPr>
              <a:t>Give the minimum permission needed. Prefer “only while using” over “always.” Review and change permissions later if a feature truly requires it.</a:t>
            </a:r>
            <a:endParaRPr lang="en-US" sz="2200" dirty="0">
              <a:solidFill>
                <a:schemeClr val="bg1"/>
              </a:solidFill>
            </a:endParaRPr>
          </a:p>
        </p:txBody>
      </p:sp>
      <p:sp>
        <p:nvSpPr>
          <p:cNvPr id="24" name="pole tekstowe 19">
            <a:extLst>
              <a:ext uri="{FF2B5EF4-FFF2-40B4-BE49-F238E27FC236}">
                <a16:creationId xmlns:a16="http://schemas.microsoft.com/office/drawing/2014/main" id="{9D91812E-39DA-1EE0-9489-38017F816F5D}"/>
              </a:ext>
            </a:extLst>
          </p:cNvPr>
          <p:cNvSpPr txBox="1"/>
          <p:nvPr/>
        </p:nvSpPr>
        <p:spPr>
          <a:xfrm>
            <a:off x="405727" y="499542"/>
            <a:ext cx="2922505" cy="5904180"/>
          </a:xfrm>
          <a:prstGeom prst="rect">
            <a:avLst/>
          </a:prstGeom>
          <a:noFill/>
        </p:spPr>
        <p:txBody>
          <a:bodyPr wrap="square" rtlCol="0">
            <a:spAutoFit/>
          </a:bodyPr>
          <a:lstStyle/>
          <a:p>
            <a:r>
              <a:rPr lang="en-US" sz="4400" b="1" dirty="0">
                <a:solidFill>
                  <a:srgbClr val="22BDBF"/>
                </a:solidFill>
                <a:latin typeface="Calibri" panose="020F0502020204030204" pitchFamily="34" charset="0"/>
                <a:cs typeface="Calibri" panose="020F0502020204030204" pitchFamily="34" charset="0"/>
              </a:rPr>
              <a:t>Scenario 3: </a:t>
            </a:r>
          </a:p>
          <a:p>
            <a:endParaRPr lang="en-US" sz="2600" b="1" dirty="0">
              <a:solidFill>
                <a:srgbClr val="10153D"/>
              </a:solidFill>
              <a:latin typeface="Calibri" panose="020F0502020204030204" pitchFamily="34" charset="0"/>
              <a:cs typeface="Calibri" panose="020F0502020204030204" pitchFamily="34" charset="0"/>
            </a:endParaRPr>
          </a:p>
          <a:p>
            <a:pPr>
              <a:lnSpc>
                <a:spcPts val="2580"/>
              </a:lnSpc>
            </a:pPr>
            <a:r>
              <a:rPr lang="en-US" sz="2400" dirty="0">
                <a:solidFill>
                  <a:srgbClr val="10153D"/>
                </a:solidFill>
                <a:latin typeface="Calibri" panose="020F0502020204030204" pitchFamily="34" charset="0"/>
                <a:cs typeface="Calibri" panose="020F0502020204030204" pitchFamily="34" charset="0"/>
              </a:rPr>
              <a:t>You install a new </a:t>
            </a:r>
          </a:p>
          <a:p>
            <a:pPr>
              <a:lnSpc>
                <a:spcPts val="2580"/>
              </a:lnSpc>
            </a:pPr>
            <a:r>
              <a:rPr lang="en-US" sz="2400" dirty="0">
                <a:solidFill>
                  <a:srgbClr val="10153D"/>
                </a:solidFill>
                <a:latin typeface="Calibri" panose="020F0502020204030204" pitchFamily="34" charset="0"/>
                <a:cs typeface="Calibri" panose="020F0502020204030204" pitchFamily="34" charset="0"/>
              </a:rPr>
              <a:t>app (e.g., photo editor, game, or learning app). </a:t>
            </a: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pPr>
              <a:lnSpc>
                <a:spcPts val="2580"/>
              </a:lnSpc>
            </a:pPr>
            <a:r>
              <a:rPr lang="en-US" sz="2400" dirty="0">
                <a:solidFill>
                  <a:srgbClr val="10153D"/>
                </a:solidFill>
                <a:latin typeface="Calibri" panose="020F0502020204030204" pitchFamily="34" charset="0"/>
                <a:cs typeface="Calibri" panose="020F0502020204030204" pitchFamily="34" charset="0"/>
              </a:rPr>
              <a:t>During setup </a:t>
            </a:r>
          </a:p>
          <a:p>
            <a:pPr>
              <a:lnSpc>
                <a:spcPts val="2580"/>
              </a:lnSpc>
            </a:pPr>
            <a:r>
              <a:rPr lang="en-US" sz="2400" dirty="0">
                <a:solidFill>
                  <a:srgbClr val="10153D"/>
                </a:solidFill>
                <a:latin typeface="Calibri" panose="020F0502020204030204" pitchFamily="34" charset="0"/>
                <a:cs typeface="Calibri" panose="020F0502020204030204" pitchFamily="34" charset="0"/>
              </a:rPr>
              <a:t>it asks for: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Location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Contacts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Microphone </a:t>
            </a:r>
          </a:p>
          <a:p>
            <a:pPr marL="342900" indent="-342900">
              <a:lnSpc>
                <a:spcPts val="2580"/>
              </a:lnSpc>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Photos</a:t>
            </a: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endParaRPr lang="en-US" sz="2600" b="1" dirty="0">
              <a:solidFill>
                <a:srgbClr val="10153D"/>
              </a:solidFill>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E4BA2CCE-1EEC-C46F-557E-ACB015811335}"/>
              </a:ext>
            </a:extLst>
          </p:cNvPr>
          <p:cNvCxnSpPr>
            <a:cxnSpLocks/>
          </p:cNvCxnSpPr>
          <p:nvPr/>
        </p:nvCxnSpPr>
        <p:spPr>
          <a:xfrm>
            <a:off x="4285619" y="1722504"/>
            <a:ext cx="8100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AC9E96F-ECF5-9A82-8649-AAA2D9027201}"/>
              </a:ext>
            </a:extLst>
          </p:cNvPr>
          <p:cNvCxnSpPr>
            <a:cxnSpLocks/>
          </p:cNvCxnSpPr>
          <p:nvPr/>
        </p:nvCxnSpPr>
        <p:spPr>
          <a:xfrm>
            <a:off x="4351576" y="2874319"/>
            <a:ext cx="802892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C602F5C-7103-548D-2E1C-83EACF8DFB79}"/>
              </a:ext>
            </a:extLst>
          </p:cNvPr>
          <p:cNvCxnSpPr>
            <a:cxnSpLocks/>
          </p:cNvCxnSpPr>
          <p:nvPr/>
        </p:nvCxnSpPr>
        <p:spPr>
          <a:xfrm>
            <a:off x="4528562" y="5169746"/>
            <a:ext cx="7851934"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0E0DF54-35DB-DA6D-5639-C7B46E403E18}"/>
              </a:ext>
            </a:extLst>
          </p:cNvPr>
          <p:cNvCxnSpPr>
            <a:cxnSpLocks/>
          </p:cNvCxnSpPr>
          <p:nvPr/>
        </p:nvCxnSpPr>
        <p:spPr>
          <a:xfrm>
            <a:off x="4139114" y="587889"/>
            <a:ext cx="8280000" cy="2347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B7FA30B8-94FA-9634-11EC-48E46E0837B0}"/>
              </a:ext>
            </a:extLst>
          </p:cNvPr>
          <p:cNvGrpSpPr/>
          <p:nvPr/>
        </p:nvGrpSpPr>
        <p:grpSpPr>
          <a:xfrm>
            <a:off x="3426691" y="5162126"/>
            <a:ext cx="1352336" cy="474964"/>
            <a:chOff x="9006233" y="1663908"/>
            <a:chExt cx="1453629" cy="510540"/>
          </a:xfrm>
        </p:grpSpPr>
        <p:sp>
          <p:nvSpPr>
            <p:cNvPr id="4" name="Shape 32">
              <a:extLst>
                <a:ext uri="{FF2B5EF4-FFF2-40B4-BE49-F238E27FC236}">
                  <a16:creationId xmlns:a16="http://schemas.microsoft.com/office/drawing/2014/main" id="{14685195-152A-89FC-4E33-EF422330125B}"/>
                </a:ext>
              </a:extLst>
            </p:cNvPr>
            <p:cNvSpPr/>
            <p:nvPr/>
          </p:nvSpPr>
          <p:spPr>
            <a:xfrm>
              <a:off x="9012786" y="1663908"/>
              <a:ext cx="1447076" cy="502920"/>
            </a:xfrm>
            <a:prstGeom prst="rect">
              <a:avLst/>
            </a:prstGeom>
            <a:solidFill>
              <a:srgbClr val="22BDBF"/>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5" name="Text 33">
              <a:extLst>
                <a:ext uri="{FF2B5EF4-FFF2-40B4-BE49-F238E27FC236}">
                  <a16:creationId xmlns:a16="http://schemas.microsoft.com/office/drawing/2014/main" id="{F9C08C1D-40DA-72A7-BC3F-D3B008D88041}"/>
                </a:ext>
              </a:extLst>
            </p:cNvPr>
            <p:cNvSpPr/>
            <p:nvPr/>
          </p:nvSpPr>
          <p:spPr>
            <a:xfrm>
              <a:off x="9006233" y="1671528"/>
              <a:ext cx="1453629"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CHOOSE</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AEC2A1D5-9CA6-9E54-8B86-C043F04F919C}"/>
              </a:ext>
            </a:extLst>
          </p:cNvPr>
          <p:cNvGrpSpPr/>
          <p:nvPr/>
        </p:nvGrpSpPr>
        <p:grpSpPr>
          <a:xfrm>
            <a:off x="3426690" y="573821"/>
            <a:ext cx="1268603" cy="474964"/>
            <a:chOff x="481432" y="1663908"/>
            <a:chExt cx="1363624" cy="510540"/>
          </a:xfrm>
        </p:grpSpPr>
        <p:sp>
          <p:nvSpPr>
            <p:cNvPr id="7" name="Shape 8">
              <a:extLst>
                <a:ext uri="{FF2B5EF4-FFF2-40B4-BE49-F238E27FC236}">
                  <a16:creationId xmlns:a16="http://schemas.microsoft.com/office/drawing/2014/main" id="{9C6DF8AB-5F7A-891A-E864-5F7B81F3D805}"/>
                </a:ext>
              </a:extLst>
            </p:cNvPr>
            <p:cNvSpPr/>
            <p:nvPr/>
          </p:nvSpPr>
          <p:spPr>
            <a:xfrm>
              <a:off x="481432" y="1663908"/>
              <a:ext cx="1022851" cy="502920"/>
            </a:xfrm>
            <a:prstGeom prst="rect">
              <a:avLst/>
            </a:prstGeom>
            <a:solidFill>
              <a:srgbClr val="E8068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0" name="Text 9">
              <a:extLst>
                <a:ext uri="{FF2B5EF4-FFF2-40B4-BE49-F238E27FC236}">
                  <a16:creationId xmlns:a16="http://schemas.microsoft.com/office/drawing/2014/main" id="{CBE58F96-1563-C39A-1FF9-1411ADDD0C40}"/>
                </a:ext>
              </a:extLst>
            </p:cNvPr>
            <p:cNvSpPr/>
            <p:nvPr/>
          </p:nvSpPr>
          <p:spPr>
            <a:xfrm>
              <a:off x="481736" y="1671528"/>
              <a:ext cx="1363320"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STOP</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62FCF189-7D6F-566D-7FD3-F28BC421AD04}"/>
              </a:ext>
            </a:extLst>
          </p:cNvPr>
          <p:cNvGrpSpPr/>
          <p:nvPr/>
        </p:nvGrpSpPr>
        <p:grpSpPr>
          <a:xfrm>
            <a:off x="3426690" y="1699194"/>
            <a:ext cx="2503510" cy="474964"/>
            <a:chOff x="3318968" y="1663908"/>
            <a:chExt cx="2691028" cy="510540"/>
          </a:xfrm>
        </p:grpSpPr>
        <p:sp>
          <p:nvSpPr>
            <p:cNvPr id="22" name="Shape 16">
              <a:extLst>
                <a:ext uri="{FF2B5EF4-FFF2-40B4-BE49-F238E27FC236}">
                  <a16:creationId xmlns:a16="http://schemas.microsoft.com/office/drawing/2014/main" id="{427ECFD7-390F-D951-B8F1-9FFB0325C0C5}"/>
                </a:ext>
              </a:extLst>
            </p:cNvPr>
            <p:cNvSpPr/>
            <p:nvPr/>
          </p:nvSpPr>
          <p:spPr>
            <a:xfrm>
              <a:off x="3325216" y="1663908"/>
              <a:ext cx="1244978" cy="502920"/>
            </a:xfrm>
            <a:prstGeom prst="rect">
              <a:avLst/>
            </a:prstGeom>
            <a:solidFill>
              <a:srgbClr val="713293"/>
            </a:solidFill>
            <a:ln/>
          </p:spPr>
          <p:txBody>
            <a:bodyPr/>
            <a:lstStyle/>
            <a:p>
              <a:endParaRPr lang="pl-PL" sz="2400">
                <a:solidFill>
                  <a:srgbClr val="10153D"/>
                </a:solidFill>
                <a:latin typeface="Calibri" panose="020F0502020204030204" pitchFamily="34" charset="0"/>
                <a:cs typeface="Calibri" panose="020F0502020204030204" pitchFamily="34" charset="0"/>
              </a:endParaRPr>
            </a:p>
          </p:txBody>
        </p:sp>
        <p:sp>
          <p:nvSpPr>
            <p:cNvPr id="23" name="Text 17">
              <a:extLst>
                <a:ext uri="{FF2B5EF4-FFF2-40B4-BE49-F238E27FC236}">
                  <a16:creationId xmlns:a16="http://schemas.microsoft.com/office/drawing/2014/main" id="{941140D2-4DF9-937E-FB42-B32530692573}"/>
                </a:ext>
              </a:extLst>
            </p:cNvPr>
            <p:cNvSpPr/>
            <p:nvPr/>
          </p:nvSpPr>
          <p:spPr>
            <a:xfrm>
              <a:off x="3318968" y="1671528"/>
              <a:ext cx="2691028"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THINK</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B1DACC14-6B0D-4801-7658-8E9A483A40D9}"/>
              </a:ext>
            </a:extLst>
          </p:cNvPr>
          <p:cNvGrpSpPr/>
          <p:nvPr/>
        </p:nvGrpSpPr>
        <p:grpSpPr>
          <a:xfrm>
            <a:off x="3426690" y="2866044"/>
            <a:ext cx="2515232" cy="474964"/>
            <a:chOff x="468732" y="3127228"/>
            <a:chExt cx="2703628" cy="510540"/>
          </a:xfrm>
        </p:grpSpPr>
        <p:sp>
          <p:nvSpPr>
            <p:cNvPr id="26" name="Shape 24">
              <a:extLst>
                <a:ext uri="{FF2B5EF4-FFF2-40B4-BE49-F238E27FC236}">
                  <a16:creationId xmlns:a16="http://schemas.microsoft.com/office/drawing/2014/main" id="{B982561F-10CB-F3C7-205B-32E71A515409}"/>
                </a:ext>
              </a:extLst>
            </p:cNvPr>
            <p:cNvSpPr/>
            <p:nvPr/>
          </p:nvSpPr>
          <p:spPr>
            <a:xfrm>
              <a:off x="481432" y="3127228"/>
              <a:ext cx="1238527" cy="502920"/>
            </a:xfrm>
            <a:prstGeom prst="rect">
              <a:avLst/>
            </a:prstGeom>
            <a:solidFill>
              <a:srgbClr val="307EA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A83D0E0B-57A8-88E2-2463-9F0DEC5907BB}"/>
                </a:ext>
              </a:extLst>
            </p:cNvPr>
            <p:cNvSpPr/>
            <p:nvPr/>
          </p:nvSpPr>
          <p:spPr>
            <a:xfrm>
              <a:off x="468732" y="3134848"/>
              <a:ext cx="2703628"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CHECK</a:t>
              </a:r>
              <a:endParaRPr lang="en-US" sz="2400" dirty="0">
                <a:solidFill>
                  <a:schemeClr val="bg1"/>
                </a:solidFill>
                <a:latin typeface="Calibri" panose="020F0502020204030204" pitchFamily="34" charset="0"/>
                <a:cs typeface="Calibri" panose="020F0502020204030204" pitchFamily="34" charset="0"/>
              </a:endParaRPr>
            </a:p>
          </p:txBody>
        </p:sp>
      </p:grpSp>
      <p:sp>
        <p:nvSpPr>
          <p:cNvPr id="33" name="Freeform 32">
            <a:extLst>
              <a:ext uri="{FF2B5EF4-FFF2-40B4-BE49-F238E27FC236}">
                <a16:creationId xmlns:a16="http://schemas.microsoft.com/office/drawing/2014/main" id="{B5EDEA4C-3B3A-0C1B-C5AE-22BC5524B63E}"/>
              </a:ext>
            </a:extLst>
          </p:cNvPr>
          <p:cNvSpPr/>
          <p:nvPr/>
        </p:nvSpPr>
        <p:spPr>
          <a:xfrm rot="16200000">
            <a:off x="8682044" y="3348043"/>
            <a:ext cx="6858000" cy="1619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00539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C5CC6-27EE-1B0B-8558-16101D1832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17A28E9-3382-80FF-A4A4-4855A33DE970}"/>
              </a:ext>
            </a:extLst>
          </p:cNvPr>
          <p:cNvSpPr/>
          <p:nvPr/>
        </p:nvSpPr>
        <p:spPr>
          <a:xfrm flipH="1" flipV="1">
            <a:off x="4727815" y="-8"/>
            <a:ext cx="7464182"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328CF2D5-5477-BC53-D3F5-A9DFF381FA6D}"/>
              </a:ext>
            </a:extLst>
          </p:cNvPr>
          <p:cNvSpPr/>
          <p:nvPr/>
        </p:nvSpPr>
        <p:spPr>
          <a:xfrm>
            <a:off x="8669053" y="1019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E5620BF2-6183-184A-05BE-409B0FF0D54A}"/>
              </a:ext>
            </a:extLst>
          </p:cNvPr>
          <p:cNvSpPr txBox="1"/>
          <p:nvPr/>
        </p:nvSpPr>
        <p:spPr>
          <a:xfrm>
            <a:off x="5555840" y="2865407"/>
            <a:ext cx="6120345" cy="4893647"/>
          </a:xfrm>
          <a:prstGeom prst="rect">
            <a:avLst/>
          </a:prstGeom>
          <a:noFill/>
        </p:spPr>
        <p:txBody>
          <a:bodyPr wrap="square" rtlCol="0">
            <a:spAutoFit/>
          </a:bodyPr>
          <a:lstStyle/>
          <a:p>
            <a:r>
              <a:rPr lang="en-US" sz="2400" dirty="0">
                <a:solidFill>
                  <a:schemeClr val="bg1"/>
                </a:solidFill>
                <a:latin typeface="Calibri" panose="020F0502020204030204" pitchFamily="34" charset="0"/>
                <a:cs typeface="Calibri" panose="020F0502020204030204" pitchFamily="34" charset="0"/>
              </a:rPr>
              <a:t>You do not need to master every privacy setting to improve your digital footprint. These three controls have a strong impact across most platforms and apps - and they are realistic to check even if you are short on time. </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Your digital footprint improves fastest when you control audience, location, and discoverability.</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endParaRPr lang="en-US" sz="24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024E8738-936B-FBF8-DBC9-36B4BD3BC344}"/>
              </a:ext>
            </a:extLst>
          </p:cNvPr>
          <p:cNvSpPr txBox="1">
            <a:spLocks/>
          </p:cNvSpPr>
          <p:nvPr/>
        </p:nvSpPr>
        <p:spPr>
          <a:xfrm>
            <a:off x="537073" y="262883"/>
            <a:ext cx="414853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Three high-impact controls: small changes, big effect</a:t>
            </a:r>
          </a:p>
          <a:p>
            <a:pPr marL="0" indent="0">
              <a:buNone/>
            </a:pPr>
            <a:endParaRPr lang="en-US" sz="3600" b="1" dirty="0">
              <a:solidFill>
                <a:srgbClr val="22BDBF"/>
              </a:solidFill>
              <a:cs typeface="Times New Roman" panose="02020603050405020304" pitchFamily="18" charset="0"/>
            </a:endParaRPr>
          </a:p>
        </p:txBody>
      </p:sp>
      <p:sp>
        <p:nvSpPr>
          <p:cNvPr id="6" name="Freeform 5">
            <a:extLst>
              <a:ext uri="{FF2B5EF4-FFF2-40B4-BE49-F238E27FC236}">
                <a16:creationId xmlns:a16="http://schemas.microsoft.com/office/drawing/2014/main" id="{81F2F155-78C0-66C7-69FB-698FC2198790}"/>
              </a:ext>
            </a:extLst>
          </p:cNvPr>
          <p:cNvSpPr/>
          <p:nvPr/>
        </p:nvSpPr>
        <p:spPr>
          <a:xfrm>
            <a:off x="0" y="1947118"/>
            <a:ext cx="50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297008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A3CF8-0B13-B3A5-181A-05759CFE50F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026184D-ABFE-CE8C-0671-976C80ACCF20}"/>
              </a:ext>
            </a:extLst>
          </p:cNvPr>
          <p:cNvSpPr/>
          <p:nvPr/>
        </p:nvSpPr>
        <p:spPr>
          <a:xfrm flipH="1" flipV="1">
            <a:off x="4093698" y="-9"/>
            <a:ext cx="809829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6" name="Text Placeholder 11">
            <a:extLst>
              <a:ext uri="{FF2B5EF4-FFF2-40B4-BE49-F238E27FC236}">
                <a16:creationId xmlns:a16="http://schemas.microsoft.com/office/drawing/2014/main" id="{50819966-FD2C-9941-D0DF-1E195760AA63}"/>
              </a:ext>
            </a:extLst>
          </p:cNvPr>
          <p:cNvSpPr txBox="1">
            <a:spLocks/>
          </p:cNvSpPr>
          <p:nvPr/>
        </p:nvSpPr>
        <p:spPr>
          <a:xfrm>
            <a:off x="537073" y="262883"/>
            <a:ext cx="351442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Three high-impact controls: small changes, big effect</a:t>
            </a:r>
          </a:p>
          <a:p>
            <a:pPr marL="0" indent="0">
              <a:buNone/>
            </a:pPr>
            <a:endParaRPr lang="en-US" sz="3600" b="1" dirty="0">
              <a:solidFill>
                <a:srgbClr val="22BDBF"/>
              </a:solidFill>
              <a:cs typeface="Times New Roman" panose="02020603050405020304" pitchFamily="18" charset="0"/>
            </a:endParaRPr>
          </a:p>
        </p:txBody>
      </p:sp>
      <p:sp>
        <p:nvSpPr>
          <p:cNvPr id="8" name="Freeform 7">
            <a:extLst>
              <a:ext uri="{FF2B5EF4-FFF2-40B4-BE49-F238E27FC236}">
                <a16:creationId xmlns:a16="http://schemas.microsoft.com/office/drawing/2014/main" id="{5859E116-F656-1085-EB44-4CD7842B8AE0}"/>
              </a:ext>
            </a:extLst>
          </p:cNvPr>
          <p:cNvSpPr/>
          <p:nvPr/>
        </p:nvSpPr>
        <p:spPr>
          <a:xfrm>
            <a:off x="119921" y="2491299"/>
            <a:ext cx="450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2" name="Graphic 7">
            <a:extLst>
              <a:ext uri="{FF2B5EF4-FFF2-40B4-BE49-F238E27FC236}">
                <a16:creationId xmlns:a16="http://schemas.microsoft.com/office/drawing/2014/main" id="{18A91AC5-B22C-2FAE-6DF2-ACA485745A85}"/>
              </a:ext>
            </a:extLst>
          </p:cNvPr>
          <p:cNvSpPr/>
          <p:nvPr/>
        </p:nvSpPr>
        <p:spPr>
          <a:xfrm>
            <a:off x="9429098" y="-7492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ECD2BD44-1834-9447-5210-34C96A8F9BB3}"/>
              </a:ext>
            </a:extLst>
          </p:cNvPr>
          <p:cNvSpPr txBox="1"/>
          <p:nvPr/>
        </p:nvSpPr>
        <p:spPr>
          <a:xfrm>
            <a:off x="4937760" y="604911"/>
            <a:ext cx="6717167" cy="6186309"/>
          </a:xfrm>
          <a:prstGeom prst="rect">
            <a:avLst/>
          </a:prstGeom>
          <a:noFill/>
        </p:spPr>
        <p:txBody>
          <a:bodyPr wrap="square" rtlCol="0">
            <a:spAutoFit/>
          </a:bodyPr>
          <a:lstStyle/>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Audience visibility (who can see your content): </a:t>
            </a:r>
            <a:r>
              <a:rPr lang="en-US" sz="2200" dirty="0">
                <a:solidFill>
                  <a:schemeClr val="bg1"/>
                </a:solidFill>
                <a:latin typeface="Calibri" panose="020F0502020204030204" pitchFamily="34" charset="0"/>
                <a:cs typeface="Calibri" panose="020F0502020204030204" pitchFamily="34" charset="0"/>
              </a:rPr>
              <a:t>Check whether your default is public, friends, close friends, or private. Remember: “friends of friends” or open groups can still be a wide audience.</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Location sharing (when your location is revealed): </a:t>
            </a:r>
            <a:r>
              <a:rPr lang="en-US" sz="2200" dirty="0">
                <a:solidFill>
                  <a:schemeClr val="bg1"/>
                </a:solidFill>
                <a:latin typeface="Calibri" panose="020F0502020204030204" pitchFamily="34" charset="0"/>
                <a:cs typeface="Calibri" panose="020F0502020204030204" pitchFamily="34" charset="0"/>
              </a:rPr>
              <a:t>Avoid sharing real-time location publicly. Prefer location access “only while using” (or switch it off if not needed). Watch for hidden location clues in photos (background, landmarks, routine places).</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Discoverability &amp; contact syncing (how people can find you): </a:t>
            </a:r>
            <a:r>
              <a:rPr lang="en-US" sz="2200" dirty="0">
                <a:solidFill>
                  <a:schemeClr val="bg1"/>
                </a:solidFill>
                <a:latin typeface="Calibri" panose="020F0502020204030204" pitchFamily="34" charset="0"/>
                <a:cs typeface="Calibri" panose="020F0502020204030204" pitchFamily="34" charset="0"/>
              </a:rPr>
              <a:t>Review whether your profile can be found by phone number/email. Check whether apps sync your contacts by default. Decide if you want to be searchable, or only reachable by people you choose.</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DD779462-84F5-8041-17CD-76CFE0F23233}"/>
              </a:ext>
            </a:extLst>
          </p:cNvPr>
          <p:cNvSpPr txBox="1"/>
          <p:nvPr/>
        </p:nvSpPr>
        <p:spPr>
          <a:xfrm>
            <a:off x="537073" y="2868087"/>
            <a:ext cx="3514421" cy="1477328"/>
          </a:xfrm>
          <a:prstGeom prst="rect">
            <a:avLst/>
          </a:prstGeom>
          <a:noFill/>
        </p:spPr>
        <p:txBody>
          <a:bodyPr wrap="square" rtlCol="0">
            <a:spAutoFit/>
          </a:bodyPr>
          <a:lstStyle/>
          <a:p>
            <a:pPr>
              <a:lnSpc>
                <a:spcPts val="2720"/>
              </a:lnSpc>
            </a:pPr>
            <a:r>
              <a:rPr lang="en-US" sz="2400" dirty="0">
                <a:solidFill>
                  <a:srgbClr val="10153D"/>
                </a:solidFill>
                <a:latin typeface="Calibri" panose="020F0502020204030204" pitchFamily="34" charset="0"/>
                <a:cs typeface="Calibri" panose="020F0502020204030204" pitchFamily="34" charset="0"/>
              </a:rPr>
              <a:t>Core content (self-study guidance, generic-not platform-specific)</a:t>
            </a:r>
          </a:p>
          <a:p>
            <a:pPr>
              <a:lnSpc>
                <a:spcPts val="2720"/>
              </a:lnSpc>
            </a:pPr>
            <a:endParaRPr lang="en-US" sz="24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0D318821-EA60-42F1-151D-680676EA7BC7}"/>
              </a:ext>
            </a:extLst>
          </p:cNvPr>
          <p:cNvSpPr/>
          <p:nvPr/>
        </p:nvSpPr>
        <p:spPr>
          <a:xfrm rot="444994">
            <a:off x="2911586" y="37050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070489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1A2B6-E73C-F2D6-5681-7AD4484C874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A5C424-64C1-9D2E-6CF4-D7CC19E6505F}"/>
              </a:ext>
            </a:extLst>
          </p:cNvPr>
          <p:cNvSpPr>
            <a:spLocks noGrp="1"/>
          </p:cNvSpPr>
          <p:nvPr>
            <p:ph type="body" sz="quarter" idx="16"/>
          </p:nvPr>
        </p:nvSpPr>
        <p:spPr>
          <a:xfrm>
            <a:off x="5297322" y="2639356"/>
            <a:ext cx="5520733" cy="2892014"/>
          </a:xfrm>
        </p:spPr>
        <p:txBody>
          <a:bodyPr>
            <a:noAutofit/>
          </a:bodyPr>
          <a:lstStyle/>
          <a:p>
            <a:r>
              <a:rPr lang="en-US" dirty="0"/>
              <a:t>How to protect your digital footprint</a:t>
            </a:r>
          </a:p>
          <a:p>
            <a:endParaRPr lang="en-US" dirty="0"/>
          </a:p>
          <a:p>
            <a:r>
              <a:rPr lang="en-US" b="1" dirty="0"/>
              <a:t>(10 min)</a:t>
            </a:r>
          </a:p>
          <a:p>
            <a:endParaRPr lang="en-US" dirty="0"/>
          </a:p>
          <a:p>
            <a:endParaRPr lang="en-US" dirty="0"/>
          </a:p>
        </p:txBody>
      </p:sp>
      <p:sp>
        <p:nvSpPr>
          <p:cNvPr id="5" name="Text Placeholder 4">
            <a:extLst>
              <a:ext uri="{FF2B5EF4-FFF2-40B4-BE49-F238E27FC236}">
                <a16:creationId xmlns:a16="http://schemas.microsoft.com/office/drawing/2014/main" id="{5D78A7F3-45B6-DAC8-B7B9-2477EC59C79F}"/>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75031281-FBA0-0140-3C8C-0EDF7121033C}"/>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700892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8E38-93E2-954B-B212-9F07CFE1239B}"/>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51CAD77E-13E0-8A01-A18F-9D1A86DE815A}"/>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cxnSp>
        <p:nvCxnSpPr>
          <p:cNvPr id="216" name="Straight Connector 57">
            <a:extLst>
              <a:ext uri="{FF2B5EF4-FFF2-40B4-BE49-F238E27FC236}">
                <a16:creationId xmlns:a16="http://schemas.microsoft.com/office/drawing/2014/main" id="{C62EF4FB-4992-C90C-8D46-763ACE515DE3}"/>
              </a:ext>
            </a:extLst>
          </p:cNvPr>
          <p:cNvCxnSpPr>
            <a:cxnSpLocks/>
          </p:cNvCxnSpPr>
          <p:nvPr/>
        </p:nvCxnSpPr>
        <p:spPr>
          <a:xfrm flipH="1">
            <a:off x="0" y="990791"/>
            <a:ext cx="500571"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7" name="Text Placeholder 11">
            <a:extLst>
              <a:ext uri="{FF2B5EF4-FFF2-40B4-BE49-F238E27FC236}">
                <a16:creationId xmlns:a16="http://schemas.microsoft.com/office/drawing/2014/main" id="{7A58986B-502F-8D09-D8DB-2C1B57E7D465}"/>
              </a:ext>
            </a:extLst>
          </p:cNvPr>
          <p:cNvSpPr txBox="1">
            <a:spLocks/>
          </p:cNvSpPr>
          <p:nvPr/>
        </p:nvSpPr>
        <p:spPr>
          <a:xfrm>
            <a:off x="819404" y="697102"/>
            <a:ext cx="2377750"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Practical Rules</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10153D"/>
              </a:solidFill>
              <a:cs typeface="Times New Roman" panose="02020603050405020304" pitchFamily="18" charset="0"/>
            </a:endParaRPr>
          </a:p>
        </p:txBody>
      </p:sp>
      <p:sp>
        <p:nvSpPr>
          <p:cNvPr id="218" name="Freeform 217">
            <a:extLst>
              <a:ext uri="{FF2B5EF4-FFF2-40B4-BE49-F238E27FC236}">
                <a16:creationId xmlns:a16="http://schemas.microsoft.com/office/drawing/2014/main" id="{968D05A6-8591-5435-ACA4-739ADE21B93B}"/>
              </a:ext>
            </a:extLst>
          </p:cNvPr>
          <p:cNvSpPr/>
          <p:nvPr/>
        </p:nvSpPr>
        <p:spPr>
          <a:xfrm rot="16200000">
            <a:off x="500363" y="892770"/>
            <a:ext cx="189968" cy="18955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cxnSp>
        <p:nvCxnSpPr>
          <p:cNvPr id="219" name="Straight Connector 57">
            <a:extLst>
              <a:ext uri="{FF2B5EF4-FFF2-40B4-BE49-F238E27FC236}">
                <a16:creationId xmlns:a16="http://schemas.microsoft.com/office/drawing/2014/main" id="{83209E9A-77B4-BFFC-6E49-77E45E2530E6}"/>
              </a:ext>
            </a:extLst>
          </p:cNvPr>
          <p:cNvCxnSpPr>
            <a:cxnSpLocks/>
          </p:cNvCxnSpPr>
          <p:nvPr/>
        </p:nvCxnSpPr>
        <p:spPr>
          <a:xfrm flipH="1">
            <a:off x="2690782" y="990791"/>
            <a:ext cx="506372"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FF109E77-A1D4-35BE-CAC0-2604AE75E93E}"/>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19" name="Obraz 16">
            <a:extLst>
              <a:ext uri="{FF2B5EF4-FFF2-40B4-BE49-F238E27FC236}">
                <a16:creationId xmlns:a16="http://schemas.microsoft.com/office/drawing/2014/main" id="{6CDF92AB-7297-97C9-DEE7-887FD371520D}"/>
              </a:ext>
            </a:extLst>
          </p:cNvPr>
          <p:cNvPicPr>
            <a:picLocks noChangeAspect="1"/>
          </p:cNvPicPr>
          <p:nvPr/>
        </p:nvPicPr>
        <p:blipFill>
          <a:blip r:embed="rId3"/>
          <a:stretch>
            <a:fillRect/>
          </a:stretch>
        </p:blipFill>
        <p:spPr>
          <a:xfrm>
            <a:off x="-2003975" y="10734197"/>
            <a:ext cx="10577168" cy="7153755"/>
          </a:xfrm>
          <a:prstGeom prst="rect">
            <a:avLst/>
          </a:prstGeom>
        </p:spPr>
      </p:pic>
      <p:sp>
        <p:nvSpPr>
          <p:cNvPr id="20" name="Rectangle 64">
            <a:extLst>
              <a:ext uri="{FF2B5EF4-FFF2-40B4-BE49-F238E27FC236}">
                <a16:creationId xmlns:a16="http://schemas.microsoft.com/office/drawing/2014/main" id="{2B36E88F-2389-15AE-D1CF-86942C4E6445}"/>
              </a:ext>
            </a:extLst>
          </p:cNvPr>
          <p:cNvSpPr/>
          <p:nvPr/>
        </p:nvSpPr>
        <p:spPr>
          <a:xfrm>
            <a:off x="2026158" y="11617741"/>
            <a:ext cx="4232609" cy="821828"/>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err="1">
                <a:solidFill>
                  <a:srgbClr val="10153D"/>
                </a:solidFill>
              </a:rPr>
              <a:t>Occasionally</a:t>
            </a:r>
            <a:r>
              <a:rPr lang="de-DE" sz="2400" dirty="0">
                <a:solidFill>
                  <a:srgbClr val="10153D"/>
                </a:solidFill>
              </a:rPr>
              <a:t> clean </a:t>
            </a:r>
            <a:r>
              <a:rPr lang="de-DE" sz="2400" dirty="0" err="1">
                <a:solidFill>
                  <a:srgbClr val="10153D"/>
                </a:solidFill>
              </a:rPr>
              <a:t>browser</a:t>
            </a:r>
            <a:r>
              <a:rPr lang="de-DE" sz="2400" dirty="0">
                <a:solidFill>
                  <a:srgbClr val="10153D"/>
                </a:solidFill>
              </a:rPr>
              <a:t> </a:t>
            </a:r>
            <a:r>
              <a:rPr lang="de-DE" sz="2400" dirty="0" err="1">
                <a:solidFill>
                  <a:srgbClr val="10153D"/>
                </a:solidFill>
              </a:rPr>
              <a:t>cookies</a:t>
            </a:r>
            <a:r>
              <a:rPr lang="de-DE" sz="2400" dirty="0">
                <a:solidFill>
                  <a:srgbClr val="10153D"/>
                </a:solidFill>
              </a:rPr>
              <a:t>, and </a:t>
            </a:r>
            <a:r>
              <a:rPr lang="de-DE" sz="2400" dirty="0" err="1">
                <a:solidFill>
                  <a:srgbClr val="10153D"/>
                </a:solidFill>
              </a:rPr>
              <a:t>other</a:t>
            </a:r>
            <a:r>
              <a:rPr lang="de-DE" sz="2400" dirty="0">
                <a:solidFill>
                  <a:srgbClr val="10153D"/>
                </a:solidFill>
              </a:rPr>
              <a:t> </a:t>
            </a:r>
            <a:r>
              <a:rPr lang="de-DE" sz="2400" dirty="0" err="1">
                <a:solidFill>
                  <a:srgbClr val="10153D"/>
                </a:solidFill>
              </a:rPr>
              <a:t>tracking</a:t>
            </a:r>
            <a:r>
              <a:rPr lang="de-DE" sz="2400" dirty="0">
                <a:solidFill>
                  <a:srgbClr val="10153D"/>
                </a:solidFill>
              </a:rPr>
              <a:t> </a:t>
            </a:r>
            <a:r>
              <a:rPr lang="de-DE" sz="2400" dirty="0" err="1">
                <a:solidFill>
                  <a:srgbClr val="10153D"/>
                </a:solidFill>
              </a:rPr>
              <a:t>files</a:t>
            </a:r>
            <a:r>
              <a:rPr lang="de-DE" sz="2400" dirty="0">
                <a:solidFill>
                  <a:srgbClr val="10153D"/>
                </a:solidFill>
              </a:rPr>
              <a:t> on </a:t>
            </a:r>
            <a:r>
              <a:rPr lang="de-DE" sz="2400" dirty="0" err="1">
                <a:solidFill>
                  <a:srgbClr val="10153D"/>
                </a:solidFill>
              </a:rPr>
              <a:t>your</a:t>
            </a:r>
            <a:r>
              <a:rPr lang="de-DE" sz="2400" dirty="0">
                <a:solidFill>
                  <a:srgbClr val="10153D"/>
                </a:solidFill>
              </a:rPr>
              <a:t> personal </a:t>
            </a:r>
            <a:r>
              <a:rPr lang="de-DE" sz="2400" dirty="0" err="1">
                <a:solidFill>
                  <a:srgbClr val="10153D"/>
                </a:solidFill>
              </a:rPr>
              <a:t>devices</a:t>
            </a:r>
            <a:endParaRPr lang="de-DE" sz="2400" dirty="0">
              <a:solidFill>
                <a:srgbClr val="10153D"/>
              </a:solidFill>
            </a:endParaRPr>
          </a:p>
        </p:txBody>
      </p:sp>
      <p:pic>
        <p:nvPicPr>
          <p:cNvPr id="21" name="Obraz 5">
            <a:extLst>
              <a:ext uri="{FF2B5EF4-FFF2-40B4-BE49-F238E27FC236}">
                <a16:creationId xmlns:a16="http://schemas.microsoft.com/office/drawing/2014/main" id="{9B44697C-9A52-734B-C88E-531C104B5538}"/>
              </a:ext>
            </a:extLst>
          </p:cNvPr>
          <p:cNvPicPr>
            <a:picLocks noChangeAspect="1"/>
          </p:cNvPicPr>
          <p:nvPr/>
        </p:nvPicPr>
        <p:blipFill>
          <a:blip r:embed="rId4"/>
          <a:stretch>
            <a:fillRect/>
          </a:stretch>
        </p:blipFill>
        <p:spPr>
          <a:xfrm>
            <a:off x="5004335" y="11415590"/>
            <a:ext cx="10149812" cy="7423487"/>
          </a:xfrm>
          <a:prstGeom prst="rect">
            <a:avLst/>
          </a:prstGeom>
        </p:spPr>
      </p:pic>
      <p:sp>
        <p:nvSpPr>
          <p:cNvPr id="46" name="Rectangle 64">
            <a:extLst>
              <a:ext uri="{FF2B5EF4-FFF2-40B4-BE49-F238E27FC236}">
                <a16:creationId xmlns:a16="http://schemas.microsoft.com/office/drawing/2014/main" id="{35DE998B-3EA3-FD68-A9BF-47CBDFFA99F5}"/>
              </a:ext>
            </a:extLst>
          </p:cNvPr>
          <p:cNvSpPr/>
          <p:nvPr/>
        </p:nvSpPr>
        <p:spPr>
          <a:xfrm>
            <a:off x="6096148" y="855199"/>
            <a:ext cx="5506317" cy="309187"/>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a:solidFill>
                  <a:srgbClr val="10153D"/>
                </a:solidFill>
                <a:latin typeface="Calibri" panose="020F0502020204030204" pitchFamily="34" charset="0"/>
                <a:cs typeface="Calibri" panose="020F0502020204030204" pitchFamily="34" charset="0"/>
              </a:rPr>
              <a:t>Limit </a:t>
            </a:r>
            <a:r>
              <a:rPr lang="de-DE" sz="2400" dirty="0" err="1">
                <a:solidFill>
                  <a:srgbClr val="10153D"/>
                </a:solidFill>
                <a:latin typeface="Calibri" panose="020F0502020204030204" pitchFamily="34" charset="0"/>
                <a:cs typeface="Calibri" panose="020F0502020204030204" pitchFamily="34" charset="0"/>
              </a:rPr>
              <a:t>shared</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information</a:t>
            </a:r>
            <a:r>
              <a:rPr lang="de-DE" sz="2400" dirty="0">
                <a:solidFill>
                  <a:srgbClr val="10153D"/>
                </a:solidFill>
                <a:latin typeface="Calibri" panose="020F0502020204030204" pitchFamily="34" charset="0"/>
                <a:cs typeface="Calibri" panose="020F0502020204030204" pitchFamily="34" charset="0"/>
              </a:rPr>
              <a:t> on social </a:t>
            </a:r>
            <a:r>
              <a:rPr lang="de-DE" sz="2400" dirty="0" err="1">
                <a:solidFill>
                  <a:srgbClr val="10153D"/>
                </a:solidFill>
                <a:latin typeface="Calibri" panose="020F0502020204030204" pitchFamily="34" charset="0"/>
                <a:cs typeface="Calibri" panose="020F0502020204030204" pitchFamily="34" charset="0"/>
              </a:rPr>
              <a:t>media</a:t>
            </a:r>
            <a:endParaRPr lang="de-DE" sz="2400" dirty="0">
              <a:solidFill>
                <a:srgbClr val="10153D"/>
              </a:solidFill>
              <a:latin typeface="Calibri" panose="020F0502020204030204" pitchFamily="34" charset="0"/>
              <a:cs typeface="Calibri" panose="020F0502020204030204" pitchFamily="34" charset="0"/>
            </a:endParaRPr>
          </a:p>
        </p:txBody>
      </p:sp>
      <p:sp>
        <p:nvSpPr>
          <p:cNvPr id="47" name="TextBox 26">
            <a:extLst>
              <a:ext uri="{FF2B5EF4-FFF2-40B4-BE49-F238E27FC236}">
                <a16:creationId xmlns:a16="http://schemas.microsoft.com/office/drawing/2014/main" id="{746CE914-C93C-10D3-7B3E-B721BD9F6451}"/>
              </a:ext>
            </a:extLst>
          </p:cNvPr>
          <p:cNvSpPr txBox="1"/>
          <p:nvPr/>
        </p:nvSpPr>
        <p:spPr bwMode="auto">
          <a:xfrm>
            <a:off x="5196035" y="559509"/>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01</a:t>
            </a:r>
          </a:p>
        </p:txBody>
      </p:sp>
      <p:cxnSp>
        <p:nvCxnSpPr>
          <p:cNvPr id="60" name="Straight Connector 57">
            <a:extLst>
              <a:ext uri="{FF2B5EF4-FFF2-40B4-BE49-F238E27FC236}">
                <a16:creationId xmlns:a16="http://schemas.microsoft.com/office/drawing/2014/main" id="{3E21CBE2-92F8-AF03-3B24-0E962AF4193C}"/>
              </a:ext>
            </a:extLst>
          </p:cNvPr>
          <p:cNvCxnSpPr>
            <a:cxnSpLocks/>
          </p:cNvCxnSpPr>
          <p:nvPr/>
        </p:nvCxnSpPr>
        <p:spPr>
          <a:xfrm flipH="1">
            <a:off x="4590831" y="991085"/>
            <a:ext cx="605204"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FD420EE6-2565-DDDF-D179-2AB3E41EEC9F}"/>
              </a:ext>
            </a:extLst>
          </p:cNvPr>
          <p:cNvSpPr/>
          <p:nvPr/>
        </p:nvSpPr>
        <p:spPr>
          <a:xfrm>
            <a:off x="6096148" y="2478872"/>
            <a:ext cx="5506317" cy="302455"/>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err="1">
                <a:solidFill>
                  <a:srgbClr val="10153D"/>
                </a:solidFill>
                <a:latin typeface="Calibri" panose="020F0502020204030204" pitchFamily="34" charset="0"/>
                <a:cs typeface="Calibri" panose="020F0502020204030204" pitchFamily="34" charset="0"/>
              </a:rPr>
              <a:t>Tighten</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up</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privacy</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settings</a:t>
            </a:r>
            <a:r>
              <a:rPr lang="de-DE" sz="2400" dirty="0">
                <a:solidFill>
                  <a:srgbClr val="10153D"/>
                </a:solidFill>
                <a:latin typeface="Calibri" panose="020F0502020204030204" pitchFamily="34" charset="0"/>
                <a:cs typeface="Calibri" panose="020F0502020204030204" pitchFamily="34" charset="0"/>
              </a:rPr>
              <a:t> on social </a:t>
            </a:r>
            <a:r>
              <a:rPr lang="de-DE" sz="2400" dirty="0" err="1">
                <a:solidFill>
                  <a:srgbClr val="10153D"/>
                </a:solidFill>
                <a:latin typeface="Calibri" panose="020F0502020204030204" pitchFamily="34" charset="0"/>
                <a:cs typeface="Calibri" panose="020F0502020204030204" pitchFamily="34" charset="0"/>
              </a:rPr>
              <a:t>media</a:t>
            </a:r>
            <a:endParaRPr lang="de-DE" sz="2400" dirty="0">
              <a:solidFill>
                <a:srgbClr val="10153D"/>
              </a:solidFill>
              <a:latin typeface="Calibri" panose="020F0502020204030204" pitchFamily="34" charset="0"/>
              <a:cs typeface="Calibri" panose="020F0502020204030204" pitchFamily="34" charset="0"/>
            </a:endParaRPr>
          </a:p>
        </p:txBody>
      </p:sp>
      <p:sp>
        <p:nvSpPr>
          <p:cNvPr id="66" name="TextBox 26">
            <a:extLst>
              <a:ext uri="{FF2B5EF4-FFF2-40B4-BE49-F238E27FC236}">
                <a16:creationId xmlns:a16="http://schemas.microsoft.com/office/drawing/2014/main" id="{98CF2800-2F3C-6497-D385-5EC57C3699BC}"/>
              </a:ext>
            </a:extLst>
          </p:cNvPr>
          <p:cNvSpPr txBox="1"/>
          <p:nvPr/>
        </p:nvSpPr>
        <p:spPr bwMode="auto">
          <a:xfrm>
            <a:off x="5196035" y="2183182"/>
            <a:ext cx="710713" cy="677108"/>
          </a:xfrm>
          <a:prstGeom prst="rect">
            <a:avLst/>
          </a:prstGeom>
          <a:noFill/>
        </p:spPr>
        <p:txBody>
          <a:bodyPr wrap="square" anchor="b">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02</a:t>
            </a:r>
          </a:p>
        </p:txBody>
      </p:sp>
      <p:cxnSp>
        <p:nvCxnSpPr>
          <p:cNvPr id="102" name="Straight Connector 57">
            <a:extLst>
              <a:ext uri="{FF2B5EF4-FFF2-40B4-BE49-F238E27FC236}">
                <a16:creationId xmlns:a16="http://schemas.microsoft.com/office/drawing/2014/main" id="{0BD2A713-19D9-1B1E-25BF-737BC54427D0}"/>
              </a:ext>
            </a:extLst>
          </p:cNvPr>
          <p:cNvCxnSpPr>
            <a:cxnSpLocks/>
          </p:cNvCxnSpPr>
          <p:nvPr/>
        </p:nvCxnSpPr>
        <p:spPr>
          <a:xfrm flipH="1">
            <a:off x="4918077" y="2614758"/>
            <a:ext cx="277958"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A3573AE8-E46D-1641-1E6A-141F2A4BF92A}"/>
              </a:ext>
            </a:extLst>
          </p:cNvPr>
          <p:cNvSpPr/>
          <p:nvPr/>
        </p:nvSpPr>
        <p:spPr>
          <a:xfrm>
            <a:off x="6096148" y="4102545"/>
            <a:ext cx="5962502" cy="302455"/>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a:solidFill>
                  <a:srgbClr val="10153D"/>
                </a:solidFill>
                <a:latin typeface="Calibri" panose="020F0502020204030204" pitchFamily="34" charset="0"/>
                <a:cs typeface="Calibri" panose="020F0502020204030204" pitchFamily="34" charset="0"/>
              </a:rPr>
              <a:t>Limit </a:t>
            </a:r>
            <a:r>
              <a:rPr lang="de-DE" sz="2400" dirty="0" err="1">
                <a:solidFill>
                  <a:srgbClr val="10153D"/>
                </a:solidFill>
                <a:latin typeface="Calibri" panose="020F0502020204030204" pitchFamily="34" charset="0"/>
                <a:cs typeface="Calibri" panose="020F0502020204030204" pitchFamily="34" charset="0"/>
              </a:rPr>
              <a:t>the</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amount</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of</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data</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placed</a:t>
            </a:r>
            <a:r>
              <a:rPr lang="de-DE" sz="2400" dirty="0">
                <a:solidFill>
                  <a:srgbClr val="10153D"/>
                </a:solidFill>
                <a:latin typeface="Calibri" panose="020F0502020204030204" pitchFamily="34" charset="0"/>
                <a:cs typeface="Calibri" panose="020F0502020204030204" pitchFamily="34" charset="0"/>
              </a:rPr>
              <a:t> on </a:t>
            </a:r>
            <a:r>
              <a:rPr lang="de-DE" sz="2400" dirty="0" err="1">
                <a:solidFill>
                  <a:srgbClr val="10153D"/>
                </a:solidFill>
                <a:latin typeface="Calibri" panose="020F0502020204030204" pitchFamily="34" charset="0"/>
                <a:cs typeface="Calibri" panose="020F0502020204030204" pitchFamily="34" charset="0"/>
              </a:rPr>
              <a:t>the</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interent</a:t>
            </a:r>
            <a:endParaRPr lang="de-DE" sz="2400" dirty="0">
              <a:solidFill>
                <a:srgbClr val="10153D"/>
              </a:solidFill>
              <a:latin typeface="Calibri" panose="020F0502020204030204" pitchFamily="34" charset="0"/>
              <a:cs typeface="Calibri" panose="020F0502020204030204" pitchFamily="34" charset="0"/>
            </a:endParaRPr>
          </a:p>
        </p:txBody>
      </p:sp>
      <p:sp>
        <p:nvSpPr>
          <p:cNvPr id="137" name="TextBox 26">
            <a:extLst>
              <a:ext uri="{FF2B5EF4-FFF2-40B4-BE49-F238E27FC236}">
                <a16:creationId xmlns:a16="http://schemas.microsoft.com/office/drawing/2014/main" id="{B1C233C1-CA99-6645-931D-221A57D0EA8C}"/>
              </a:ext>
            </a:extLst>
          </p:cNvPr>
          <p:cNvSpPr txBox="1"/>
          <p:nvPr/>
        </p:nvSpPr>
        <p:spPr bwMode="auto">
          <a:xfrm>
            <a:off x="5196035" y="3806855"/>
            <a:ext cx="710713" cy="677108"/>
          </a:xfrm>
          <a:prstGeom prst="rect">
            <a:avLst/>
          </a:prstGeom>
          <a:noFill/>
        </p:spPr>
        <p:txBody>
          <a:bodyPr wrap="square" anchor="b">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03</a:t>
            </a:r>
          </a:p>
        </p:txBody>
      </p:sp>
      <p:cxnSp>
        <p:nvCxnSpPr>
          <p:cNvPr id="138" name="Straight Connector 57">
            <a:extLst>
              <a:ext uri="{FF2B5EF4-FFF2-40B4-BE49-F238E27FC236}">
                <a16:creationId xmlns:a16="http://schemas.microsoft.com/office/drawing/2014/main" id="{B1AD64EE-5C77-3E53-DEDB-E4D3DE32FECD}"/>
              </a:ext>
            </a:extLst>
          </p:cNvPr>
          <p:cNvCxnSpPr>
            <a:cxnSpLocks/>
          </p:cNvCxnSpPr>
          <p:nvPr/>
        </p:nvCxnSpPr>
        <p:spPr>
          <a:xfrm flipH="1">
            <a:off x="4590831" y="4238431"/>
            <a:ext cx="605204"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B6EE436D-535D-2403-D2A8-E16104D3928A}"/>
              </a:ext>
            </a:extLst>
          </p:cNvPr>
          <p:cNvSpPr/>
          <p:nvPr/>
        </p:nvSpPr>
        <p:spPr>
          <a:xfrm>
            <a:off x="6096148" y="5726218"/>
            <a:ext cx="5506317" cy="597408"/>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err="1">
                <a:solidFill>
                  <a:srgbClr val="10153D"/>
                </a:solidFill>
                <a:latin typeface="Calibri" panose="020F0502020204030204" pitchFamily="34" charset="0"/>
                <a:cs typeface="Calibri" panose="020F0502020204030204" pitchFamily="34" charset="0"/>
              </a:rPr>
              <a:t>Occasionally</a:t>
            </a:r>
            <a:r>
              <a:rPr lang="de-DE" sz="2400" dirty="0">
                <a:solidFill>
                  <a:srgbClr val="10153D"/>
                </a:solidFill>
                <a:latin typeface="Calibri" panose="020F0502020204030204" pitchFamily="34" charset="0"/>
                <a:cs typeface="Calibri" panose="020F0502020204030204" pitchFamily="34" charset="0"/>
              </a:rPr>
              <a:t> clean </a:t>
            </a:r>
            <a:r>
              <a:rPr lang="de-DE" sz="2400" dirty="0" err="1">
                <a:solidFill>
                  <a:srgbClr val="10153D"/>
                </a:solidFill>
                <a:latin typeface="Calibri" panose="020F0502020204030204" pitchFamily="34" charset="0"/>
                <a:cs typeface="Calibri" panose="020F0502020204030204" pitchFamily="34" charset="0"/>
              </a:rPr>
              <a:t>browser</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cookies</a:t>
            </a:r>
            <a:r>
              <a:rPr lang="de-DE" sz="2400" dirty="0">
                <a:solidFill>
                  <a:srgbClr val="10153D"/>
                </a:solidFill>
                <a:latin typeface="Calibri" panose="020F0502020204030204" pitchFamily="34" charset="0"/>
                <a:cs typeface="Calibri" panose="020F0502020204030204" pitchFamily="34" charset="0"/>
              </a:rPr>
              <a:t>, and </a:t>
            </a:r>
            <a:r>
              <a:rPr lang="de-DE" sz="2400" dirty="0" err="1">
                <a:solidFill>
                  <a:srgbClr val="10153D"/>
                </a:solidFill>
                <a:latin typeface="Calibri" panose="020F0502020204030204" pitchFamily="34" charset="0"/>
                <a:cs typeface="Calibri" panose="020F0502020204030204" pitchFamily="34" charset="0"/>
              </a:rPr>
              <a:t>other</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tracking</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files</a:t>
            </a:r>
            <a:r>
              <a:rPr lang="de-DE" sz="2400" dirty="0">
                <a:solidFill>
                  <a:srgbClr val="10153D"/>
                </a:solidFill>
                <a:latin typeface="Calibri" panose="020F0502020204030204" pitchFamily="34" charset="0"/>
                <a:cs typeface="Calibri" panose="020F0502020204030204" pitchFamily="34" charset="0"/>
              </a:rPr>
              <a:t> on </a:t>
            </a:r>
            <a:r>
              <a:rPr lang="de-DE" sz="2400" dirty="0" err="1">
                <a:solidFill>
                  <a:srgbClr val="10153D"/>
                </a:solidFill>
                <a:latin typeface="Calibri" panose="020F0502020204030204" pitchFamily="34" charset="0"/>
                <a:cs typeface="Calibri" panose="020F0502020204030204" pitchFamily="34" charset="0"/>
              </a:rPr>
              <a:t>your</a:t>
            </a:r>
            <a:r>
              <a:rPr lang="de-DE" sz="2400" dirty="0">
                <a:solidFill>
                  <a:srgbClr val="10153D"/>
                </a:solidFill>
                <a:latin typeface="Calibri" panose="020F0502020204030204" pitchFamily="34" charset="0"/>
                <a:cs typeface="Calibri" panose="020F0502020204030204" pitchFamily="34" charset="0"/>
              </a:rPr>
              <a:t> personal </a:t>
            </a:r>
            <a:r>
              <a:rPr lang="de-DE" sz="2400" dirty="0" err="1">
                <a:solidFill>
                  <a:srgbClr val="10153D"/>
                </a:solidFill>
                <a:latin typeface="Calibri" panose="020F0502020204030204" pitchFamily="34" charset="0"/>
                <a:cs typeface="Calibri" panose="020F0502020204030204" pitchFamily="34" charset="0"/>
              </a:rPr>
              <a:t>devices</a:t>
            </a:r>
            <a:endParaRPr lang="de-DE" sz="2400" dirty="0">
              <a:solidFill>
                <a:srgbClr val="10153D"/>
              </a:solidFill>
              <a:latin typeface="Calibri" panose="020F0502020204030204" pitchFamily="34" charset="0"/>
              <a:cs typeface="Calibri" panose="020F0502020204030204" pitchFamily="34" charset="0"/>
            </a:endParaRPr>
          </a:p>
        </p:txBody>
      </p:sp>
      <p:sp>
        <p:nvSpPr>
          <p:cNvPr id="140" name="TextBox 26">
            <a:extLst>
              <a:ext uri="{FF2B5EF4-FFF2-40B4-BE49-F238E27FC236}">
                <a16:creationId xmlns:a16="http://schemas.microsoft.com/office/drawing/2014/main" id="{1AE6BC48-7463-8138-3C70-DC2DFCB19217}"/>
              </a:ext>
            </a:extLst>
          </p:cNvPr>
          <p:cNvSpPr txBox="1"/>
          <p:nvPr/>
        </p:nvSpPr>
        <p:spPr bwMode="auto">
          <a:xfrm>
            <a:off x="5196035" y="5430528"/>
            <a:ext cx="710713" cy="677108"/>
          </a:xfrm>
          <a:prstGeom prst="rect">
            <a:avLst/>
          </a:prstGeom>
          <a:noFill/>
        </p:spPr>
        <p:txBody>
          <a:bodyPr wrap="square" anchor="b">
            <a:spAutoFit/>
          </a:bodyPr>
          <a:lstStyle/>
          <a:p>
            <a:pPr algn="ctr">
              <a:defRPr/>
            </a:pPr>
            <a:r>
              <a:rPr lang="en-US" sz="3800" b="1" dirty="0">
                <a:solidFill>
                  <a:srgbClr val="22BDBF"/>
                </a:solidFill>
                <a:latin typeface="Calibri" panose="020F0502020204030204" pitchFamily="34" charset="0"/>
                <a:ea typeface="Roboto Cn" pitchFamily="2" charset="0"/>
                <a:cs typeface="Calibri" panose="020F0502020204030204" pitchFamily="34" charset="0"/>
              </a:rPr>
              <a:t>05</a:t>
            </a:r>
          </a:p>
        </p:txBody>
      </p:sp>
      <p:cxnSp>
        <p:nvCxnSpPr>
          <p:cNvPr id="141" name="Straight Connector 57">
            <a:extLst>
              <a:ext uri="{FF2B5EF4-FFF2-40B4-BE49-F238E27FC236}">
                <a16:creationId xmlns:a16="http://schemas.microsoft.com/office/drawing/2014/main" id="{5F78D340-D693-5022-BA3D-0A01426C75E9}"/>
              </a:ext>
            </a:extLst>
          </p:cNvPr>
          <p:cNvCxnSpPr>
            <a:cxnSpLocks/>
          </p:cNvCxnSpPr>
          <p:nvPr/>
        </p:nvCxnSpPr>
        <p:spPr>
          <a:xfrm flipH="1">
            <a:off x="4909040" y="5862104"/>
            <a:ext cx="28699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3CEDBDB9-6D94-3592-F250-6F6129F27361}"/>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958BA7E4-89CC-B66C-6E79-F9799132E371}"/>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8419617D-AFA8-A429-2ACA-B4915250D826}"/>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939885E3-2D09-E711-C4B9-2D9075919E2B}"/>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FFCAC19F-219F-067B-D7E5-0D82EE925FD6}"/>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B71E4E45-AA6D-4341-7E8A-ED7E2623DD7D}"/>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44298568-D8C8-812F-E59A-D8A4C50DF50B}"/>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572830D0-7522-6D26-DD57-AF1B532E4FAF}"/>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94468EB7-B95F-0284-93E0-51D2C9BF9CCE}"/>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E3C1E448-A388-71F8-7012-1B02FD092E30}"/>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A6A38D8E-14CA-1EFE-2F02-369F522B82F8}"/>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375D6566-9AFD-2D22-1D68-346D85548A14}"/>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grpSp>
        <p:nvGrpSpPr>
          <p:cNvPr id="186" name="Graphic 2">
            <a:extLst>
              <a:ext uri="{FF2B5EF4-FFF2-40B4-BE49-F238E27FC236}">
                <a16:creationId xmlns:a16="http://schemas.microsoft.com/office/drawing/2014/main" id="{AA0069E8-378B-F5B5-5281-B313BBEB7446}"/>
              </a:ext>
            </a:extLst>
          </p:cNvPr>
          <p:cNvGrpSpPr/>
          <p:nvPr/>
        </p:nvGrpSpPr>
        <p:grpSpPr>
          <a:xfrm>
            <a:off x="3672149" y="3995878"/>
            <a:ext cx="844486" cy="515787"/>
            <a:chOff x="5652134" y="2790315"/>
            <a:chExt cx="844486" cy="515787"/>
          </a:xfrm>
          <a:solidFill>
            <a:schemeClr val="bg1"/>
          </a:solidFill>
        </p:grpSpPr>
        <p:sp>
          <p:nvSpPr>
            <p:cNvPr id="187" name="Freeform 186">
              <a:extLst>
                <a:ext uri="{FF2B5EF4-FFF2-40B4-BE49-F238E27FC236}">
                  <a16:creationId xmlns:a16="http://schemas.microsoft.com/office/drawing/2014/main" id="{95DE8B39-4FBF-3002-AD91-4B1E0E3FB5F9}"/>
                </a:ext>
              </a:extLst>
            </p:cNvPr>
            <p:cNvSpPr/>
            <p:nvPr/>
          </p:nvSpPr>
          <p:spPr>
            <a:xfrm>
              <a:off x="5652134" y="2840800"/>
              <a:ext cx="844486" cy="465302"/>
            </a:xfrm>
            <a:custGeom>
              <a:avLst/>
              <a:gdLst>
                <a:gd name="csX0" fmla="*/ 531876 w 844486"/>
                <a:gd name="csY0" fmla="*/ 44606 h 465302"/>
                <a:gd name="csX1" fmla="*/ 529685 w 844486"/>
                <a:gd name="csY1" fmla="*/ 122235 h 465302"/>
                <a:gd name="csX2" fmla="*/ 509683 w 844486"/>
                <a:gd name="csY2" fmla="*/ 162663 h 465302"/>
                <a:gd name="csX3" fmla="*/ 511493 w 844486"/>
                <a:gd name="csY3" fmla="*/ 31699 h 465302"/>
                <a:gd name="csX4" fmla="*/ 499967 w 844486"/>
                <a:gd name="csY4" fmla="*/ 18508 h 465302"/>
                <a:gd name="csX5" fmla="*/ 483013 w 844486"/>
                <a:gd name="csY5" fmla="*/ 28093 h 465302"/>
                <a:gd name="csX6" fmla="*/ 483680 w 844486"/>
                <a:gd name="csY6" fmla="*/ 153078 h 465302"/>
                <a:gd name="csX7" fmla="*/ 475869 w 844486"/>
                <a:gd name="csY7" fmla="*/ 162948 h 465302"/>
                <a:gd name="csX8" fmla="*/ 464820 w 844486"/>
                <a:gd name="csY8" fmla="*/ 151465 h 465302"/>
                <a:gd name="csX9" fmla="*/ 465106 w 844486"/>
                <a:gd name="csY9" fmla="*/ 47928 h 465302"/>
                <a:gd name="csX10" fmla="*/ 452628 w 844486"/>
                <a:gd name="csY10" fmla="*/ 33597 h 465302"/>
                <a:gd name="csX11" fmla="*/ 440817 w 844486"/>
                <a:gd name="csY11" fmla="*/ 47643 h 465302"/>
                <a:gd name="csX12" fmla="*/ 441865 w 844486"/>
                <a:gd name="csY12" fmla="*/ 195973 h 465302"/>
                <a:gd name="csX13" fmla="*/ 435483 w 844486"/>
                <a:gd name="csY13" fmla="*/ 207266 h 465302"/>
                <a:gd name="csX14" fmla="*/ 422434 w 844486"/>
                <a:gd name="csY14" fmla="*/ 204135 h 465302"/>
                <a:gd name="csX15" fmla="*/ 387191 w 844486"/>
                <a:gd name="csY15" fmla="*/ 162663 h 465302"/>
                <a:gd name="csX16" fmla="*/ 364236 w 844486"/>
                <a:gd name="csY16" fmla="*/ 185439 h 465302"/>
                <a:gd name="csX17" fmla="*/ 449485 w 844486"/>
                <a:gd name="csY17" fmla="*/ 297328 h 465302"/>
                <a:gd name="csX18" fmla="*/ 450247 w 844486"/>
                <a:gd name="csY18" fmla="*/ 378658 h 465302"/>
                <a:gd name="csX19" fmla="*/ 442436 w 844486"/>
                <a:gd name="csY19" fmla="*/ 390710 h 465302"/>
                <a:gd name="csX20" fmla="*/ 432054 w 844486"/>
                <a:gd name="csY20" fmla="*/ 379512 h 465302"/>
                <a:gd name="csX21" fmla="*/ 432054 w 844486"/>
                <a:gd name="csY21" fmla="*/ 338325 h 465302"/>
                <a:gd name="csX22" fmla="*/ 140494 w 844486"/>
                <a:gd name="csY22" fmla="*/ 337756 h 465302"/>
                <a:gd name="csX23" fmla="*/ 140494 w 844486"/>
                <a:gd name="csY23" fmla="*/ 328835 h 465302"/>
                <a:gd name="csX24" fmla="*/ 430721 w 844486"/>
                <a:gd name="csY24" fmla="*/ 328170 h 465302"/>
                <a:gd name="csX25" fmla="*/ 412242 w 844486"/>
                <a:gd name="csY25" fmla="*/ 282903 h 465302"/>
                <a:gd name="csX26" fmla="*/ 135827 w 844486"/>
                <a:gd name="csY26" fmla="*/ 280815 h 465302"/>
                <a:gd name="csX27" fmla="*/ 144589 w 844486"/>
                <a:gd name="csY27" fmla="*/ 271609 h 465302"/>
                <a:gd name="csX28" fmla="*/ 405098 w 844486"/>
                <a:gd name="csY28" fmla="*/ 271609 h 465302"/>
                <a:gd name="csX29" fmla="*/ 372999 w 844486"/>
                <a:gd name="csY29" fmla="*/ 228429 h 465302"/>
                <a:gd name="csX30" fmla="*/ 149924 w 844486"/>
                <a:gd name="csY30" fmla="*/ 229189 h 465302"/>
                <a:gd name="csX31" fmla="*/ 140494 w 844486"/>
                <a:gd name="csY31" fmla="*/ 227101 h 465302"/>
                <a:gd name="csX32" fmla="*/ 138684 w 844486"/>
                <a:gd name="csY32" fmla="*/ 219888 h 465302"/>
                <a:gd name="csX33" fmla="*/ 366427 w 844486"/>
                <a:gd name="csY33" fmla="*/ 218844 h 465302"/>
                <a:gd name="csX34" fmla="*/ 344519 w 844486"/>
                <a:gd name="csY34" fmla="*/ 172343 h 465302"/>
                <a:gd name="csX35" fmla="*/ 140684 w 844486"/>
                <a:gd name="csY35" fmla="*/ 171868 h 465302"/>
                <a:gd name="csX36" fmla="*/ 140684 w 844486"/>
                <a:gd name="csY36" fmla="*/ 162948 h 465302"/>
                <a:gd name="csX37" fmla="*/ 350901 w 844486"/>
                <a:gd name="csY37" fmla="*/ 162283 h 465302"/>
                <a:gd name="csX38" fmla="*/ 389954 w 844486"/>
                <a:gd name="csY38" fmla="*/ 146720 h 465302"/>
                <a:gd name="csX39" fmla="*/ 424339 w 844486"/>
                <a:gd name="csY39" fmla="*/ 175285 h 465302"/>
                <a:gd name="csX40" fmla="*/ 423101 w 844486"/>
                <a:gd name="csY40" fmla="*/ 115307 h 465302"/>
                <a:gd name="csX41" fmla="*/ 140303 w 844486"/>
                <a:gd name="csY41" fmla="*/ 114928 h 465302"/>
                <a:gd name="csX42" fmla="*/ 140303 w 844486"/>
                <a:gd name="csY42" fmla="*/ 105817 h 465302"/>
                <a:gd name="csX43" fmla="*/ 423101 w 844486"/>
                <a:gd name="csY43" fmla="*/ 105438 h 465302"/>
                <a:gd name="csX44" fmla="*/ 421100 w 844486"/>
                <a:gd name="csY44" fmla="*/ 58367 h 465302"/>
                <a:gd name="csX45" fmla="*/ 140303 w 844486"/>
                <a:gd name="csY45" fmla="*/ 57987 h 465302"/>
                <a:gd name="csX46" fmla="*/ 140303 w 844486"/>
                <a:gd name="csY46" fmla="*/ 48877 h 465302"/>
                <a:gd name="csX47" fmla="*/ 420148 w 844486"/>
                <a:gd name="csY47" fmla="*/ 48497 h 465302"/>
                <a:gd name="csX48" fmla="*/ 435578 w 844486"/>
                <a:gd name="csY48" fmla="*/ 22494 h 465302"/>
                <a:gd name="csX49" fmla="*/ 465487 w 844486"/>
                <a:gd name="csY49" fmla="*/ 17085 h 465302"/>
                <a:gd name="csX50" fmla="*/ 495395 w 844486"/>
                <a:gd name="csY50" fmla="*/ 2 h 465302"/>
                <a:gd name="csX51" fmla="*/ 527876 w 844486"/>
                <a:gd name="csY51" fmla="*/ 16895 h 465302"/>
                <a:gd name="csX52" fmla="*/ 561785 w 844486"/>
                <a:gd name="csY52" fmla="*/ 19742 h 465302"/>
                <a:gd name="csX53" fmla="*/ 577025 w 844486"/>
                <a:gd name="csY53" fmla="*/ 47928 h 465302"/>
                <a:gd name="csX54" fmla="*/ 688372 w 844486"/>
                <a:gd name="csY54" fmla="*/ 49066 h 465302"/>
                <a:gd name="csX55" fmla="*/ 688372 w 844486"/>
                <a:gd name="csY55" fmla="*/ 57418 h 465302"/>
                <a:gd name="csX56" fmla="*/ 617315 w 844486"/>
                <a:gd name="csY56" fmla="*/ 58936 h 465302"/>
                <a:gd name="csX57" fmla="*/ 619411 w 844486"/>
                <a:gd name="csY57" fmla="*/ 103540 h 465302"/>
                <a:gd name="csX58" fmla="*/ 688181 w 844486"/>
                <a:gd name="csY58" fmla="*/ 106671 h 465302"/>
                <a:gd name="csX59" fmla="*/ 688658 w 844486"/>
                <a:gd name="csY59" fmla="*/ 114263 h 465302"/>
                <a:gd name="csX60" fmla="*/ 619220 w 844486"/>
                <a:gd name="csY60" fmla="*/ 115782 h 465302"/>
                <a:gd name="csX61" fmla="*/ 618172 w 844486"/>
                <a:gd name="csY61" fmla="*/ 161239 h 465302"/>
                <a:gd name="csX62" fmla="*/ 688562 w 844486"/>
                <a:gd name="csY62" fmla="*/ 163232 h 465302"/>
                <a:gd name="csX63" fmla="*/ 688562 w 844486"/>
                <a:gd name="csY63" fmla="*/ 171109 h 465302"/>
                <a:gd name="csX64" fmla="*/ 618554 w 844486"/>
                <a:gd name="csY64" fmla="*/ 173007 h 465302"/>
                <a:gd name="csX65" fmla="*/ 617887 w 844486"/>
                <a:gd name="csY65" fmla="*/ 216567 h 465302"/>
                <a:gd name="csX66" fmla="*/ 693515 w 844486"/>
                <a:gd name="csY66" fmla="*/ 220363 h 465302"/>
                <a:gd name="csX67" fmla="*/ 690372 w 844486"/>
                <a:gd name="csY67" fmla="*/ 226342 h 465302"/>
                <a:gd name="csX68" fmla="*/ 621316 w 844486"/>
                <a:gd name="csY68" fmla="*/ 229378 h 465302"/>
                <a:gd name="csX69" fmla="*/ 656939 w 844486"/>
                <a:gd name="csY69" fmla="*/ 267244 h 465302"/>
                <a:gd name="csX70" fmla="*/ 695611 w 844486"/>
                <a:gd name="csY70" fmla="*/ 277683 h 465302"/>
                <a:gd name="csX71" fmla="*/ 665417 w 844486"/>
                <a:gd name="csY71" fmla="*/ 283757 h 465302"/>
                <a:gd name="csX72" fmla="*/ 670751 w 844486"/>
                <a:gd name="csY72" fmla="*/ 326178 h 465302"/>
                <a:gd name="csX73" fmla="*/ 698087 w 844486"/>
                <a:gd name="csY73" fmla="*/ 333485 h 465302"/>
                <a:gd name="csX74" fmla="*/ 667607 w 844486"/>
                <a:gd name="csY74" fmla="*/ 341077 h 465302"/>
                <a:gd name="csX75" fmla="*/ 615220 w 844486"/>
                <a:gd name="csY75" fmla="*/ 408836 h 465302"/>
                <a:gd name="csX76" fmla="*/ 844105 w 844486"/>
                <a:gd name="csY76" fmla="*/ 408836 h 465302"/>
                <a:gd name="csX77" fmla="*/ 844487 w 844486"/>
                <a:gd name="csY77" fmla="*/ 428766 h 465302"/>
                <a:gd name="csX78" fmla="*/ 830771 w 844486"/>
                <a:gd name="csY78" fmla="*/ 437591 h 465302"/>
                <a:gd name="csX79" fmla="*/ 778478 w 844486"/>
                <a:gd name="csY79" fmla="*/ 465303 h 465302"/>
                <a:gd name="csX80" fmla="*/ 62484 w 844486"/>
                <a:gd name="csY80" fmla="*/ 465113 h 465302"/>
                <a:gd name="csX81" fmla="*/ 0 w 844486"/>
                <a:gd name="csY81" fmla="*/ 409216 h 465302"/>
                <a:gd name="csX82" fmla="*/ 343757 w 844486"/>
                <a:gd name="csY82" fmla="*/ 408931 h 465302"/>
                <a:gd name="csX83" fmla="*/ 374047 w 844486"/>
                <a:gd name="csY83" fmla="*/ 432087 h 465302"/>
                <a:gd name="csX84" fmla="*/ 480441 w 844486"/>
                <a:gd name="csY84" fmla="*/ 431043 h 465302"/>
                <a:gd name="csX85" fmla="*/ 516922 w 844486"/>
                <a:gd name="csY85" fmla="*/ 405515 h 465302"/>
                <a:gd name="csX86" fmla="*/ 481775 w 844486"/>
                <a:gd name="csY86" fmla="*/ 256520 h 465302"/>
                <a:gd name="csX87" fmla="*/ 601980 w 844486"/>
                <a:gd name="csY87" fmla="*/ 219983 h 465302"/>
                <a:gd name="csX88" fmla="*/ 602266 w 844486"/>
                <a:gd name="csY88" fmla="*/ 77157 h 465302"/>
                <a:gd name="csX89" fmla="*/ 591217 w 844486"/>
                <a:gd name="csY89" fmla="*/ 63871 h 465302"/>
                <a:gd name="csX90" fmla="*/ 575881 w 844486"/>
                <a:gd name="csY90" fmla="*/ 75544 h 465302"/>
                <a:gd name="csX91" fmla="*/ 575215 w 844486"/>
                <a:gd name="csY91" fmla="*/ 156115 h 465302"/>
                <a:gd name="csX92" fmla="*/ 562737 w 844486"/>
                <a:gd name="csY92" fmla="*/ 163327 h 465302"/>
                <a:gd name="csX93" fmla="*/ 556355 w 844486"/>
                <a:gd name="csY93" fmla="*/ 152983 h 465302"/>
                <a:gd name="csX94" fmla="*/ 556831 w 844486"/>
                <a:gd name="csY94" fmla="*/ 37868 h 465302"/>
                <a:gd name="csX95" fmla="*/ 543401 w 844486"/>
                <a:gd name="csY95" fmla="*/ 33313 h 465302"/>
                <a:gd name="csX96" fmla="*/ 532067 w 844486"/>
                <a:gd name="csY96" fmla="*/ 44796 h 465302"/>
                <a:gd name="csX97" fmla="*/ 566642 w 844486"/>
                <a:gd name="csY97" fmla="*/ 304635 h 465302"/>
                <a:gd name="csX98" fmla="*/ 619411 w 844486"/>
                <a:gd name="csY98" fmla="*/ 251016 h 465302"/>
                <a:gd name="csX99" fmla="*/ 513302 w 844486"/>
                <a:gd name="csY99" fmla="*/ 250446 h 465302"/>
                <a:gd name="csX100" fmla="*/ 566642 w 844486"/>
                <a:gd name="csY100" fmla="*/ 304635 h 465302"/>
                <a:gd name="csX101" fmla="*/ 553879 w 844486"/>
                <a:gd name="csY101" fmla="*/ 316403 h 465302"/>
                <a:gd name="csX102" fmla="*/ 499205 w 844486"/>
                <a:gd name="csY102" fmla="*/ 261170 h 465302"/>
                <a:gd name="csX103" fmla="*/ 500634 w 844486"/>
                <a:gd name="csY103" fmla="*/ 370022 h 465302"/>
                <a:gd name="csX104" fmla="*/ 553879 w 844486"/>
                <a:gd name="csY104" fmla="*/ 316403 h 465302"/>
                <a:gd name="csX105" fmla="*/ 631698 w 844486"/>
                <a:gd name="csY105" fmla="*/ 369168 h 465302"/>
                <a:gd name="csX106" fmla="*/ 632746 w 844486"/>
                <a:gd name="csY106" fmla="*/ 262309 h 465302"/>
                <a:gd name="csX107" fmla="*/ 579025 w 844486"/>
                <a:gd name="csY107" fmla="*/ 316498 h 465302"/>
                <a:gd name="csX108" fmla="*/ 631603 w 844486"/>
                <a:gd name="csY108" fmla="*/ 369168 h 465302"/>
                <a:gd name="csX109" fmla="*/ 618172 w 844486"/>
                <a:gd name="csY109" fmla="*/ 381885 h 465302"/>
                <a:gd name="csX110" fmla="*/ 566738 w 844486"/>
                <a:gd name="csY110" fmla="*/ 327791 h 465302"/>
                <a:gd name="csX111" fmla="*/ 513874 w 844486"/>
                <a:gd name="csY111" fmla="*/ 382074 h 465302"/>
                <a:gd name="csX112" fmla="*/ 618172 w 844486"/>
                <a:gd name="csY112" fmla="*/ 381979 h 4653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Lst>
              <a:rect l="l" t="t" r="r" b="b"/>
              <a:pathLst>
                <a:path w="844486" h="465302">
                  <a:moveTo>
                    <a:pt x="531876" y="44606"/>
                  </a:moveTo>
                  <a:lnTo>
                    <a:pt x="529685" y="122235"/>
                  </a:lnTo>
                  <a:cubicBezTo>
                    <a:pt x="529304" y="135711"/>
                    <a:pt x="538163" y="159152"/>
                    <a:pt x="509683" y="162663"/>
                  </a:cubicBezTo>
                  <a:lnTo>
                    <a:pt x="511493" y="31699"/>
                  </a:lnTo>
                  <a:cubicBezTo>
                    <a:pt x="508254" y="24297"/>
                    <a:pt x="503777" y="18034"/>
                    <a:pt x="499967" y="18508"/>
                  </a:cubicBezTo>
                  <a:cubicBezTo>
                    <a:pt x="495205" y="19078"/>
                    <a:pt x="485870" y="24867"/>
                    <a:pt x="483013" y="28093"/>
                  </a:cubicBezTo>
                  <a:lnTo>
                    <a:pt x="483680" y="153078"/>
                  </a:lnTo>
                  <a:lnTo>
                    <a:pt x="475869" y="162948"/>
                  </a:lnTo>
                  <a:cubicBezTo>
                    <a:pt x="473583" y="165795"/>
                    <a:pt x="464820" y="155735"/>
                    <a:pt x="464820" y="151465"/>
                  </a:cubicBezTo>
                  <a:lnTo>
                    <a:pt x="465106" y="47928"/>
                  </a:lnTo>
                  <a:cubicBezTo>
                    <a:pt x="465106" y="42898"/>
                    <a:pt x="457295" y="32933"/>
                    <a:pt x="452628" y="33597"/>
                  </a:cubicBezTo>
                  <a:cubicBezTo>
                    <a:pt x="447961" y="34262"/>
                    <a:pt x="442055" y="42328"/>
                    <a:pt x="440817" y="47643"/>
                  </a:cubicBezTo>
                  <a:lnTo>
                    <a:pt x="441865" y="195973"/>
                  </a:lnTo>
                  <a:lnTo>
                    <a:pt x="435483" y="207266"/>
                  </a:lnTo>
                  <a:cubicBezTo>
                    <a:pt x="433864" y="210208"/>
                    <a:pt x="424815" y="206887"/>
                    <a:pt x="422434" y="204135"/>
                  </a:cubicBezTo>
                  <a:lnTo>
                    <a:pt x="387191" y="162663"/>
                  </a:lnTo>
                  <a:cubicBezTo>
                    <a:pt x="378047" y="162663"/>
                    <a:pt x="363760" y="176519"/>
                    <a:pt x="364236" y="185439"/>
                  </a:cubicBezTo>
                  <a:lnTo>
                    <a:pt x="449485" y="297328"/>
                  </a:lnTo>
                  <a:lnTo>
                    <a:pt x="450247" y="378658"/>
                  </a:lnTo>
                  <a:cubicBezTo>
                    <a:pt x="450247" y="381790"/>
                    <a:pt x="444722" y="389287"/>
                    <a:pt x="442436" y="390710"/>
                  </a:cubicBezTo>
                  <a:cubicBezTo>
                    <a:pt x="439388" y="392608"/>
                    <a:pt x="432054" y="383688"/>
                    <a:pt x="432054" y="379512"/>
                  </a:cubicBezTo>
                  <a:lnTo>
                    <a:pt x="432054" y="338325"/>
                  </a:lnTo>
                  <a:cubicBezTo>
                    <a:pt x="432054" y="338325"/>
                    <a:pt x="140494" y="337756"/>
                    <a:pt x="140494" y="337756"/>
                  </a:cubicBezTo>
                  <a:lnTo>
                    <a:pt x="140494" y="328835"/>
                  </a:lnTo>
                  <a:cubicBezTo>
                    <a:pt x="140494" y="328835"/>
                    <a:pt x="430721" y="328170"/>
                    <a:pt x="430721" y="328170"/>
                  </a:cubicBezTo>
                  <a:cubicBezTo>
                    <a:pt x="436531" y="314030"/>
                    <a:pt x="426815" y="286224"/>
                    <a:pt x="412242" y="282903"/>
                  </a:cubicBezTo>
                  <a:lnTo>
                    <a:pt x="135827" y="280815"/>
                  </a:lnTo>
                  <a:lnTo>
                    <a:pt x="144589" y="271609"/>
                  </a:lnTo>
                  <a:lnTo>
                    <a:pt x="405098" y="271609"/>
                  </a:lnTo>
                  <a:cubicBezTo>
                    <a:pt x="405098" y="271609"/>
                    <a:pt x="372999" y="228429"/>
                    <a:pt x="372999" y="228429"/>
                  </a:cubicBezTo>
                  <a:lnTo>
                    <a:pt x="149924" y="229189"/>
                  </a:lnTo>
                  <a:cubicBezTo>
                    <a:pt x="147923" y="229189"/>
                    <a:pt x="140875" y="228619"/>
                    <a:pt x="140494" y="227101"/>
                  </a:cubicBezTo>
                  <a:lnTo>
                    <a:pt x="138684" y="219888"/>
                  </a:lnTo>
                  <a:lnTo>
                    <a:pt x="366427" y="218844"/>
                  </a:lnTo>
                  <a:cubicBezTo>
                    <a:pt x="352901" y="199959"/>
                    <a:pt x="347758" y="190849"/>
                    <a:pt x="344519" y="172343"/>
                  </a:cubicBezTo>
                  <a:lnTo>
                    <a:pt x="140684" y="171868"/>
                  </a:lnTo>
                  <a:lnTo>
                    <a:pt x="140684" y="162948"/>
                  </a:lnTo>
                  <a:cubicBezTo>
                    <a:pt x="140684" y="162948"/>
                    <a:pt x="350901" y="162283"/>
                    <a:pt x="350901" y="162283"/>
                  </a:cubicBezTo>
                  <a:cubicBezTo>
                    <a:pt x="361379" y="154027"/>
                    <a:pt x="377285" y="143873"/>
                    <a:pt x="389954" y="146720"/>
                  </a:cubicBezTo>
                  <a:cubicBezTo>
                    <a:pt x="401669" y="149377"/>
                    <a:pt x="409766" y="160290"/>
                    <a:pt x="424339" y="175285"/>
                  </a:cubicBezTo>
                  <a:lnTo>
                    <a:pt x="423101" y="115307"/>
                  </a:lnTo>
                  <a:lnTo>
                    <a:pt x="140303" y="114928"/>
                  </a:lnTo>
                  <a:lnTo>
                    <a:pt x="140303" y="105817"/>
                  </a:lnTo>
                  <a:cubicBezTo>
                    <a:pt x="140303" y="105817"/>
                    <a:pt x="423101" y="105438"/>
                    <a:pt x="423101" y="105438"/>
                  </a:cubicBezTo>
                  <a:lnTo>
                    <a:pt x="421100" y="58367"/>
                  </a:lnTo>
                  <a:lnTo>
                    <a:pt x="140303" y="57987"/>
                  </a:lnTo>
                  <a:lnTo>
                    <a:pt x="140303" y="48877"/>
                  </a:lnTo>
                  <a:cubicBezTo>
                    <a:pt x="140303" y="48877"/>
                    <a:pt x="420148" y="48497"/>
                    <a:pt x="420148" y="48497"/>
                  </a:cubicBezTo>
                  <a:cubicBezTo>
                    <a:pt x="423863" y="38912"/>
                    <a:pt x="429578" y="25721"/>
                    <a:pt x="435578" y="22494"/>
                  </a:cubicBezTo>
                  <a:cubicBezTo>
                    <a:pt x="442341" y="18983"/>
                    <a:pt x="457676" y="18413"/>
                    <a:pt x="465487" y="17085"/>
                  </a:cubicBezTo>
                  <a:cubicBezTo>
                    <a:pt x="473583" y="10347"/>
                    <a:pt x="486061" y="97"/>
                    <a:pt x="495395" y="2"/>
                  </a:cubicBezTo>
                  <a:cubicBezTo>
                    <a:pt x="505301" y="-187"/>
                    <a:pt x="519494" y="10536"/>
                    <a:pt x="527876" y="16895"/>
                  </a:cubicBezTo>
                  <a:cubicBezTo>
                    <a:pt x="536353" y="16610"/>
                    <a:pt x="553784" y="15471"/>
                    <a:pt x="561785" y="19742"/>
                  </a:cubicBezTo>
                  <a:cubicBezTo>
                    <a:pt x="569024" y="23633"/>
                    <a:pt x="574262" y="38532"/>
                    <a:pt x="577025" y="47928"/>
                  </a:cubicBezTo>
                  <a:lnTo>
                    <a:pt x="688372" y="49066"/>
                  </a:lnTo>
                  <a:lnTo>
                    <a:pt x="688372" y="57418"/>
                  </a:lnTo>
                  <a:cubicBezTo>
                    <a:pt x="688372" y="57418"/>
                    <a:pt x="617315" y="58936"/>
                    <a:pt x="617315" y="58936"/>
                  </a:cubicBezTo>
                  <a:lnTo>
                    <a:pt x="619411" y="103540"/>
                  </a:lnTo>
                  <a:lnTo>
                    <a:pt x="688181" y="106671"/>
                  </a:lnTo>
                  <a:lnTo>
                    <a:pt x="688658" y="114263"/>
                  </a:lnTo>
                  <a:lnTo>
                    <a:pt x="619220" y="115782"/>
                  </a:lnTo>
                  <a:lnTo>
                    <a:pt x="618172" y="161239"/>
                  </a:lnTo>
                  <a:lnTo>
                    <a:pt x="688562" y="163232"/>
                  </a:lnTo>
                  <a:lnTo>
                    <a:pt x="688562" y="171109"/>
                  </a:lnTo>
                  <a:cubicBezTo>
                    <a:pt x="688562" y="171109"/>
                    <a:pt x="618554" y="173007"/>
                    <a:pt x="618554" y="173007"/>
                  </a:cubicBezTo>
                  <a:lnTo>
                    <a:pt x="617887" y="216567"/>
                  </a:lnTo>
                  <a:lnTo>
                    <a:pt x="693515" y="220363"/>
                  </a:lnTo>
                  <a:lnTo>
                    <a:pt x="690372" y="226342"/>
                  </a:lnTo>
                  <a:lnTo>
                    <a:pt x="621316" y="229378"/>
                  </a:lnTo>
                  <a:cubicBezTo>
                    <a:pt x="635127" y="240956"/>
                    <a:pt x="645414" y="251490"/>
                    <a:pt x="656939" y="267244"/>
                  </a:cubicBezTo>
                  <a:lnTo>
                    <a:pt x="695611" y="277683"/>
                  </a:lnTo>
                  <a:lnTo>
                    <a:pt x="665417" y="283757"/>
                  </a:lnTo>
                  <a:lnTo>
                    <a:pt x="670751" y="326178"/>
                  </a:lnTo>
                  <a:lnTo>
                    <a:pt x="698087" y="333485"/>
                  </a:lnTo>
                  <a:lnTo>
                    <a:pt x="667607" y="341077"/>
                  </a:lnTo>
                  <a:cubicBezTo>
                    <a:pt x="657225" y="369263"/>
                    <a:pt x="640842" y="390615"/>
                    <a:pt x="615220" y="408836"/>
                  </a:cubicBezTo>
                  <a:lnTo>
                    <a:pt x="844105" y="408836"/>
                  </a:lnTo>
                  <a:cubicBezTo>
                    <a:pt x="844105" y="408836"/>
                    <a:pt x="844487" y="428766"/>
                    <a:pt x="844487" y="428766"/>
                  </a:cubicBezTo>
                  <a:cubicBezTo>
                    <a:pt x="844487" y="432562"/>
                    <a:pt x="835152" y="434934"/>
                    <a:pt x="830771" y="437591"/>
                  </a:cubicBezTo>
                  <a:cubicBezTo>
                    <a:pt x="816864" y="448031"/>
                    <a:pt x="798671" y="465303"/>
                    <a:pt x="778478" y="465303"/>
                  </a:cubicBezTo>
                  <a:lnTo>
                    <a:pt x="62484" y="465113"/>
                  </a:lnTo>
                  <a:cubicBezTo>
                    <a:pt x="35719" y="456287"/>
                    <a:pt x="12668" y="439774"/>
                    <a:pt x="0" y="409216"/>
                  </a:cubicBezTo>
                  <a:lnTo>
                    <a:pt x="343757" y="408931"/>
                  </a:lnTo>
                  <a:cubicBezTo>
                    <a:pt x="351187" y="417662"/>
                    <a:pt x="365379" y="432182"/>
                    <a:pt x="374047" y="432087"/>
                  </a:cubicBezTo>
                  <a:lnTo>
                    <a:pt x="480441" y="431043"/>
                  </a:lnTo>
                  <a:lnTo>
                    <a:pt x="516922" y="405515"/>
                  </a:lnTo>
                  <a:cubicBezTo>
                    <a:pt x="461201" y="377519"/>
                    <a:pt x="443865" y="304255"/>
                    <a:pt x="481775" y="256520"/>
                  </a:cubicBezTo>
                  <a:cubicBezTo>
                    <a:pt x="511874" y="218655"/>
                    <a:pt x="556355" y="203565"/>
                    <a:pt x="601980" y="219983"/>
                  </a:cubicBezTo>
                  <a:lnTo>
                    <a:pt x="602266" y="77157"/>
                  </a:lnTo>
                  <a:lnTo>
                    <a:pt x="591217" y="63871"/>
                  </a:lnTo>
                  <a:cubicBezTo>
                    <a:pt x="588645" y="60739"/>
                    <a:pt x="575881" y="71463"/>
                    <a:pt x="575881" y="75544"/>
                  </a:cubicBezTo>
                  <a:lnTo>
                    <a:pt x="575215" y="156115"/>
                  </a:lnTo>
                  <a:cubicBezTo>
                    <a:pt x="575215" y="159341"/>
                    <a:pt x="564261" y="165795"/>
                    <a:pt x="562737" y="163327"/>
                  </a:cubicBezTo>
                  <a:lnTo>
                    <a:pt x="556355" y="152983"/>
                  </a:lnTo>
                  <a:lnTo>
                    <a:pt x="556831" y="37868"/>
                  </a:lnTo>
                  <a:lnTo>
                    <a:pt x="543401" y="33313"/>
                  </a:lnTo>
                  <a:cubicBezTo>
                    <a:pt x="539782" y="32079"/>
                    <a:pt x="532162" y="41000"/>
                    <a:pt x="532067" y="44796"/>
                  </a:cubicBezTo>
                  <a:close/>
                  <a:moveTo>
                    <a:pt x="566642" y="304635"/>
                  </a:moveTo>
                  <a:lnTo>
                    <a:pt x="619411" y="251016"/>
                  </a:lnTo>
                  <a:cubicBezTo>
                    <a:pt x="587407" y="226342"/>
                    <a:pt x="544544" y="224064"/>
                    <a:pt x="513302" y="250446"/>
                  </a:cubicBezTo>
                  <a:lnTo>
                    <a:pt x="566642" y="304635"/>
                  </a:lnTo>
                  <a:close/>
                  <a:moveTo>
                    <a:pt x="553879" y="316403"/>
                  </a:moveTo>
                  <a:lnTo>
                    <a:pt x="499205" y="261170"/>
                  </a:lnTo>
                  <a:cubicBezTo>
                    <a:pt x="473488" y="295525"/>
                    <a:pt x="473107" y="338894"/>
                    <a:pt x="500634" y="370022"/>
                  </a:cubicBezTo>
                  <a:lnTo>
                    <a:pt x="553879" y="316403"/>
                  </a:lnTo>
                  <a:close/>
                  <a:moveTo>
                    <a:pt x="631698" y="369168"/>
                  </a:moveTo>
                  <a:cubicBezTo>
                    <a:pt x="657987" y="335952"/>
                    <a:pt x="655892" y="294670"/>
                    <a:pt x="632746" y="262309"/>
                  </a:cubicBezTo>
                  <a:lnTo>
                    <a:pt x="579025" y="316498"/>
                  </a:lnTo>
                  <a:lnTo>
                    <a:pt x="631603" y="369168"/>
                  </a:lnTo>
                  <a:close/>
                  <a:moveTo>
                    <a:pt x="618172" y="381885"/>
                  </a:moveTo>
                  <a:lnTo>
                    <a:pt x="566738" y="327791"/>
                  </a:lnTo>
                  <a:lnTo>
                    <a:pt x="513874" y="382074"/>
                  </a:lnTo>
                  <a:cubicBezTo>
                    <a:pt x="544830" y="407033"/>
                    <a:pt x="588074" y="406749"/>
                    <a:pt x="618172" y="381979"/>
                  </a:cubicBezTo>
                  <a:close/>
                </a:path>
              </a:pathLst>
            </a:custGeom>
            <a:grpFill/>
            <a:ln w="9525" cap="flat">
              <a:noFill/>
              <a:prstDash val="solid"/>
              <a:miter/>
            </a:ln>
          </p:spPr>
        </p:sp>
        <p:sp>
          <p:nvSpPr>
            <p:cNvPr id="188" name="Freeform 187">
              <a:extLst>
                <a:ext uri="{FF2B5EF4-FFF2-40B4-BE49-F238E27FC236}">
                  <a16:creationId xmlns:a16="http://schemas.microsoft.com/office/drawing/2014/main" id="{18380AEE-44B1-11E7-A69F-E855101BDB18}"/>
                </a:ext>
              </a:extLst>
            </p:cNvPr>
            <p:cNvSpPr/>
            <p:nvPr/>
          </p:nvSpPr>
          <p:spPr>
            <a:xfrm>
              <a:off x="5682519" y="2790315"/>
              <a:ext cx="787431" cy="440087"/>
            </a:xfrm>
            <a:custGeom>
              <a:avLst/>
              <a:gdLst>
                <a:gd name="csX0" fmla="*/ 697516 w 787431"/>
                <a:gd name="csY0" fmla="*/ 42990 h 440087"/>
                <a:gd name="csX1" fmla="*/ 92107 w 787431"/>
                <a:gd name="csY1" fmla="*/ 42516 h 440087"/>
                <a:gd name="csX2" fmla="*/ 43625 w 787431"/>
                <a:gd name="csY2" fmla="*/ 88638 h 440087"/>
                <a:gd name="csX3" fmla="*/ 43148 w 787431"/>
                <a:gd name="csY3" fmla="*/ 437589 h 440087"/>
                <a:gd name="csX4" fmla="*/ 0 w 787431"/>
                <a:gd name="csY4" fmla="*/ 439677 h 440087"/>
                <a:gd name="csX5" fmla="*/ 286 w 787431"/>
                <a:gd name="csY5" fmla="*/ 55897 h 440087"/>
                <a:gd name="csX6" fmla="*/ 58769 w 787431"/>
                <a:gd name="csY6" fmla="*/ 0 h 440087"/>
                <a:gd name="csX7" fmla="*/ 728567 w 787431"/>
                <a:gd name="csY7" fmla="*/ 0 h 440087"/>
                <a:gd name="csX8" fmla="*/ 787432 w 787431"/>
                <a:gd name="csY8" fmla="*/ 60357 h 440087"/>
                <a:gd name="csX9" fmla="*/ 787432 w 787431"/>
                <a:gd name="csY9" fmla="*/ 439961 h 440087"/>
                <a:gd name="csX10" fmla="*/ 743140 w 787431"/>
                <a:gd name="csY10" fmla="*/ 440056 h 440087"/>
                <a:gd name="csX11" fmla="*/ 742569 w 787431"/>
                <a:gd name="csY11" fmla="*/ 94616 h 440087"/>
                <a:gd name="csX12" fmla="*/ 697516 w 787431"/>
                <a:gd name="csY12" fmla="*/ 42895 h 4400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87431" h="440087">
                  <a:moveTo>
                    <a:pt x="697516" y="42990"/>
                  </a:moveTo>
                  <a:lnTo>
                    <a:pt x="92107" y="42516"/>
                  </a:lnTo>
                  <a:cubicBezTo>
                    <a:pt x="66961" y="42516"/>
                    <a:pt x="43625" y="66051"/>
                    <a:pt x="43625" y="88638"/>
                  </a:cubicBezTo>
                  <a:lnTo>
                    <a:pt x="43148" y="437589"/>
                  </a:lnTo>
                  <a:cubicBezTo>
                    <a:pt x="26861" y="440151"/>
                    <a:pt x="15907" y="440531"/>
                    <a:pt x="0" y="439677"/>
                  </a:cubicBezTo>
                  <a:lnTo>
                    <a:pt x="286" y="55897"/>
                  </a:lnTo>
                  <a:cubicBezTo>
                    <a:pt x="286" y="25718"/>
                    <a:pt x="28289" y="0"/>
                    <a:pt x="58769" y="0"/>
                  </a:cubicBezTo>
                  <a:lnTo>
                    <a:pt x="728567" y="0"/>
                  </a:lnTo>
                  <a:cubicBezTo>
                    <a:pt x="762381" y="0"/>
                    <a:pt x="787432" y="29609"/>
                    <a:pt x="787432" y="60357"/>
                  </a:cubicBezTo>
                  <a:lnTo>
                    <a:pt x="787432" y="439961"/>
                  </a:lnTo>
                  <a:cubicBezTo>
                    <a:pt x="787432" y="439961"/>
                    <a:pt x="743140" y="440056"/>
                    <a:pt x="743140" y="440056"/>
                  </a:cubicBezTo>
                  <a:lnTo>
                    <a:pt x="742569" y="94616"/>
                  </a:lnTo>
                  <a:cubicBezTo>
                    <a:pt x="742569" y="75921"/>
                    <a:pt x="721900" y="42990"/>
                    <a:pt x="697516" y="42895"/>
                  </a:cubicBezTo>
                  <a:close/>
                </a:path>
              </a:pathLst>
            </a:custGeom>
            <a:grpFill/>
            <a:ln w="9525" cap="flat">
              <a:noFill/>
              <a:prstDash val="solid"/>
              <a:miter/>
            </a:ln>
          </p:spPr>
        </p:sp>
      </p:grpSp>
      <p:grpSp>
        <p:nvGrpSpPr>
          <p:cNvPr id="189" name="Graphic 2">
            <a:extLst>
              <a:ext uri="{FF2B5EF4-FFF2-40B4-BE49-F238E27FC236}">
                <a16:creationId xmlns:a16="http://schemas.microsoft.com/office/drawing/2014/main" id="{2E84F993-4A2A-0237-CC79-25A5A4BBB466}"/>
              </a:ext>
            </a:extLst>
          </p:cNvPr>
          <p:cNvGrpSpPr/>
          <p:nvPr/>
        </p:nvGrpSpPr>
        <p:grpSpPr>
          <a:xfrm>
            <a:off x="3624268" y="752088"/>
            <a:ext cx="843438" cy="515407"/>
            <a:chOff x="3181350" y="2796579"/>
            <a:chExt cx="843438" cy="515407"/>
          </a:xfrm>
          <a:solidFill>
            <a:schemeClr val="bg1"/>
          </a:solidFill>
        </p:grpSpPr>
        <p:sp>
          <p:nvSpPr>
            <p:cNvPr id="190" name="Freeform 189">
              <a:extLst>
                <a:ext uri="{FF2B5EF4-FFF2-40B4-BE49-F238E27FC236}">
                  <a16:creationId xmlns:a16="http://schemas.microsoft.com/office/drawing/2014/main" id="{8A275B94-C9B0-830F-C12E-A344097F860E}"/>
                </a:ext>
              </a:extLst>
            </p:cNvPr>
            <p:cNvSpPr/>
            <p:nvPr/>
          </p:nvSpPr>
          <p:spPr>
            <a:xfrm>
              <a:off x="3181350" y="2860922"/>
              <a:ext cx="843438" cy="451064"/>
            </a:xfrm>
            <a:custGeom>
              <a:avLst/>
              <a:gdLst>
                <a:gd name="csX0" fmla="*/ 308229 w 843438"/>
                <a:gd name="csY0" fmla="*/ 227003 h 451064"/>
                <a:gd name="csX1" fmla="*/ 408337 w 843438"/>
                <a:gd name="csY1" fmla="*/ 175282 h 451064"/>
                <a:gd name="csX2" fmla="*/ 470154 w 843438"/>
                <a:gd name="csY2" fmla="*/ 113217 h 451064"/>
                <a:gd name="csX3" fmla="*/ 417957 w 843438"/>
                <a:gd name="csY3" fmla="*/ 101544 h 451064"/>
                <a:gd name="csX4" fmla="*/ 314516 w 843438"/>
                <a:gd name="csY4" fmla="*/ 141592 h 451064"/>
                <a:gd name="csX5" fmla="*/ 307086 w 843438"/>
                <a:gd name="csY5" fmla="*/ 132102 h 451064"/>
                <a:gd name="csX6" fmla="*/ 376714 w 843438"/>
                <a:gd name="csY6" fmla="*/ 123466 h 451064"/>
                <a:gd name="csX7" fmla="*/ 407670 w 843438"/>
                <a:gd name="csY7" fmla="*/ 81615 h 451064"/>
                <a:gd name="csX8" fmla="*/ 487585 w 843438"/>
                <a:gd name="csY8" fmla="*/ 98318 h 451064"/>
                <a:gd name="csX9" fmla="*/ 505492 w 843438"/>
                <a:gd name="csY9" fmla="*/ 89492 h 451064"/>
                <a:gd name="csX10" fmla="*/ 495586 w 843438"/>
                <a:gd name="csY10" fmla="*/ 70322 h 451064"/>
                <a:gd name="csX11" fmla="*/ 358426 w 843438"/>
                <a:gd name="csY11" fmla="*/ 36537 h 451064"/>
                <a:gd name="csX12" fmla="*/ 282035 w 843438"/>
                <a:gd name="csY12" fmla="*/ 47261 h 451064"/>
                <a:gd name="csX13" fmla="*/ 240506 w 843438"/>
                <a:gd name="csY13" fmla="*/ 209921 h 451064"/>
                <a:gd name="csX14" fmla="*/ 271844 w 843438"/>
                <a:gd name="csY14" fmla="*/ 236019 h 451064"/>
                <a:gd name="csX15" fmla="*/ 276701 w 843438"/>
                <a:gd name="csY15" fmla="*/ 249875 h 451064"/>
                <a:gd name="csX16" fmla="*/ 261080 w 843438"/>
                <a:gd name="csY16" fmla="*/ 250824 h 451064"/>
                <a:gd name="csX17" fmla="*/ 224981 w 843438"/>
                <a:gd name="csY17" fmla="*/ 221689 h 451064"/>
                <a:gd name="csX18" fmla="*/ 155924 w 843438"/>
                <a:gd name="csY18" fmla="*/ 201950 h 451064"/>
                <a:gd name="csX19" fmla="*/ 204216 w 843438"/>
                <a:gd name="csY19" fmla="*/ 15849 h 451064"/>
                <a:gd name="csX20" fmla="*/ 274701 w 843438"/>
                <a:gd name="csY20" fmla="*/ 27806 h 451064"/>
                <a:gd name="csX21" fmla="*/ 348044 w 843438"/>
                <a:gd name="csY21" fmla="*/ 17367 h 451064"/>
                <a:gd name="csX22" fmla="*/ 498729 w 843438"/>
                <a:gd name="csY22" fmla="*/ 52196 h 451064"/>
                <a:gd name="csX23" fmla="*/ 520922 w 843438"/>
                <a:gd name="csY23" fmla="*/ 96799 h 451064"/>
                <a:gd name="csX24" fmla="*/ 565309 w 843438"/>
                <a:gd name="csY24" fmla="*/ 97463 h 451064"/>
                <a:gd name="csX25" fmla="*/ 532067 w 843438"/>
                <a:gd name="csY25" fmla="*/ 37486 h 451064"/>
                <a:gd name="csX26" fmla="*/ 606362 w 843438"/>
                <a:gd name="csY26" fmla="*/ 0 h 451064"/>
                <a:gd name="csX27" fmla="*/ 698659 w 843438"/>
                <a:gd name="csY27" fmla="*/ 164938 h 451064"/>
                <a:gd name="csX28" fmla="*/ 682657 w 843438"/>
                <a:gd name="csY28" fmla="*/ 180882 h 451064"/>
                <a:gd name="csX29" fmla="*/ 598265 w 843438"/>
                <a:gd name="csY29" fmla="*/ 394978 h 451064"/>
                <a:gd name="csX30" fmla="*/ 843248 w 843438"/>
                <a:gd name="csY30" fmla="*/ 395832 h 451064"/>
                <a:gd name="csX31" fmla="*/ 843439 w 843438"/>
                <a:gd name="csY31" fmla="*/ 415572 h 451064"/>
                <a:gd name="csX32" fmla="*/ 829342 w 843438"/>
                <a:gd name="csY32" fmla="*/ 424682 h 451064"/>
                <a:gd name="csX33" fmla="*/ 780479 w 843438"/>
                <a:gd name="csY33" fmla="*/ 451065 h 451064"/>
                <a:gd name="csX34" fmla="*/ 73914 w 843438"/>
                <a:gd name="csY34" fmla="*/ 451065 h 451064"/>
                <a:gd name="csX35" fmla="*/ 0 w 843438"/>
                <a:gd name="csY35" fmla="*/ 396022 h 451064"/>
                <a:gd name="csX36" fmla="*/ 342710 w 843438"/>
                <a:gd name="csY36" fmla="*/ 395643 h 451064"/>
                <a:gd name="csX37" fmla="*/ 370332 w 843438"/>
                <a:gd name="csY37" fmla="*/ 418704 h 451064"/>
                <a:gd name="csX38" fmla="*/ 472916 w 843438"/>
                <a:gd name="csY38" fmla="*/ 418704 h 451064"/>
                <a:gd name="csX39" fmla="*/ 503777 w 843438"/>
                <a:gd name="csY39" fmla="*/ 395927 h 451064"/>
                <a:gd name="csX40" fmla="*/ 437102 w 843438"/>
                <a:gd name="csY40" fmla="*/ 354835 h 451064"/>
                <a:gd name="csX41" fmla="*/ 401574 w 843438"/>
                <a:gd name="csY41" fmla="*/ 357967 h 451064"/>
                <a:gd name="csX42" fmla="*/ 377000 w 843438"/>
                <a:gd name="csY42" fmla="*/ 330066 h 451064"/>
                <a:gd name="csX43" fmla="*/ 326517 w 843438"/>
                <a:gd name="csY43" fmla="*/ 303019 h 451064"/>
                <a:gd name="csX44" fmla="*/ 284131 w 843438"/>
                <a:gd name="csY44" fmla="*/ 292390 h 451064"/>
                <a:gd name="csX45" fmla="*/ 292513 w 843438"/>
                <a:gd name="csY45" fmla="*/ 241713 h 451064"/>
                <a:gd name="csX46" fmla="*/ 284226 w 843438"/>
                <a:gd name="csY46" fmla="*/ 201285 h 451064"/>
                <a:gd name="csX47" fmla="*/ 347282 w 843438"/>
                <a:gd name="csY47" fmla="*/ 175377 h 451064"/>
                <a:gd name="csX48" fmla="*/ 314516 w 843438"/>
                <a:gd name="csY48" fmla="*/ 195401 h 451064"/>
                <a:gd name="csX49" fmla="*/ 299371 w 843438"/>
                <a:gd name="csY49" fmla="*/ 208972 h 451064"/>
                <a:gd name="csX50" fmla="*/ 308229 w 843438"/>
                <a:gd name="csY50" fmla="*/ 227003 h 451064"/>
                <a:gd name="csX51" fmla="*/ 674465 w 843438"/>
                <a:gd name="csY51" fmla="*/ 160193 h 451064"/>
                <a:gd name="csX52" fmla="*/ 599504 w 843438"/>
                <a:gd name="csY52" fmla="*/ 23630 h 451064"/>
                <a:gd name="csX53" fmla="*/ 556927 w 843438"/>
                <a:gd name="csY53" fmla="*/ 44509 h 451064"/>
                <a:gd name="csX54" fmla="*/ 589217 w 843438"/>
                <a:gd name="csY54" fmla="*/ 100595 h 451064"/>
                <a:gd name="csX55" fmla="*/ 674465 w 843438"/>
                <a:gd name="csY55" fmla="*/ 160098 h 451064"/>
                <a:gd name="csX56" fmla="*/ 223838 w 843438"/>
                <a:gd name="csY56" fmla="*/ 200431 h 451064"/>
                <a:gd name="csX57" fmla="*/ 262700 w 843438"/>
                <a:gd name="csY57" fmla="*/ 46881 h 451064"/>
                <a:gd name="csX58" fmla="*/ 218980 w 843438"/>
                <a:gd name="csY58" fmla="*/ 34449 h 451064"/>
                <a:gd name="csX59" fmla="*/ 178499 w 843438"/>
                <a:gd name="csY59" fmla="*/ 189328 h 451064"/>
                <a:gd name="csX60" fmla="*/ 223742 w 843438"/>
                <a:gd name="csY60" fmla="*/ 200431 h 451064"/>
                <a:gd name="csX61" fmla="*/ 547116 w 843438"/>
                <a:gd name="csY61" fmla="*/ 238771 h 451064"/>
                <a:gd name="csX62" fmla="*/ 635222 w 843438"/>
                <a:gd name="csY62" fmla="*/ 150134 h 451064"/>
                <a:gd name="csX63" fmla="*/ 456724 w 843438"/>
                <a:gd name="csY63" fmla="*/ 148995 h 451064"/>
                <a:gd name="csX64" fmla="*/ 547211 w 843438"/>
                <a:gd name="csY64" fmla="*/ 238771 h 451064"/>
                <a:gd name="csX65" fmla="*/ 645700 w 843438"/>
                <a:gd name="csY65" fmla="*/ 337184 h 451064"/>
                <a:gd name="csX66" fmla="*/ 678561 w 843438"/>
                <a:gd name="csY66" fmla="*/ 244086 h 451064"/>
                <a:gd name="csX67" fmla="*/ 647224 w 843438"/>
                <a:gd name="csY67" fmla="*/ 163420 h 451064"/>
                <a:gd name="csX68" fmla="*/ 559118 w 843438"/>
                <a:gd name="csY68" fmla="*/ 251393 h 451064"/>
                <a:gd name="csX69" fmla="*/ 645700 w 843438"/>
                <a:gd name="csY69" fmla="*/ 337184 h 451064"/>
                <a:gd name="csX70" fmla="*/ 533495 w 843438"/>
                <a:gd name="csY70" fmla="*/ 251013 h 451064"/>
                <a:gd name="csX71" fmla="*/ 443960 w 843438"/>
                <a:gd name="csY71" fmla="*/ 164559 h 451064"/>
                <a:gd name="csX72" fmla="*/ 445961 w 843438"/>
                <a:gd name="csY72" fmla="*/ 338417 h 451064"/>
                <a:gd name="csX73" fmla="*/ 533591 w 843438"/>
                <a:gd name="csY73" fmla="*/ 250919 h 451064"/>
                <a:gd name="csX74" fmla="*/ 311563 w 843438"/>
                <a:gd name="csY74" fmla="*/ 287266 h 451064"/>
                <a:gd name="csX75" fmla="*/ 389954 w 843438"/>
                <a:gd name="csY75" fmla="*/ 245699 h 451064"/>
                <a:gd name="csX76" fmla="*/ 398050 w 843438"/>
                <a:gd name="csY76" fmla="*/ 207074 h 451064"/>
                <a:gd name="csX77" fmla="*/ 309753 w 843438"/>
                <a:gd name="csY77" fmla="*/ 253196 h 451064"/>
                <a:gd name="csX78" fmla="*/ 295085 w 843438"/>
                <a:gd name="csY78" fmla="*/ 270278 h 451064"/>
                <a:gd name="csX79" fmla="*/ 311563 w 843438"/>
                <a:gd name="csY79" fmla="*/ 287266 h 451064"/>
                <a:gd name="csX80" fmla="*/ 395478 w 843438"/>
                <a:gd name="csY80" fmla="*/ 295617 h 451064"/>
                <a:gd name="csX81" fmla="*/ 393478 w 843438"/>
                <a:gd name="csY81" fmla="*/ 264489 h 451064"/>
                <a:gd name="csX82" fmla="*/ 349377 w 843438"/>
                <a:gd name="csY82" fmla="*/ 289828 h 451064"/>
                <a:gd name="csX83" fmla="*/ 349853 w 843438"/>
                <a:gd name="csY83" fmla="*/ 309378 h 451064"/>
                <a:gd name="csX84" fmla="*/ 395573 w 843438"/>
                <a:gd name="csY84" fmla="*/ 295617 h 451064"/>
                <a:gd name="csX85" fmla="*/ 633413 w 843438"/>
                <a:gd name="csY85" fmla="*/ 349521 h 451064"/>
                <a:gd name="csX86" fmla="*/ 545497 w 843438"/>
                <a:gd name="csY86" fmla="*/ 264964 h 451064"/>
                <a:gd name="csX87" fmla="*/ 457962 w 843438"/>
                <a:gd name="csY87" fmla="*/ 352273 h 451064"/>
                <a:gd name="csX88" fmla="*/ 633508 w 843438"/>
                <a:gd name="csY88" fmla="*/ 349521 h 4510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Lst>
              <a:rect l="l" t="t" r="r" b="b"/>
              <a:pathLst>
                <a:path w="843438" h="451064">
                  <a:moveTo>
                    <a:pt x="308229" y="227003"/>
                  </a:moveTo>
                  <a:cubicBezTo>
                    <a:pt x="318135" y="233647"/>
                    <a:pt x="391382" y="192365"/>
                    <a:pt x="408337" y="175282"/>
                  </a:cubicBezTo>
                  <a:lnTo>
                    <a:pt x="470154" y="113217"/>
                  </a:lnTo>
                  <a:lnTo>
                    <a:pt x="417957" y="101544"/>
                  </a:lnTo>
                  <a:cubicBezTo>
                    <a:pt x="397764" y="144724"/>
                    <a:pt x="354997" y="161522"/>
                    <a:pt x="314516" y="141592"/>
                  </a:cubicBezTo>
                  <a:lnTo>
                    <a:pt x="307086" y="132102"/>
                  </a:lnTo>
                  <a:cubicBezTo>
                    <a:pt x="296990" y="119196"/>
                    <a:pt x="353092" y="138081"/>
                    <a:pt x="376714" y="123466"/>
                  </a:cubicBezTo>
                  <a:cubicBezTo>
                    <a:pt x="388525" y="116159"/>
                    <a:pt x="398050" y="100216"/>
                    <a:pt x="407670" y="81615"/>
                  </a:cubicBezTo>
                  <a:lnTo>
                    <a:pt x="487585" y="98318"/>
                  </a:lnTo>
                  <a:cubicBezTo>
                    <a:pt x="492347" y="99361"/>
                    <a:pt x="504349" y="93762"/>
                    <a:pt x="505492" y="89492"/>
                  </a:cubicBezTo>
                  <a:cubicBezTo>
                    <a:pt x="506921" y="84272"/>
                    <a:pt x="500920" y="71650"/>
                    <a:pt x="495586" y="70322"/>
                  </a:cubicBezTo>
                  <a:lnTo>
                    <a:pt x="358426" y="36537"/>
                  </a:lnTo>
                  <a:cubicBezTo>
                    <a:pt x="334232" y="30558"/>
                    <a:pt x="304610" y="41946"/>
                    <a:pt x="282035" y="47261"/>
                  </a:cubicBezTo>
                  <a:lnTo>
                    <a:pt x="240506" y="209921"/>
                  </a:lnTo>
                  <a:lnTo>
                    <a:pt x="271844" y="236019"/>
                  </a:lnTo>
                  <a:cubicBezTo>
                    <a:pt x="275082" y="238676"/>
                    <a:pt x="278225" y="246553"/>
                    <a:pt x="276701" y="249875"/>
                  </a:cubicBezTo>
                  <a:cubicBezTo>
                    <a:pt x="275177" y="253196"/>
                    <a:pt x="264033" y="253196"/>
                    <a:pt x="261080" y="250824"/>
                  </a:cubicBezTo>
                  <a:lnTo>
                    <a:pt x="224981" y="221689"/>
                  </a:lnTo>
                  <a:lnTo>
                    <a:pt x="155924" y="201950"/>
                  </a:lnTo>
                  <a:lnTo>
                    <a:pt x="204216" y="15849"/>
                  </a:lnTo>
                  <a:lnTo>
                    <a:pt x="274701" y="27806"/>
                  </a:lnTo>
                  <a:lnTo>
                    <a:pt x="348044" y="17367"/>
                  </a:lnTo>
                  <a:cubicBezTo>
                    <a:pt x="400145" y="26952"/>
                    <a:pt x="448532" y="38815"/>
                    <a:pt x="498729" y="52196"/>
                  </a:cubicBezTo>
                  <a:cubicBezTo>
                    <a:pt x="517589" y="57225"/>
                    <a:pt x="525590" y="78104"/>
                    <a:pt x="520922" y="96799"/>
                  </a:cubicBezTo>
                  <a:lnTo>
                    <a:pt x="565309" y="97463"/>
                  </a:lnTo>
                  <a:lnTo>
                    <a:pt x="532067" y="37486"/>
                  </a:lnTo>
                  <a:lnTo>
                    <a:pt x="606362" y="0"/>
                  </a:lnTo>
                  <a:lnTo>
                    <a:pt x="698659" y="164938"/>
                  </a:lnTo>
                  <a:cubicBezTo>
                    <a:pt x="694849" y="169683"/>
                    <a:pt x="689420" y="175093"/>
                    <a:pt x="682657" y="180882"/>
                  </a:cubicBezTo>
                  <a:cubicBezTo>
                    <a:pt x="721138" y="264300"/>
                    <a:pt x="686276" y="356069"/>
                    <a:pt x="598265" y="394978"/>
                  </a:cubicBezTo>
                  <a:lnTo>
                    <a:pt x="843248" y="395832"/>
                  </a:lnTo>
                  <a:lnTo>
                    <a:pt x="843439" y="415572"/>
                  </a:lnTo>
                  <a:cubicBezTo>
                    <a:pt x="843439" y="419368"/>
                    <a:pt x="834771" y="421551"/>
                    <a:pt x="829342" y="424682"/>
                  </a:cubicBezTo>
                  <a:cubicBezTo>
                    <a:pt x="817912" y="432749"/>
                    <a:pt x="797909" y="451065"/>
                    <a:pt x="780479" y="451065"/>
                  </a:cubicBezTo>
                  <a:lnTo>
                    <a:pt x="73914" y="451065"/>
                  </a:lnTo>
                  <a:cubicBezTo>
                    <a:pt x="42291" y="451065"/>
                    <a:pt x="14002" y="428289"/>
                    <a:pt x="0" y="396022"/>
                  </a:cubicBezTo>
                  <a:lnTo>
                    <a:pt x="342710" y="395643"/>
                  </a:lnTo>
                  <a:cubicBezTo>
                    <a:pt x="350139" y="403140"/>
                    <a:pt x="362903" y="415003"/>
                    <a:pt x="370332" y="418704"/>
                  </a:cubicBezTo>
                  <a:lnTo>
                    <a:pt x="472916" y="418704"/>
                  </a:lnTo>
                  <a:cubicBezTo>
                    <a:pt x="481775" y="418704"/>
                    <a:pt x="498158" y="402950"/>
                    <a:pt x="503777" y="395927"/>
                  </a:cubicBezTo>
                  <a:cubicBezTo>
                    <a:pt x="477393" y="386153"/>
                    <a:pt x="456629" y="374764"/>
                    <a:pt x="437102" y="354835"/>
                  </a:cubicBezTo>
                  <a:cubicBezTo>
                    <a:pt x="428720" y="356638"/>
                    <a:pt x="410242" y="360245"/>
                    <a:pt x="401574" y="357967"/>
                  </a:cubicBezTo>
                  <a:cubicBezTo>
                    <a:pt x="392906" y="355689"/>
                    <a:pt x="383953" y="340505"/>
                    <a:pt x="377000" y="330066"/>
                  </a:cubicBezTo>
                  <a:cubicBezTo>
                    <a:pt x="354140" y="334526"/>
                    <a:pt x="334518" y="326080"/>
                    <a:pt x="326517" y="303019"/>
                  </a:cubicBezTo>
                  <a:cubicBezTo>
                    <a:pt x="310706" y="306151"/>
                    <a:pt x="292322" y="303399"/>
                    <a:pt x="284131" y="292390"/>
                  </a:cubicBezTo>
                  <a:cubicBezTo>
                    <a:pt x="271177" y="275023"/>
                    <a:pt x="276892" y="255948"/>
                    <a:pt x="292513" y="241713"/>
                  </a:cubicBezTo>
                  <a:cubicBezTo>
                    <a:pt x="286417" y="229471"/>
                    <a:pt x="279845" y="214002"/>
                    <a:pt x="284226" y="201285"/>
                  </a:cubicBezTo>
                  <a:cubicBezTo>
                    <a:pt x="289941" y="184678"/>
                    <a:pt x="341090" y="150703"/>
                    <a:pt x="347282" y="175377"/>
                  </a:cubicBezTo>
                  <a:lnTo>
                    <a:pt x="314516" y="195401"/>
                  </a:lnTo>
                  <a:cubicBezTo>
                    <a:pt x="308610" y="199008"/>
                    <a:pt x="299752" y="204132"/>
                    <a:pt x="299371" y="208972"/>
                  </a:cubicBezTo>
                  <a:cubicBezTo>
                    <a:pt x="298990" y="213812"/>
                    <a:pt x="304133" y="224251"/>
                    <a:pt x="308229" y="227003"/>
                  </a:cubicBezTo>
                  <a:close/>
                  <a:moveTo>
                    <a:pt x="674465" y="160193"/>
                  </a:moveTo>
                  <a:lnTo>
                    <a:pt x="599504" y="23630"/>
                  </a:lnTo>
                  <a:lnTo>
                    <a:pt x="556927" y="44509"/>
                  </a:lnTo>
                  <a:lnTo>
                    <a:pt x="589217" y="100595"/>
                  </a:lnTo>
                  <a:cubicBezTo>
                    <a:pt x="623888" y="113122"/>
                    <a:pt x="645700" y="134095"/>
                    <a:pt x="674465" y="160098"/>
                  </a:cubicBezTo>
                  <a:close/>
                  <a:moveTo>
                    <a:pt x="223838" y="200431"/>
                  </a:moveTo>
                  <a:lnTo>
                    <a:pt x="262700" y="46881"/>
                  </a:lnTo>
                  <a:lnTo>
                    <a:pt x="218980" y="34449"/>
                  </a:lnTo>
                  <a:lnTo>
                    <a:pt x="178499" y="189328"/>
                  </a:lnTo>
                  <a:lnTo>
                    <a:pt x="223742" y="200431"/>
                  </a:lnTo>
                  <a:close/>
                  <a:moveTo>
                    <a:pt x="547116" y="238771"/>
                  </a:moveTo>
                  <a:lnTo>
                    <a:pt x="635222" y="150134"/>
                  </a:lnTo>
                  <a:cubicBezTo>
                    <a:pt x="585692" y="103063"/>
                    <a:pt x="509016" y="103347"/>
                    <a:pt x="456724" y="148995"/>
                  </a:cubicBezTo>
                  <a:lnTo>
                    <a:pt x="547211" y="238771"/>
                  </a:lnTo>
                  <a:close/>
                  <a:moveTo>
                    <a:pt x="645700" y="337184"/>
                  </a:moveTo>
                  <a:cubicBezTo>
                    <a:pt x="672846" y="309283"/>
                    <a:pt x="679895" y="277870"/>
                    <a:pt x="678561" y="244086"/>
                  </a:cubicBezTo>
                  <a:cubicBezTo>
                    <a:pt x="679799" y="212768"/>
                    <a:pt x="668369" y="183539"/>
                    <a:pt x="647224" y="163420"/>
                  </a:cubicBezTo>
                  <a:lnTo>
                    <a:pt x="559118" y="251393"/>
                  </a:lnTo>
                  <a:lnTo>
                    <a:pt x="645700" y="337184"/>
                  </a:lnTo>
                  <a:close/>
                  <a:moveTo>
                    <a:pt x="533495" y="251013"/>
                  </a:moveTo>
                  <a:lnTo>
                    <a:pt x="443960" y="164559"/>
                  </a:lnTo>
                  <a:cubicBezTo>
                    <a:pt x="398431" y="214666"/>
                    <a:pt x="401098" y="286127"/>
                    <a:pt x="445961" y="338417"/>
                  </a:cubicBezTo>
                  <a:lnTo>
                    <a:pt x="533591" y="250919"/>
                  </a:lnTo>
                  <a:close/>
                  <a:moveTo>
                    <a:pt x="311563" y="287266"/>
                  </a:moveTo>
                  <a:lnTo>
                    <a:pt x="389954" y="245699"/>
                  </a:lnTo>
                  <a:lnTo>
                    <a:pt x="398050" y="207074"/>
                  </a:lnTo>
                  <a:lnTo>
                    <a:pt x="309753" y="253196"/>
                  </a:lnTo>
                  <a:cubicBezTo>
                    <a:pt x="304514" y="255948"/>
                    <a:pt x="297180" y="264964"/>
                    <a:pt x="295085" y="270278"/>
                  </a:cubicBezTo>
                  <a:cubicBezTo>
                    <a:pt x="292989" y="275593"/>
                    <a:pt x="306038" y="290208"/>
                    <a:pt x="311563" y="287266"/>
                  </a:cubicBezTo>
                  <a:close/>
                  <a:moveTo>
                    <a:pt x="395478" y="295617"/>
                  </a:moveTo>
                  <a:cubicBezTo>
                    <a:pt x="397859" y="288310"/>
                    <a:pt x="396240" y="275688"/>
                    <a:pt x="393478" y="264489"/>
                  </a:cubicBezTo>
                  <a:lnTo>
                    <a:pt x="349377" y="289828"/>
                  </a:lnTo>
                  <a:cubicBezTo>
                    <a:pt x="345186" y="292201"/>
                    <a:pt x="345186" y="308429"/>
                    <a:pt x="349853" y="309378"/>
                  </a:cubicBezTo>
                  <a:cubicBezTo>
                    <a:pt x="372904" y="314218"/>
                    <a:pt x="393001" y="303494"/>
                    <a:pt x="395573" y="295617"/>
                  </a:cubicBezTo>
                  <a:close/>
                  <a:moveTo>
                    <a:pt x="633413" y="349521"/>
                  </a:moveTo>
                  <a:lnTo>
                    <a:pt x="545497" y="264964"/>
                  </a:lnTo>
                  <a:lnTo>
                    <a:pt x="457962" y="352273"/>
                  </a:lnTo>
                  <a:cubicBezTo>
                    <a:pt x="511112" y="390993"/>
                    <a:pt x="585026" y="395738"/>
                    <a:pt x="633508" y="349521"/>
                  </a:cubicBezTo>
                  <a:close/>
                </a:path>
              </a:pathLst>
            </a:custGeom>
            <a:grpFill/>
            <a:ln w="9525" cap="flat">
              <a:noFill/>
              <a:prstDash val="solid"/>
              <a:miter/>
            </a:ln>
          </p:spPr>
        </p:sp>
        <p:sp>
          <p:nvSpPr>
            <p:cNvPr id="191" name="Freeform 190">
              <a:extLst>
                <a:ext uri="{FF2B5EF4-FFF2-40B4-BE49-F238E27FC236}">
                  <a16:creationId xmlns:a16="http://schemas.microsoft.com/office/drawing/2014/main" id="{175D4F07-94A7-8A07-0882-1A55F5290A82}"/>
                </a:ext>
              </a:extLst>
            </p:cNvPr>
            <p:cNvSpPr/>
            <p:nvPr/>
          </p:nvSpPr>
          <p:spPr>
            <a:xfrm>
              <a:off x="3211067" y="2796579"/>
              <a:ext cx="787622" cy="439764"/>
            </a:xfrm>
            <a:custGeom>
              <a:avLst/>
              <a:gdLst>
                <a:gd name="csX0" fmla="*/ 697802 w 787622"/>
                <a:gd name="csY0" fmla="*/ 43465 h 439764"/>
                <a:gd name="csX1" fmla="*/ 86868 w 787622"/>
                <a:gd name="csY1" fmla="*/ 43180 h 439764"/>
                <a:gd name="csX2" fmla="*/ 43910 w 787622"/>
                <a:gd name="csY2" fmla="*/ 85126 h 439764"/>
                <a:gd name="csX3" fmla="*/ 43529 w 787622"/>
                <a:gd name="csY3" fmla="*/ 437304 h 439764"/>
                <a:gd name="csX4" fmla="*/ 0 w 787622"/>
                <a:gd name="csY4" fmla="*/ 438728 h 439764"/>
                <a:gd name="csX5" fmla="*/ 191 w 787622"/>
                <a:gd name="csY5" fmla="*/ 56941 h 439764"/>
                <a:gd name="csX6" fmla="*/ 58674 w 787622"/>
                <a:gd name="csY6" fmla="*/ 0 h 439764"/>
                <a:gd name="csX7" fmla="*/ 728472 w 787622"/>
                <a:gd name="csY7" fmla="*/ 0 h 439764"/>
                <a:gd name="csX8" fmla="*/ 787241 w 787622"/>
                <a:gd name="csY8" fmla="*/ 56751 h 439764"/>
                <a:gd name="csX9" fmla="*/ 787622 w 787622"/>
                <a:gd name="csY9" fmla="*/ 437304 h 439764"/>
                <a:gd name="csX10" fmla="*/ 743236 w 787622"/>
                <a:gd name="csY10" fmla="*/ 438823 h 439764"/>
                <a:gd name="csX11" fmla="*/ 742379 w 787622"/>
                <a:gd name="csY11" fmla="*/ 95945 h 439764"/>
                <a:gd name="csX12" fmla="*/ 697802 w 787622"/>
                <a:gd name="csY12" fmla="*/ 43465 h 4397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87622" h="439764">
                  <a:moveTo>
                    <a:pt x="697802" y="43465"/>
                  </a:moveTo>
                  <a:lnTo>
                    <a:pt x="86868" y="43180"/>
                  </a:lnTo>
                  <a:cubicBezTo>
                    <a:pt x="67532" y="43180"/>
                    <a:pt x="43910" y="67380"/>
                    <a:pt x="43910" y="85126"/>
                  </a:cubicBezTo>
                  <a:lnTo>
                    <a:pt x="43529" y="437304"/>
                  </a:lnTo>
                  <a:cubicBezTo>
                    <a:pt x="30385" y="439962"/>
                    <a:pt x="17907" y="440151"/>
                    <a:pt x="0" y="438728"/>
                  </a:cubicBezTo>
                  <a:lnTo>
                    <a:pt x="191" y="56941"/>
                  </a:lnTo>
                  <a:cubicBezTo>
                    <a:pt x="191" y="27711"/>
                    <a:pt x="28289" y="0"/>
                    <a:pt x="58674" y="0"/>
                  </a:cubicBezTo>
                  <a:lnTo>
                    <a:pt x="728472" y="0"/>
                  </a:lnTo>
                  <a:cubicBezTo>
                    <a:pt x="758952" y="0"/>
                    <a:pt x="787241" y="27996"/>
                    <a:pt x="787241" y="56751"/>
                  </a:cubicBezTo>
                  <a:lnTo>
                    <a:pt x="787622" y="437304"/>
                  </a:lnTo>
                  <a:cubicBezTo>
                    <a:pt x="773144" y="440151"/>
                    <a:pt x="760857" y="440341"/>
                    <a:pt x="743236" y="438823"/>
                  </a:cubicBezTo>
                  <a:lnTo>
                    <a:pt x="742379" y="95945"/>
                  </a:lnTo>
                  <a:cubicBezTo>
                    <a:pt x="742379" y="75731"/>
                    <a:pt x="722852" y="43465"/>
                    <a:pt x="697802" y="43465"/>
                  </a:cubicBezTo>
                  <a:close/>
                </a:path>
              </a:pathLst>
            </a:custGeom>
            <a:grpFill/>
            <a:ln w="9525" cap="flat">
              <a:noFill/>
              <a:prstDash val="solid"/>
              <a:miter/>
            </a:ln>
          </p:spPr>
        </p:sp>
      </p:grpSp>
      <p:grpSp>
        <p:nvGrpSpPr>
          <p:cNvPr id="192" name="Graphic 2">
            <a:extLst>
              <a:ext uri="{FF2B5EF4-FFF2-40B4-BE49-F238E27FC236}">
                <a16:creationId xmlns:a16="http://schemas.microsoft.com/office/drawing/2014/main" id="{71EAB3B6-AAC4-5F22-67CE-AD61ABF92E0D}"/>
              </a:ext>
            </a:extLst>
          </p:cNvPr>
          <p:cNvGrpSpPr/>
          <p:nvPr/>
        </p:nvGrpSpPr>
        <p:grpSpPr>
          <a:xfrm>
            <a:off x="3659721" y="2403200"/>
            <a:ext cx="800936" cy="491018"/>
            <a:chOff x="4458943" y="2803601"/>
            <a:chExt cx="800936" cy="491018"/>
          </a:xfrm>
          <a:solidFill>
            <a:schemeClr val="bg1"/>
          </a:solidFill>
        </p:grpSpPr>
        <p:sp>
          <p:nvSpPr>
            <p:cNvPr id="193" name="Freeform 192">
              <a:extLst>
                <a:ext uri="{FF2B5EF4-FFF2-40B4-BE49-F238E27FC236}">
                  <a16:creationId xmlns:a16="http://schemas.microsoft.com/office/drawing/2014/main" id="{567840F4-3005-AD6C-24AF-1152060D4562}"/>
                </a:ext>
              </a:extLst>
            </p:cNvPr>
            <p:cNvSpPr/>
            <p:nvPr/>
          </p:nvSpPr>
          <p:spPr>
            <a:xfrm>
              <a:off x="4488084" y="2803601"/>
              <a:ext cx="747712" cy="420423"/>
            </a:xfrm>
            <a:custGeom>
              <a:avLst/>
              <a:gdLst>
                <a:gd name="csX0" fmla="*/ 663702 w 747712"/>
                <a:gd name="csY0" fmla="*/ 45458 h 420423"/>
                <a:gd name="csX1" fmla="*/ 91250 w 747712"/>
                <a:gd name="csY1" fmla="*/ 45078 h 420423"/>
                <a:gd name="csX2" fmla="*/ 38386 w 747712"/>
                <a:gd name="csY2" fmla="*/ 102114 h 420423"/>
                <a:gd name="csX3" fmla="*/ 38767 w 747712"/>
                <a:gd name="csY3" fmla="*/ 420127 h 420423"/>
                <a:gd name="csX4" fmla="*/ 0 w 747712"/>
                <a:gd name="csY4" fmla="*/ 419842 h 420423"/>
                <a:gd name="csX5" fmla="*/ 1238 w 747712"/>
                <a:gd name="csY5" fmla="*/ 50867 h 420423"/>
                <a:gd name="csX6" fmla="*/ 76581 w 747712"/>
                <a:gd name="csY6" fmla="*/ 0 h 420423"/>
                <a:gd name="csX7" fmla="*/ 676275 w 747712"/>
                <a:gd name="csY7" fmla="*/ 0 h 420423"/>
                <a:gd name="csX8" fmla="*/ 747427 w 747712"/>
                <a:gd name="csY8" fmla="*/ 59408 h 420423"/>
                <a:gd name="csX9" fmla="*/ 747713 w 747712"/>
                <a:gd name="csY9" fmla="*/ 418134 h 420423"/>
                <a:gd name="csX10" fmla="*/ 705231 w 747712"/>
                <a:gd name="csY10" fmla="*/ 418229 h 420423"/>
                <a:gd name="csX11" fmla="*/ 704945 w 747712"/>
                <a:gd name="csY11" fmla="*/ 83798 h 420423"/>
                <a:gd name="csX12" fmla="*/ 663893 w 747712"/>
                <a:gd name="csY12" fmla="*/ 45553 h 4204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47712" h="420423">
                  <a:moveTo>
                    <a:pt x="663702" y="45458"/>
                  </a:moveTo>
                  <a:lnTo>
                    <a:pt x="91250" y="45078"/>
                  </a:lnTo>
                  <a:cubicBezTo>
                    <a:pt x="56483" y="45078"/>
                    <a:pt x="38386" y="71081"/>
                    <a:pt x="38386" y="102114"/>
                  </a:cubicBezTo>
                  <a:lnTo>
                    <a:pt x="38767" y="420127"/>
                  </a:lnTo>
                  <a:lnTo>
                    <a:pt x="0" y="419842"/>
                  </a:lnTo>
                  <a:lnTo>
                    <a:pt x="1238" y="50867"/>
                  </a:lnTo>
                  <a:cubicBezTo>
                    <a:pt x="1333" y="14710"/>
                    <a:pt x="46387" y="0"/>
                    <a:pt x="76581" y="0"/>
                  </a:cubicBezTo>
                  <a:lnTo>
                    <a:pt x="676275" y="0"/>
                  </a:lnTo>
                  <a:cubicBezTo>
                    <a:pt x="710946" y="0"/>
                    <a:pt x="747427" y="22207"/>
                    <a:pt x="747427" y="59408"/>
                  </a:cubicBezTo>
                  <a:lnTo>
                    <a:pt x="747713" y="418134"/>
                  </a:lnTo>
                  <a:cubicBezTo>
                    <a:pt x="731901" y="421171"/>
                    <a:pt x="721138" y="421171"/>
                    <a:pt x="705231" y="418229"/>
                  </a:cubicBezTo>
                  <a:lnTo>
                    <a:pt x="704945" y="83798"/>
                  </a:lnTo>
                  <a:cubicBezTo>
                    <a:pt x="698945" y="70606"/>
                    <a:pt x="684847" y="45553"/>
                    <a:pt x="663893" y="45553"/>
                  </a:cubicBezTo>
                  <a:close/>
                </a:path>
              </a:pathLst>
            </a:custGeom>
            <a:grpFill/>
            <a:ln w="9525" cap="flat">
              <a:noFill/>
              <a:prstDash val="solid"/>
              <a:miter/>
            </a:ln>
          </p:spPr>
        </p:sp>
        <p:sp>
          <p:nvSpPr>
            <p:cNvPr id="194" name="Freeform 193">
              <a:extLst>
                <a:ext uri="{FF2B5EF4-FFF2-40B4-BE49-F238E27FC236}">
                  <a16:creationId xmlns:a16="http://schemas.microsoft.com/office/drawing/2014/main" id="{3322196D-B458-AEE8-4949-D03C5C733A1D}"/>
                </a:ext>
              </a:extLst>
            </p:cNvPr>
            <p:cNvSpPr/>
            <p:nvPr/>
          </p:nvSpPr>
          <p:spPr>
            <a:xfrm>
              <a:off x="4458943" y="3239767"/>
              <a:ext cx="800936" cy="54852"/>
            </a:xfrm>
            <a:custGeom>
              <a:avLst/>
              <a:gdLst>
                <a:gd name="csX0" fmla="*/ 484436 w 800936"/>
                <a:gd name="csY0" fmla="*/ 1139 h 54852"/>
                <a:gd name="csX1" fmla="*/ 792855 w 800936"/>
                <a:gd name="csY1" fmla="*/ 475 h 54852"/>
                <a:gd name="csX2" fmla="*/ 800761 w 800936"/>
                <a:gd name="csY2" fmla="*/ 15184 h 54852"/>
                <a:gd name="csX3" fmla="*/ 747421 w 800936"/>
                <a:gd name="csY3" fmla="*/ 54853 h 54852"/>
                <a:gd name="csX4" fmla="*/ 58859 w 800936"/>
                <a:gd name="csY4" fmla="*/ 54568 h 54852"/>
                <a:gd name="csX5" fmla="*/ 11996 w 800936"/>
                <a:gd name="csY5" fmla="*/ 22207 h 54852"/>
                <a:gd name="csX6" fmla="*/ 852 w 800936"/>
                <a:gd name="csY6" fmla="*/ 13666 h 54852"/>
                <a:gd name="csX7" fmla="*/ 2947 w 800936"/>
                <a:gd name="csY7" fmla="*/ 0 h 54852"/>
                <a:gd name="csX8" fmla="*/ 166492 w 800936"/>
                <a:gd name="csY8" fmla="*/ 1518 h 54852"/>
                <a:gd name="csX9" fmla="*/ 310224 w 800936"/>
                <a:gd name="csY9" fmla="*/ 285 h 54852"/>
                <a:gd name="csX10" fmla="*/ 348514 w 800936"/>
                <a:gd name="csY10" fmla="*/ 22681 h 54852"/>
                <a:gd name="csX11" fmla="*/ 456909 w 800936"/>
                <a:gd name="csY11" fmla="*/ 23346 h 54852"/>
                <a:gd name="csX12" fmla="*/ 484436 w 800936"/>
                <a:gd name="csY12" fmla="*/ 1139 h 548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00936" h="54852">
                  <a:moveTo>
                    <a:pt x="484436" y="1139"/>
                  </a:moveTo>
                  <a:lnTo>
                    <a:pt x="792855" y="475"/>
                  </a:lnTo>
                  <a:cubicBezTo>
                    <a:pt x="796380" y="949"/>
                    <a:pt x="802000" y="11009"/>
                    <a:pt x="800761" y="15184"/>
                  </a:cubicBezTo>
                  <a:cubicBezTo>
                    <a:pt x="797237" y="26477"/>
                    <a:pt x="769996" y="44604"/>
                    <a:pt x="747421" y="54853"/>
                  </a:cubicBezTo>
                  <a:lnTo>
                    <a:pt x="58859" y="54568"/>
                  </a:lnTo>
                  <a:cubicBezTo>
                    <a:pt x="40190" y="54568"/>
                    <a:pt x="22664" y="30843"/>
                    <a:pt x="11996" y="22207"/>
                  </a:cubicBezTo>
                  <a:lnTo>
                    <a:pt x="852" y="13666"/>
                  </a:lnTo>
                  <a:cubicBezTo>
                    <a:pt x="-1529" y="11863"/>
                    <a:pt x="1709" y="2183"/>
                    <a:pt x="2947" y="0"/>
                  </a:cubicBezTo>
                  <a:lnTo>
                    <a:pt x="166492" y="1518"/>
                  </a:lnTo>
                  <a:lnTo>
                    <a:pt x="310224" y="285"/>
                  </a:lnTo>
                  <a:cubicBezTo>
                    <a:pt x="321749" y="190"/>
                    <a:pt x="338418" y="14520"/>
                    <a:pt x="348514" y="22681"/>
                  </a:cubicBezTo>
                  <a:lnTo>
                    <a:pt x="456909" y="23346"/>
                  </a:lnTo>
                  <a:lnTo>
                    <a:pt x="484436" y="1139"/>
                  </a:lnTo>
                  <a:close/>
                </a:path>
              </a:pathLst>
            </a:custGeom>
            <a:grpFill/>
            <a:ln w="9525" cap="flat">
              <a:noFill/>
              <a:prstDash val="solid"/>
              <a:miter/>
            </a:ln>
          </p:spPr>
        </p:sp>
        <p:sp>
          <p:nvSpPr>
            <p:cNvPr id="195" name="Freeform 194">
              <a:extLst>
                <a:ext uri="{FF2B5EF4-FFF2-40B4-BE49-F238E27FC236}">
                  <a16:creationId xmlns:a16="http://schemas.microsoft.com/office/drawing/2014/main" id="{2E29B6CA-2AD0-CAFA-938F-44B06458214D}"/>
                </a:ext>
              </a:extLst>
            </p:cNvPr>
            <p:cNvSpPr/>
            <p:nvPr/>
          </p:nvSpPr>
          <p:spPr>
            <a:xfrm>
              <a:off x="4783328" y="2938644"/>
              <a:ext cx="215582" cy="289616"/>
            </a:xfrm>
            <a:custGeom>
              <a:avLst/>
              <a:gdLst>
                <a:gd name="csX0" fmla="*/ 199294 w 215582"/>
                <a:gd name="csY0" fmla="*/ 248642 h 289616"/>
                <a:gd name="csX1" fmla="*/ 199580 w 215582"/>
                <a:gd name="csY1" fmla="*/ 38816 h 289616"/>
                <a:gd name="csX2" fmla="*/ 176720 w 215582"/>
                <a:gd name="csY2" fmla="*/ 18887 h 289616"/>
                <a:gd name="csX3" fmla="*/ 32702 w 215582"/>
                <a:gd name="csY3" fmla="*/ 18128 h 289616"/>
                <a:gd name="csX4" fmla="*/ 23558 w 215582"/>
                <a:gd name="csY4" fmla="*/ 36064 h 289616"/>
                <a:gd name="csX5" fmla="*/ 93472 w 215582"/>
                <a:gd name="csY5" fmla="*/ 36633 h 289616"/>
                <a:gd name="csX6" fmla="*/ 168338 w 215582"/>
                <a:gd name="csY6" fmla="*/ 52102 h 289616"/>
                <a:gd name="csX7" fmla="*/ 167481 w 215582"/>
                <a:gd name="csY7" fmla="*/ 246460 h 289616"/>
                <a:gd name="csX8" fmla="*/ 117284 w 215582"/>
                <a:gd name="csY8" fmla="*/ 245985 h 289616"/>
                <a:gd name="csX9" fmla="*/ 149193 w 215582"/>
                <a:gd name="csY9" fmla="*/ 237539 h 289616"/>
                <a:gd name="csX10" fmla="*/ 149764 w 215582"/>
                <a:gd name="csY10" fmla="*/ 54095 h 289616"/>
                <a:gd name="csX11" fmla="*/ 80327 w 215582"/>
                <a:gd name="csY11" fmla="*/ 60074 h 289616"/>
                <a:gd name="csX12" fmla="*/ 22796 w 215582"/>
                <a:gd name="csY12" fmla="*/ 61403 h 289616"/>
                <a:gd name="csX13" fmla="*/ 5842 w 215582"/>
                <a:gd name="csY13" fmla="*/ 31699 h 289616"/>
                <a:gd name="csX14" fmla="*/ 24320 w 215582"/>
                <a:gd name="csY14" fmla="*/ 1425 h 289616"/>
                <a:gd name="csX15" fmla="*/ 176815 w 215582"/>
                <a:gd name="csY15" fmla="*/ 2 h 289616"/>
                <a:gd name="csX16" fmla="*/ 215582 w 215582"/>
                <a:gd name="csY16" fmla="*/ 38342 h 289616"/>
                <a:gd name="csX17" fmla="*/ 215106 w 215582"/>
                <a:gd name="csY17" fmla="*/ 251869 h 289616"/>
                <a:gd name="csX18" fmla="*/ 171767 w 215582"/>
                <a:gd name="csY18" fmla="*/ 288786 h 289616"/>
                <a:gd name="csX19" fmla="*/ 41084 w 215582"/>
                <a:gd name="csY19" fmla="*/ 287172 h 289616"/>
                <a:gd name="csX20" fmla="*/ 4889 w 215582"/>
                <a:gd name="csY20" fmla="*/ 222545 h 289616"/>
                <a:gd name="csX21" fmla="*/ 52800 w 215582"/>
                <a:gd name="csY21" fmla="*/ 216945 h 289616"/>
                <a:gd name="csX22" fmla="*/ 98425 w 215582"/>
                <a:gd name="csY22" fmla="*/ 243897 h 289616"/>
                <a:gd name="csX23" fmla="*/ 87757 w 215582"/>
                <a:gd name="csY23" fmla="*/ 253862 h 289616"/>
                <a:gd name="csX24" fmla="*/ 76327 w 215582"/>
                <a:gd name="csY24" fmla="*/ 238393 h 289616"/>
                <a:gd name="csX25" fmla="*/ 19653 w 215582"/>
                <a:gd name="csY25" fmla="*/ 236970 h 289616"/>
                <a:gd name="csX26" fmla="*/ 47561 w 215582"/>
                <a:gd name="csY26" fmla="*/ 270565 h 289616"/>
                <a:gd name="csX27" fmla="*/ 172624 w 215582"/>
                <a:gd name="csY27" fmla="*/ 270944 h 289616"/>
                <a:gd name="csX28" fmla="*/ 199485 w 215582"/>
                <a:gd name="csY28" fmla="*/ 248548 h 2896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215582" h="289616">
                  <a:moveTo>
                    <a:pt x="199294" y="248642"/>
                  </a:moveTo>
                  <a:lnTo>
                    <a:pt x="199580" y="38816"/>
                  </a:lnTo>
                  <a:cubicBezTo>
                    <a:pt x="199580" y="28092"/>
                    <a:pt x="186912" y="18887"/>
                    <a:pt x="176720" y="18887"/>
                  </a:cubicBezTo>
                  <a:lnTo>
                    <a:pt x="32702" y="18128"/>
                  </a:lnTo>
                  <a:cubicBezTo>
                    <a:pt x="27178" y="18128"/>
                    <a:pt x="22701" y="30939"/>
                    <a:pt x="23558" y="36064"/>
                  </a:cubicBezTo>
                  <a:cubicBezTo>
                    <a:pt x="26701" y="55519"/>
                    <a:pt x="62420" y="45364"/>
                    <a:pt x="93472" y="36633"/>
                  </a:cubicBezTo>
                  <a:cubicBezTo>
                    <a:pt x="119094" y="29326"/>
                    <a:pt x="168433" y="29421"/>
                    <a:pt x="168338" y="52102"/>
                  </a:cubicBezTo>
                  <a:lnTo>
                    <a:pt x="167481" y="246460"/>
                  </a:lnTo>
                  <a:cubicBezTo>
                    <a:pt x="155575" y="258702"/>
                    <a:pt x="127571" y="264396"/>
                    <a:pt x="117284" y="245985"/>
                  </a:cubicBezTo>
                  <a:cubicBezTo>
                    <a:pt x="121856" y="240481"/>
                    <a:pt x="136334" y="237634"/>
                    <a:pt x="149193" y="237539"/>
                  </a:cubicBezTo>
                  <a:lnTo>
                    <a:pt x="149764" y="54095"/>
                  </a:lnTo>
                  <a:cubicBezTo>
                    <a:pt x="122332" y="49255"/>
                    <a:pt x="103663" y="54854"/>
                    <a:pt x="80327" y="60074"/>
                  </a:cubicBezTo>
                  <a:cubicBezTo>
                    <a:pt x="64992" y="63585"/>
                    <a:pt x="42608" y="62067"/>
                    <a:pt x="22796" y="61403"/>
                  </a:cubicBezTo>
                  <a:cubicBezTo>
                    <a:pt x="13557" y="61118"/>
                    <a:pt x="5842" y="40619"/>
                    <a:pt x="5842" y="31699"/>
                  </a:cubicBezTo>
                  <a:cubicBezTo>
                    <a:pt x="5842" y="22778"/>
                    <a:pt x="14795" y="1520"/>
                    <a:pt x="24320" y="1425"/>
                  </a:cubicBezTo>
                  <a:lnTo>
                    <a:pt x="176815" y="2"/>
                  </a:lnTo>
                  <a:cubicBezTo>
                    <a:pt x="197675" y="-188"/>
                    <a:pt x="215677" y="16799"/>
                    <a:pt x="215582" y="38342"/>
                  </a:cubicBezTo>
                  <a:lnTo>
                    <a:pt x="215106" y="251869"/>
                  </a:lnTo>
                  <a:cubicBezTo>
                    <a:pt x="215106" y="272842"/>
                    <a:pt x="190436" y="288596"/>
                    <a:pt x="171767" y="288786"/>
                  </a:cubicBezTo>
                  <a:cubicBezTo>
                    <a:pt x="126619" y="289260"/>
                    <a:pt x="83851" y="291063"/>
                    <a:pt x="41084" y="287172"/>
                  </a:cubicBezTo>
                  <a:cubicBezTo>
                    <a:pt x="9747" y="284420"/>
                    <a:pt x="-9589" y="248263"/>
                    <a:pt x="4889" y="222545"/>
                  </a:cubicBezTo>
                  <a:lnTo>
                    <a:pt x="52800" y="216945"/>
                  </a:lnTo>
                  <a:cubicBezTo>
                    <a:pt x="73469" y="214573"/>
                    <a:pt x="95948" y="229757"/>
                    <a:pt x="98425" y="243897"/>
                  </a:cubicBezTo>
                  <a:cubicBezTo>
                    <a:pt x="98901" y="246744"/>
                    <a:pt x="89376" y="256140"/>
                    <a:pt x="87757" y="253862"/>
                  </a:cubicBezTo>
                  <a:lnTo>
                    <a:pt x="76327" y="238393"/>
                  </a:lnTo>
                  <a:lnTo>
                    <a:pt x="19653" y="236970"/>
                  </a:lnTo>
                  <a:cubicBezTo>
                    <a:pt x="15367" y="256235"/>
                    <a:pt x="30035" y="270470"/>
                    <a:pt x="47561" y="270565"/>
                  </a:cubicBezTo>
                  <a:lnTo>
                    <a:pt x="172624" y="270944"/>
                  </a:lnTo>
                  <a:cubicBezTo>
                    <a:pt x="181006" y="270944"/>
                    <a:pt x="199485" y="260695"/>
                    <a:pt x="199485" y="248548"/>
                  </a:cubicBezTo>
                  <a:close/>
                </a:path>
              </a:pathLst>
            </a:custGeom>
            <a:grpFill/>
            <a:ln w="9525" cap="flat">
              <a:noFill/>
              <a:prstDash val="solid"/>
              <a:miter/>
            </a:ln>
          </p:spPr>
        </p:sp>
        <p:sp>
          <p:nvSpPr>
            <p:cNvPr id="196" name="Freeform 195">
              <a:extLst>
                <a:ext uri="{FF2B5EF4-FFF2-40B4-BE49-F238E27FC236}">
                  <a16:creationId xmlns:a16="http://schemas.microsoft.com/office/drawing/2014/main" id="{BA580323-0B8A-C3E2-D7D5-77A4F1C39168}"/>
                </a:ext>
              </a:extLst>
            </p:cNvPr>
            <p:cNvSpPr/>
            <p:nvPr/>
          </p:nvSpPr>
          <p:spPr>
            <a:xfrm>
              <a:off x="4724340" y="2853560"/>
              <a:ext cx="224998" cy="76576"/>
            </a:xfrm>
            <a:custGeom>
              <a:avLst/>
              <a:gdLst>
                <a:gd name="csX0" fmla="*/ 150650 w 224998"/>
                <a:gd name="csY0" fmla="*/ 52250 h 76576"/>
                <a:gd name="csX1" fmla="*/ 113312 w 224998"/>
                <a:gd name="csY1" fmla="*/ 76545 h 76576"/>
                <a:gd name="csX2" fmla="*/ 77403 w 224998"/>
                <a:gd name="csY2" fmla="*/ 53484 h 76576"/>
                <a:gd name="csX3" fmla="*/ 34921 w 224998"/>
                <a:gd name="csY3" fmla="*/ 62215 h 76576"/>
                <a:gd name="csX4" fmla="*/ 4727 w 224998"/>
                <a:gd name="csY4" fmla="*/ 56236 h 76576"/>
                <a:gd name="csX5" fmla="*/ 2346 w 224998"/>
                <a:gd name="csY5" fmla="*/ 26437 h 76576"/>
                <a:gd name="csX6" fmla="*/ 32540 w 224998"/>
                <a:gd name="csY6" fmla="*/ 15523 h 76576"/>
                <a:gd name="csX7" fmla="*/ 78451 w 224998"/>
                <a:gd name="csY7" fmla="*/ 23400 h 76576"/>
                <a:gd name="csX8" fmla="*/ 105406 w 224998"/>
                <a:gd name="csY8" fmla="*/ 719 h 76576"/>
                <a:gd name="csX9" fmla="*/ 161223 w 224998"/>
                <a:gd name="csY9" fmla="*/ 30992 h 76576"/>
                <a:gd name="csX10" fmla="*/ 187417 w 224998"/>
                <a:gd name="csY10" fmla="*/ 17611 h 76576"/>
                <a:gd name="csX11" fmla="*/ 219802 w 224998"/>
                <a:gd name="csY11" fmla="*/ 22451 h 76576"/>
                <a:gd name="csX12" fmla="*/ 221611 w 224998"/>
                <a:gd name="csY12" fmla="*/ 53579 h 76576"/>
                <a:gd name="csX13" fmla="*/ 192751 w 224998"/>
                <a:gd name="csY13" fmla="*/ 62689 h 76576"/>
                <a:gd name="csX14" fmla="*/ 150555 w 224998"/>
                <a:gd name="csY14" fmla="*/ 52155 h 76576"/>
                <a:gd name="csX15" fmla="*/ 113312 w 224998"/>
                <a:gd name="csY15" fmla="*/ 59083 h 76576"/>
                <a:gd name="csX16" fmla="*/ 130267 w 224998"/>
                <a:gd name="csY16" fmla="*/ 31467 h 76576"/>
                <a:gd name="csX17" fmla="*/ 101120 w 224998"/>
                <a:gd name="csY17" fmla="*/ 22356 h 76576"/>
                <a:gd name="csX18" fmla="*/ 96738 w 224998"/>
                <a:gd name="csY18" fmla="*/ 48264 h 76576"/>
                <a:gd name="csX19" fmla="*/ 113312 w 224998"/>
                <a:gd name="csY19" fmla="*/ 59083 h 765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24998" h="76576">
                  <a:moveTo>
                    <a:pt x="150650" y="52250"/>
                  </a:moveTo>
                  <a:cubicBezTo>
                    <a:pt x="139601" y="62974"/>
                    <a:pt x="128933" y="75785"/>
                    <a:pt x="113312" y="76545"/>
                  </a:cubicBezTo>
                  <a:cubicBezTo>
                    <a:pt x="99501" y="77304"/>
                    <a:pt x="87309" y="64113"/>
                    <a:pt x="77403" y="53484"/>
                  </a:cubicBezTo>
                  <a:cubicBezTo>
                    <a:pt x="65211" y="40482"/>
                    <a:pt x="46256" y="50257"/>
                    <a:pt x="34921" y="62215"/>
                  </a:cubicBezTo>
                  <a:cubicBezTo>
                    <a:pt x="27873" y="69712"/>
                    <a:pt x="9394" y="64397"/>
                    <a:pt x="4727" y="56236"/>
                  </a:cubicBezTo>
                  <a:cubicBezTo>
                    <a:pt x="-607" y="46841"/>
                    <a:pt x="-1464" y="35358"/>
                    <a:pt x="2346" y="26437"/>
                  </a:cubicBezTo>
                  <a:cubicBezTo>
                    <a:pt x="5870" y="18275"/>
                    <a:pt x="26634" y="9924"/>
                    <a:pt x="32540" y="15523"/>
                  </a:cubicBezTo>
                  <a:cubicBezTo>
                    <a:pt x="45970" y="28525"/>
                    <a:pt x="64449" y="39154"/>
                    <a:pt x="78451" y="23400"/>
                  </a:cubicBezTo>
                  <a:cubicBezTo>
                    <a:pt x="85690" y="15239"/>
                    <a:pt x="95977" y="2807"/>
                    <a:pt x="105406" y="719"/>
                  </a:cubicBezTo>
                  <a:cubicBezTo>
                    <a:pt x="134743" y="-5735"/>
                    <a:pt x="144268" y="33460"/>
                    <a:pt x="161223" y="30992"/>
                  </a:cubicBezTo>
                  <a:cubicBezTo>
                    <a:pt x="170272" y="29664"/>
                    <a:pt x="178654" y="24729"/>
                    <a:pt x="187417" y="17611"/>
                  </a:cubicBezTo>
                  <a:cubicBezTo>
                    <a:pt x="196180" y="10494"/>
                    <a:pt x="210753" y="13056"/>
                    <a:pt x="219802" y="22451"/>
                  </a:cubicBezTo>
                  <a:cubicBezTo>
                    <a:pt x="225707" y="28620"/>
                    <a:pt x="226945" y="43614"/>
                    <a:pt x="221611" y="53579"/>
                  </a:cubicBezTo>
                  <a:cubicBezTo>
                    <a:pt x="217706" y="60886"/>
                    <a:pt x="199990" y="68858"/>
                    <a:pt x="192751" y="62689"/>
                  </a:cubicBezTo>
                  <a:cubicBezTo>
                    <a:pt x="181225" y="52724"/>
                    <a:pt x="164652" y="38394"/>
                    <a:pt x="150555" y="52155"/>
                  </a:cubicBezTo>
                  <a:close/>
                  <a:moveTo>
                    <a:pt x="113312" y="59083"/>
                  </a:moveTo>
                  <a:cubicBezTo>
                    <a:pt x="128552" y="58513"/>
                    <a:pt x="133410" y="42570"/>
                    <a:pt x="130267" y="31467"/>
                  </a:cubicBezTo>
                  <a:cubicBezTo>
                    <a:pt x="127600" y="22356"/>
                    <a:pt x="108454" y="15239"/>
                    <a:pt x="101120" y="22356"/>
                  </a:cubicBezTo>
                  <a:cubicBezTo>
                    <a:pt x="96929" y="26437"/>
                    <a:pt x="95119" y="42570"/>
                    <a:pt x="96738" y="48264"/>
                  </a:cubicBezTo>
                  <a:cubicBezTo>
                    <a:pt x="98072" y="53009"/>
                    <a:pt x="107788" y="59273"/>
                    <a:pt x="113312" y="59083"/>
                  </a:cubicBezTo>
                  <a:close/>
                </a:path>
              </a:pathLst>
            </a:custGeom>
            <a:grpFill/>
            <a:ln w="9525" cap="flat">
              <a:noFill/>
              <a:prstDash val="solid"/>
              <a:miter/>
            </a:ln>
          </p:spPr>
        </p:sp>
        <p:sp>
          <p:nvSpPr>
            <p:cNvPr id="197" name="Freeform 196">
              <a:extLst>
                <a:ext uri="{FF2B5EF4-FFF2-40B4-BE49-F238E27FC236}">
                  <a16:creationId xmlns:a16="http://schemas.microsoft.com/office/drawing/2014/main" id="{EC6A1D21-D980-CCF5-C8FB-EE3032317936}"/>
                </a:ext>
              </a:extLst>
            </p:cNvPr>
            <p:cNvSpPr/>
            <p:nvPr/>
          </p:nvSpPr>
          <p:spPr>
            <a:xfrm>
              <a:off x="4797860" y="3006215"/>
              <a:ext cx="80076" cy="103916"/>
            </a:xfrm>
            <a:custGeom>
              <a:avLst/>
              <a:gdLst>
                <a:gd name="csX0" fmla="*/ 77130 w 80076"/>
                <a:gd name="csY0" fmla="*/ 103632 h 103916"/>
                <a:gd name="csX1" fmla="*/ 4740 w 80076"/>
                <a:gd name="csY1" fmla="*/ 103917 h 103916"/>
                <a:gd name="csX2" fmla="*/ 12836 w 80076"/>
                <a:gd name="csY2" fmla="*/ 64058 h 103916"/>
                <a:gd name="csX3" fmla="*/ 15694 w 80076"/>
                <a:gd name="csY3" fmla="*/ 0 h 103916"/>
                <a:gd name="csX4" fmla="*/ 64176 w 80076"/>
                <a:gd name="csY4" fmla="*/ 380 h 103916"/>
                <a:gd name="csX5" fmla="*/ 67700 w 80076"/>
                <a:gd name="csY5" fmla="*/ 64058 h 103916"/>
                <a:gd name="csX6" fmla="*/ 77130 w 80076"/>
                <a:gd name="csY6" fmla="*/ 103727 h 103916"/>
                <a:gd name="csX7" fmla="*/ 61700 w 80076"/>
                <a:gd name="csY7" fmla="*/ 87309 h 103916"/>
                <a:gd name="csX8" fmla="*/ 47031 w 80076"/>
                <a:gd name="csY8" fmla="*/ 57605 h 103916"/>
                <a:gd name="csX9" fmla="*/ 46745 w 80076"/>
                <a:gd name="csY9" fmla="*/ 15184 h 103916"/>
                <a:gd name="csX10" fmla="*/ 32839 w 80076"/>
                <a:gd name="csY10" fmla="*/ 16323 h 103916"/>
                <a:gd name="csX11" fmla="*/ 33220 w 80076"/>
                <a:gd name="csY11" fmla="*/ 32077 h 103916"/>
                <a:gd name="csX12" fmla="*/ 18647 w 80076"/>
                <a:gd name="csY12" fmla="*/ 86645 h 103916"/>
                <a:gd name="csX13" fmla="*/ 61795 w 80076"/>
                <a:gd name="csY13" fmla="*/ 87404 h 1039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80076" h="103916">
                  <a:moveTo>
                    <a:pt x="77130" y="103632"/>
                  </a:moveTo>
                  <a:lnTo>
                    <a:pt x="4740" y="103917"/>
                  </a:lnTo>
                  <a:cubicBezTo>
                    <a:pt x="-5547" y="92244"/>
                    <a:pt x="2645" y="73169"/>
                    <a:pt x="12836" y="64058"/>
                  </a:cubicBezTo>
                  <a:lnTo>
                    <a:pt x="15694" y="0"/>
                  </a:lnTo>
                  <a:lnTo>
                    <a:pt x="64176" y="380"/>
                  </a:lnTo>
                  <a:lnTo>
                    <a:pt x="67700" y="64058"/>
                  </a:lnTo>
                  <a:cubicBezTo>
                    <a:pt x="77606" y="71555"/>
                    <a:pt x="84179" y="89776"/>
                    <a:pt x="77130" y="103727"/>
                  </a:cubicBezTo>
                  <a:close/>
                  <a:moveTo>
                    <a:pt x="61700" y="87309"/>
                  </a:moveTo>
                  <a:cubicBezTo>
                    <a:pt x="53413" y="73169"/>
                    <a:pt x="47126" y="64343"/>
                    <a:pt x="47031" y="57605"/>
                  </a:cubicBezTo>
                  <a:lnTo>
                    <a:pt x="46745" y="15184"/>
                  </a:lnTo>
                  <a:cubicBezTo>
                    <a:pt x="43983" y="14235"/>
                    <a:pt x="32744" y="13286"/>
                    <a:pt x="32839" y="16323"/>
                  </a:cubicBezTo>
                  <a:lnTo>
                    <a:pt x="33220" y="32077"/>
                  </a:lnTo>
                  <a:cubicBezTo>
                    <a:pt x="33791" y="55232"/>
                    <a:pt x="32458" y="66621"/>
                    <a:pt x="18647" y="86645"/>
                  </a:cubicBezTo>
                  <a:lnTo>
                    <a:pt x="61795" y="87404"/>
                  </a:lnTo>
                  <a:close/>
                </a:path>
              </a:pathLst>
            </a:custGeom>
            <a:grpFill/>
            <a:ln w="9525" cap="flat">
              <a:noFill/>
              <a:prstDash val="solid"/>
              <a:miter/>
            </a:ln>
          </p:spPr>
        </p:sp>
      </p:grpSp>
      <p:grpSp>
        <p:nvGrpSpPr>
          <p:cNvPr id="198" name="Graphic 2">
            <a:extLst>
              <a:ext uri="{FF2B5EF4-FFF2-40B4-BE49-F238E27FC236}">
                <a16:creationId xmlns:a16="http://schemas.microsoft.com/office/drawing/2014/main" id="{1A876E81-9B98-125B-D87E-5343191906C0}"/>
              </a:ext>
            </a:extLst>
          </p:cNvPr>
          <p:cNvGrpSpPr/>
          <p:nvPr/>
        </p:nvGrpSpPr>
        <p:grpSpPr>
          <a:xfrm>
            <a:off x="3588732" y="5447217"/>
            <a:ext cx="842941" cy="773556"/>
            <a:chOff x="6857211" y="2565477"/>
            <a:chExt cx="842941" cy="773556"/>
          </a:xfrm>
          <a:solidFill>
            <a:schemeClr val="bg1"/>
          </a:solidFill>
        </p:grpSpPr>
        <p:sp>
          <p:nvSpPr>
            <p:cNvPr id="199" name="Freeform 198">
              <a:extLst>
                <a:ext uri="{FF2B5EF4-FFF2-40B4-BE49-F238E27FC236}">
                  <a16:creationId xmlns:a16="http://schemas.microsoft.com/office/drawing/2014/main" id="{B24E8029-FC63-B5B4-EB40-7635AE5FADB5}"/>
                </a:ext>
              </a:extLst>
            </p:cNvPr>
            <p:cNvSpPr/>
            <p:nvPr/>
          </p:nvSpPr>
          <p:spPr>
            <a:xfrm>
              <a:off x="7404163" y="2759186"/>
              <a:ext cx="295989" cy="579847"/>
            </a:xfrm>
            <a:custGeom>
              <a:avLst/>
              <a:gdLst>
                <a:gd name="csX0" fmla="*/ 78391 w 295989"/>
                <a:gd name="csY0" fmla="*/ 241999 h 579847"/>
                <a:gd name="csX1" fmla="*/ 107823 w 295989"/>
                <a:gd name="csY1" fmla="*/ 169210 h 579847"/>
                <a:gd name="csX2" fmla="*/ 111347 w 295989"/>
                <a:gd name="csY2" fmla="*/ 130206 h 579847"/>
                <a:gd name="csX3" fmla="*/ 119444 w 295989"/>
                <a:gd name="csY3" fmla="*/ 107240 h 579847"/>
                <a:gd name="csX4" fmla="*/ 101155 w 295989"/>
                <a:gd name="csY4" fmla="*/ 88829 h 579847"/>
                <a:gd name="csX5" fmla="*/ 90106 w 295989"/>
                <a:gd name="csY5" fmla="*/ 77536 h 579847"/>
                <a:gd name="csX6" fmla="*/ 98203 w 295989"/>
                <a:gd name="csY6" fmla="*/ 61497 h 579847"/>
                <a:gd name="csX7" fmla="*/ 148685 w 295989"/>
                <a:gd name="csY7" fmla="*/ 109233 h 579847"/>
                <a:gd name="csX8" fmla="*/ 180975 w 295989"/>
                <a:gd name="csY8" fmla="*/ 109707 h 579847"/>
                <a:gd name="csX9" fmla="*/ 244602 w 295989"/>
                <a:gd name="csY9" fmla="*/ 58081 h 579847"/>
                <a:gd name="csX10" fmla="*/ 199739 w 295989"/>
                <a:gd name="csY10" fmla="*/ 28946 h 579847"/>
                <a:gd name="csX11" fmla="*/ 40958 w 295989"/>
                <a:gd name="csY11" fmla="*/ 29326 h 579847"/>
                <a:gd name="csX12" fmla="*/ 79153 w 295989"/>
                <a:gd name="csY12" fmla="*/ 40714 h 579847"/>
                <a:gd name="csX13" fmla="*/ 34862 w 295989"/>
                <a:gd name="csY13" fmla="*/ 176897 h 579847"/>
                <a:gd name="csX14" fmla="*/ 16573 w 295989"/>
                <a:gd name="csY14" fmla="*/ 175474 h 579847"/>
                <a:gd name="csX15" fmla="*/ 15526 w 295989"/>
                <a:gd name="csY15" fmla="*/ 157822 h 579847"/>
                <a:gd name="csX16" fmla="*/ 51245 w 295989"/>
                <a:gd name="csY16" fmla="*/ 63206 h 579847"/>
                <a:gd name="csX17" fmla="*/ 14478 w 295989"/>
                <a:gd name="csY17" fmla="*/ 35210 h 579847"/>
                <a:gd name="csX18" fmla="*/ 42767 w 295989"/>
                <a:gd name="csY18" fmla="*/ 1 h 579847"/>
                <a:gd name="csX19" fmla="*/ 197929 w 295989"/>
                <a:gd name="csY19" fmla="*/ 1520 h 579847"/>
                <a:gd name="csX20" fmla="*/ 280226 w 295989"/>
                <a:gd name="csY20" fmla="*/ 51723 h 579847"/>
                <a:gd name="csX21" fmla="*/ 295846 w 295989"/>
                <a:gd name="csY21" fmla="*/ 68615 h 579847"/>
                <a:gd name="csX22" fmla="*/ 210312 w 295989"/>
                <a:gd name="csY22" fmla="*/ 115496 h 579847"/>
                <a:gd name="csX23" fmla="*/ 234410 w 295989"/>
                <a:gd name="csY23" fmla="*/ 188570 h 579847"/>
                <a:gd name="csX24" fmla="*/ 294513 w 295989"/>
                <a:gd name="csY24" fmla="*/ 306152 h 579847"/>
                <a:gd name="csX25" fmla="*/ 294227 w 295989"/>
                <a:gd name="csY25" fmla="*/ 558210 h 579847"/>
                <a:gd name="csX26" fmla="*/ 268605 w 295989"/>
                <a:gd name="csY26" fmla="*/ 579183 h 579847"/>
                <a:gd name="csX27" fmla="*/ 23717 w 295989"/>
                <a:gd name="csY27" fmla="*/ 579847 h 579847"/>
                <a:gd name="csX28" fmla="*/ 0 w 295989"/>
                <a:gd name="csY28" fmla="*/ 549384 h 579847"/>
                <a:gd name="csX29" fmla="*/ 0 w 295989"/>
                <a:gd name="csY29" fmla="*/ 336900 h 579847"/>
                <a:gd name="csX30" fmla="*/ 10001 w 295989"/>
                <a:gd name="csY30" fmla="*/ 309569 h 579847"/>
                <a:gd name="csX31" fmla="*/ 78391 w 295989"/>
                <a:gd name="csY31" fmla="*/ 242094 h 579847"/>
                <a:gd name="csX32" fmla="*/ 191167 w 295989"/>
                <a:gd name="csY32" fmla="*/ 155734 h 579847"/>
                <a:gd name="csX33" fmla="*/ 184976 w 295989"/>
                <a:gd name="csY33" fmla="*/ 141689 h 579847"/>
                <a:gd name="csX34" fmla="*/ 139637 w 295989"/>
                <a:gd name="csY34" fmla="*/ 141973 h 579847"/>
                <a:gd name="csX35" fmla="*/ 138398 w 295989"/>
                <a:gd name="csY35" fmla="*/ 156209 h 579847"/>
                <a:gd name="csX36" fmla="*/ 191262 w 295989"/>
                <a:gd name="csY36" fmla="*/ 155734 h 579847"/>
                <a:gd name="csX37" fmla="*/ 156115 w 295989"/>
                <a:gd name="csY37" fmla="*/ 519016 h 579847"/>
                <a:gd name="csX38" fmla="*/ 30194 w 295989"/>
                <a:gd name="csY38" fmla="*/ 518541 h 579847"/>
                <a:gd name="csX39" fmla="*/ 32671 w 295989"/>
                <a:gd name="csY39" fmla="*/ 550807 h 579847"/>
                <a:gd name="csX40" fmla="*/ 261366 w 295989"/>
                <a:gd name="csY40" fmla="*/ 550333 h 579847"/>
                <a:gd name="csX41" fmla="*/ 261366 w 295989"/>
                <a:gd name="csY41" fmla="*/ 314409 h 579847"/>
                <a:gd name="csX42" fmla="*/ 210598 w 295989"/>
                <a:gd name="csY42" fmla="*/ 203469 h 579847"/>
                <a:gd name="csX43" fmla="*/ 156401 w 295989"/>
                <a:gd name="csY43" fmla="*/ 180788 h 579847"/>
                <a:gd name="csX44" fmla="*/ 119348 w 295989"/>
                <a:gd name="csY44" fmla="*/ 204798 h 579847"/>
                <a:gd name="csX45" fmla="*/ 101060 w 295989"/>
                <a:gd name="csY45" fmla="*/ 256899 h 579847"/>
                <a:gd name="csX46" fmla="*/ 24955 w 295989"/>
                <a:gd name="csY46" fmla="*/ 334907 h 579847"/>
                <a:gd name="csX47" fmla="*/ 172212 w 295989"/>
                <a:gd name="csY47" fmla="*/ 336805 h 579847"/>
                <a:gd name="csX48" fmla="*/ 209264 w 295989"/>
                <a:gd name="csY48" fmla="*/ 369072 h 579847"/>
                <a:gd name="csX49" fmla="*/ 208883 w 295989"/>
                <a:gd name="csY49" fmla="*/ 483997 h 579847"/>
                <a:gd name="csX50" fmla="*/ 156115 w 295989"/>
                <a:gd name="csY50" fmla="*/ 519016 h 579847"/>
                <a:gd name="csX51" fmla="*/ 181832 w 295989"/>
                <a:gd name="csY51" fmla="*/ 473748 h 579847"/>
                <a:gd name="csX52" fmla="*/ 179451 w 295989"/>
                <a:gd name="csY52" fmla="*/ 364896 h 579847"/>
                <a:gd name="csX53" fmla="*/ 30289 w 295989"/>
                <a:gd name="csY53" fmla="*/ 364232 h 579847"/>
                <a:gd name="csX54" fmla="*/ 30575 w 295989"/>
                <a:gd name="csY54" fmla="*/ 492633 h 579847"/>
                <a:gd name="csX55" fmla="*/ 170212 w 295989"/>
                <a:gd name="csY55" fmla="*/ 493013 h 579847"/>
                <a:gd name="csX56" fmla="*/ 181928 w 295989"/>
                <a:gd name="csY56" fmla="*/ 473748 h 5798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295989" h="579847">
                  <a:moveTo>
                    <a:pt x="78391" y="241999"/>
                  </a:moveTo>
                  <a:cubicBezTo>
                    <a:pt x="100203" y="220457"/>
                    <a:pt x="71247" y="195782"/>
                    <a:pt x="107823" y="169210"/>
                  </a:cubicBezTo>
                  <a:lnTo>
                    <a:pt x="111347" y="130206"/>
                  </a:lnTo>
                  <a:cubicBezTo>
                    <a:pt x="113538" y="124891"/>
                    <a:pt x="120587" y="112554"/>
                    <a:pt x="119444" y="107240"/>
                  </a:cubicBezTo>
                  <a:cubicBezTo>
                    <a:pt x="118015" y="100976"/>
                    <a:pt x="107823" y="95567"/>
                    <a:pt x="101155" y="88829"/>
                  </a:cubicBezTo>
                  <a:lnTo>
                    <a:pt x="90106" y="77536"/>
                  </a:lnTo>
                  <a:cubicBezTo>
                    <a:pt x="86868" y="74214"/>
                    <a:pt x="93631" y="61023"/>
                    <a:pt x="98203" y="61497"/>
                  </a:cubicBezTo>
                  <a:cubicBezTo>
                    <a:pt x="119729" y="63680"/>
                    <a:pt x="144113" y="82091"/>
                    <a:pt x="148685" y="109233"/>
                  </a:cubicBezTo>
                  <a:cubicBezTo>
                    <a:pt x="154591" y="113788"/>
                    <a:pt x="173355" y="113883"/>
                    <a:pt x="180975" y="109707"/>
                  </a:cubicBezTo>
                  <a:cubicBezTo>
                    <a:pt x="193738" y="82755"/>
                    <a:pt x="215075" y="65578"/>
                    <a:pt x="244602" y="58081"/>
                  </a:cubicBezTo>
                  <a:cubicBezTo>
                    <a:pt x="233172" y="46977"/>
                    <a:pt x="213360" y="28946"/>
                    <a:pt x="199739" y="28946"/>
                  </a:cubicBezTo>
                  <a:lnTo>
                    <a:pt x="40958" y="29326"/>
                  </a:lnTo>
                  <a:cubicBezTo>
                    <a:pt x="54673" y="36728"/>
                    <a:pt x="65056" y="38057"/>
                    <a:pt x="79153" y="40714"/>
                  </a:cubicBezTo>
                  <a:cubicBezTo>
                    <a:pt x="86773" y="89968"/>
                    <a:pt x="68104" y="140740"/>
                    <a:pt x="34862" y="176897"/>
                  </a:cubicBezTo>
                  <a:lnTo>
                    <a:pt x="16573" y="175474"/>
                  </a:lnTo>
                  <a:cubicBezTo>
                    <a:pt x="12287" y="175094"/>
                    <a:pt x="12668" y="161143"/>
                    <a:pt x="15526" y="157822"/>
                  </a:cubicBezTo>
                  <a:cubicBezTo>
                    <a:pt x="36576" y="132483"/>
                    <a:pt x="55626" y="96706"/>
                    <a:pt x="51245" y="63206"/>
                  </a:cubicBezTo>
                  <a:cubicBezTo>
                    <a:pt x="31623" y="63490"/>
                    <a:pt x="15526" y="55519"/>
                    <a:pt x="14478" y="35210"/>
                  </a:cubicBezTo>
                  <a:cubicBezTo>
                    <a:pt x="13621" y="18887"/>
                    <a:pt x="21241" y="-188"/>
                    <a:pt x="42767" y="1"/>
                  </a:cubicBezTo>
                  <a:lnTo>
                    <a:pt x="197929" y="1520"/>
                  </a:lnTo>
                  <a:cubicBezTo>
                    <a:pt x="233077" y="1899"/>
                    <a:pt x="255461" y="33312"/>
                    <a:pt x="280226" y="51723"/>
                  </a:cubicBezTo>
                  <a:cubicBezTo>
                    <a:pt x="287560" y="57132"/>
                    <a:pt x="295085" y="63016"/>
                    <a:pt x="295846" y="68615"/>
                  </a:cubicBezTo>
                  <a:cubicBezTo>
                    <a:pt x="299561" y="96990"/>
                    <a:pt x="229838" y="66527"/>
                    <a:pt x="210312" y="115496"/>
                  </a:cubicBezTo>
                  <a:cubicBezTo>
                    <a:pt x="227743" y="147098"/>
                    <a:pt x="206978" y="168925"/>
                    <a:pt x="234410" y="188570"/>
                  </a:cubicBezTo>
                  <a:cubicBezTo>
                    <a:pt x="247650" y="231465"/>
                    <a:pt x="257175" y="275594"/>
                    <a:pt x="294513" y="306152"/>
                  </a:cubicBezTo>
                  <a:lnTo>
                    <a:pt x="294227" y="558210"/>
                  </a:lnTo>
                  <a:cubicBezTo>
                    <a:pt x="282416" y="562575"/>
                    <a:pt x="275463" y="567700"/>
                    <a:pt x="268605" y="579183"/>
                  </a:cubicBezTo>
                  <a:lnTo>
                    <a:pt x="23717" y="579847"/>
                  </a:lnTo>
                  <a:lnTo>
                    <a:pt x="0" y="549384"/>
                  </a:lnTo>
                  <a:lnTo>
                    <a:pt x="0" y="336900"/>
                  </a:lnTo>
                  <a:cubicBezTo>
                    <a:pt x="1048" y="329783"/>
                    <a:pt x="5334" y="314124"/>
                    <a:pt x="10001" y="309569"/>
                  </a:cubicBezTo>
                  <a:lnTo>
                    <a:pt x="78391" y="242094"/>
                  </a:lnTo>
                  <a:close/>
                  <a:moveTo>
                    <a:pt x="191167" y="155734"/>
                  </a:moveTo>
                  <a:cubicBezTo>
                    <a:pt x="189547" y="148901"/>
                    <a:pt x="187071" y="141689"/>
                    <a:pt x="184976" y="141689"/>
                  </a:cubicBezTo>
                  <a:lnTo>
                    <a:pt x="139637" y="141973"/>
                  </a:lnTo>
                  <a:lnTo>
                    <a:pt x="138398" y="156209"/>
                  </a:lnTo>
                  <a:lnTo>
                    <a:pt x="191262" y="155734"/>
                  </a:lnTo>
                  <a:close/>
                  <a:moveTo>
                    <a:pt x="156115" y="519016"/>
                  </a:moveTo>
                  <a:lnTo>
                    <a:pt x="30194" y="518541"/>
                  </a:lnTo>
                  <a:lnTo>
                    <a:pt x="32671" y="550807"/>
                  </a:lnTo>
                  <a:lnTo>
                    <a:pt x="261366" y="550333"/>
                  </a:lnTo>
                  <a:lnTo>
                    <a:pt x="261366" y="314409"/>
                  </a:lnTo>
                  <a:cubicBezTo>
                    <a:pt x="234982" y="280909"/>
                    <a:pt x="217170" y="244182"/>
                    <a:pt x="210598" y="203469"/>
                  </a:cubicBezTo>
                  <a:cubicBezTo>
                    <a:pt x="198882" y="181263"/>
                    <a:pt x="180213" y="179649"/>
                    <a:pt x="156401" y="180788"/>
                  </a:cubicBezTo>
                  <a:cubicBezTo>
                    <a:pt x="140684" y="181547"/>
                    <a:pt x="119348" y="182686"/>
                    <a:pt x="119348" y="204798"/>
                  </a:cubicBezTo>
                  <a:cubicBezTo>
                    <a:pt x="119348" y="222544"/>
                    <a:pt x="114110" y="243613"/>
                    <a:pt x="101060" y="256899"/>
                  </a:cubicBezTo>
                  <a:lnTo>
                    <a:pt x="24955" y="334907"/>
                  </a:lnTo>
                  <a:lnTo>
                    <a:pt x="172212" y="336805"/>
                  </a:lnTo>
                  <a:cubicBezTo>
                    <a:pt x="184785" y="336995"/>
                    <a:pt x="209264" y="355596"/>
                    <a:pt x="209264" y="369072"/>
                  </a:cubicBezTo>
                  <a:lnTo>
                    <a:pt x="208883" y="483997"/>
                  </a:lnTo>
                  <a:cubicBezTo>
                    <a:pt x="208883" y="508007"/>
                    <a:pt x="176784" y="519110"/>
                    <a:pt x="156115" y="519016"/>
                  </a:cubicBezTo>
                  <a:close/>
                  <a:moveTo>
                    <a:pt x="181832" y="473748"/>
                  </a:moveTo>
                  <a:lnTo>
                    <a:pt x="179451" y="364896"/>
                  </a:lnTo>
                  <a:lnTo>
                    <a:pt x="30289" y="364232"/>
                  </a:lnTo>
                  <a:lnTo>
                    <a:pt x="30575" y="492633"/>
                  </a:lnTo>
                  <a:lnTo>
                    <a:pt x="170212" y="493013"/>
                  </a:lnTo>
                  <a:cubicBezTo>
                    <a:pt x="173546" y="490071"/>
                    <a:pt x="182023" y="478683"/>
                    <a:pt x="181928" y="473748"/>
                  </a:cubicBezTo>
                  <a:close/>
                </a:path>
              </a:pathLst>
            </a:custGeom>
            <a:grpFill/>
            <a:ln w="9525" cap="flat">
              <a:noFill/>
              <a:prstDash val="solid"/>
              <a:miter/>
            </a:ln>
          </p:spPr>
        </p:sp>
        <p:sp>
          <p:nvSpPr>
            <p:cNvPr id="200" name="Freeform 199">
              <a:extLst>
                <a:ext uri="{FF2B5EF4-FFF2-40B4-BE49-F238E27FC236}">
                  <a16:creationId xmlns:a16="http://schemas.microsoft.com/office/drawing/2014/main" id="{20831765-54F0-2BF8-FC79-35F8B97EECA9}"/>
                </a:ext>
              </a:extLst>
            </p:cNvPr>
            <p:cNvSpPr/>
            <p:nvPr/>
          </p:nvSpPr>
          <p:spPr>
            <a:xfrm>
              <a:off x="6857211" y="2740322"/>
              <a:ext cx="492945" cy="488206"/>
            </a:xfrm>
            <a:custGeom>
              <a:avLst/>
              <a:gdLst>
                <a:gd name="csX0" fmla="*/ 392361 w 492945"/>
                <a:gd name="csY0" fmla="*/ 164728 h 488206"/>
                <a:gd name="csX1" fmla="*/ 420079 w 492945"/>
                <a:gd name="csY1" fmla="*/ 228502 h 488206"/>
                <a:gd name="csX2" fmla="*/ 485516 w 492945"/>
                <a:gd name="csY2" fmla="*/ 239225 h 488206"/>
                <a:gd name="csX3" fmla="*/ 492945 w 492945"/>
                <a:gd name="csY3" fmla="*/ 251563 h 488206"/>
                <a:gd name="csX4" fmla="*/ 423508 w 492945"/>
                <a:gd name="csY4" fmla="*/ 412230 h 488206"/>
                <a:gd name="csX5" fmla="*/ 72797 w 492945"/>
                <a:gd name="csY5" fmla="*/ 413843 h 488206"/>
                <a:gd name="csX6" fmla="*/ 122 w 492945"/>
                <a:gd name="csY6" fmla="*/ 251752 h 488206"/>
                <a:gd name="csX7" fmla="*/ 180144 w 492945"/>
                <a:gd name="csY7" fmla="*/ 5769 h 488206"/>
                <a:gd name="csX8" fmla="*/ 244152 w 492945"/>
                <a:gd name="csY8" fmla="*/ 2827 h 488206"/>
                <a:gd name="csX9" fmla="*/ 247676 w 492945"/>
                <a:gd name="csY9" fmla="*/ 75236 h 488206"/>
                <a:gd name="csX10" fmla="*/ 256535 w 492945"/>
                <a:gd name="csY10" fmla="*/ 155523 h 488206"/>
                <a:gd name="csX11" fmla="*/ 380645 w 492945"/>
                <a:gd name="csY11" fmla="*/ 170802 h 488206"/>
                <a:gd name="csX12" fmla="*/ 392361 w 492945"/>
                <a:gd name="csY12" fmla="*/ 164918 h 488206"/>
                <a:gd name="csX13" fmla="*/ 376740 w 492945"/>
                <a:gd name="csY13" fmla="*/ 204302 h 488206"/>
                <a:gd name="csX14" fmla="*/ 253677 w 492945"/>
                <a:gd name="csY14" fmla="*/ 189307 h 488206"/>
                <a:gd name="csX15" fmla="*/ 219673 w 492945"/>
                <a:gd name="csY15" fmla="*/ 76660 h 488206"/>
                <a:gd name="csX16" fmla="*/ 212720 w 492945"/>
                <a:gd name="csY16" fmla="*/ 24369 h 488206"/>
                <a:gd name="csX17" fmla="*/ 33840 w 492945"/>
                <a:gd name="csY17" fmla="*/ 187315 h 488206"/>
                <a:gd name="csX18" fmla="*/ 121280 w 492945"/>
                <a:gd name="csY18" fmla="*/ 422669 h 488206"/>
                <a:gd name="csX19" fmla="*/ 377121 w 492945"/>
                <a:gd name="csY19" fmla="*/ 419253 h 488206"/>
                <a:gd name="csX20" fmla="*/ 463608 w 492945"/>
                <a:gd name="csY20" fmla="*/ 265893 h 488206"/>
                <a:gd name="csX21" fmla="*/ 376835 w 492945"/>
                <a:gd name="csY21" fmla="*/ 204397 h 4882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92945" h="488206">
                  <a:moveTo>
                    <a:pt x="392361" y="164728"/>
                  </a:moveTo>
                  <a:cubicBezTo>
                    <a:pt x="407220" y="157326"/>
                    <a:pt x="394266" y="203922"/>
                    <a:pt x="420079" y="228502"/>
                  </a:cubicBezTo>
                  <a:cubicBezTo>
                    <a:pt x="445892" y="253081"/>
                    <a:pt x="482277" y="233816"/>
                    <a:pt x="485516" y="239225"/>
                  </a:cubicBezTo>
                  <a:lnTo>
                    <a:pt x="492945" y="251563"/>
                  </a:lnTo>
                  <a:cubicBezTo>
                    <a:pt x="485992" y="311920"/>
                    <a:pt x="467132" y="371423"/>
                    <a:pt x="423508" y="412230"/>
                  </a:cubicBezTo>
                  <a:cubicBezTo>
                    <a:pt x="324924" y="511971"/>
                    <a:pt x="171857" y="514534"/>
                    <a:pt x="72797" y="413843"/>
                  </a:cubicBezTo>
                  <a:cubicBezTo>
                    <a:pt x="31554" y="371992"/>
                    <a:pt x="2122" y="313153"/>
                    <a:pt x="122" y="251752"/>
                  </a:cubicBezTo>
                  <a:cubicBezTo>
                    <a:pt x="-3498" y="137776"/>
                    <a:pt x="74131" y="38699"/>
                    <a:pt x="180144" y="5769"/>
                  </a:cubicBezTo>
                  <a:cubicBezTo>
                    <a:pt x="202052" y="-1064"/>
                    <a:pt x="223388" y="-1539"/>
                    <a:pt x="244152" y="2827"/>
                  </a:cubicBezTo>
                  <a:cubicBezTo>
                    <a:pt x="235580" y="33100"/>
                    <a:pt x="234627" y="51986"/>
                    <a:pt x="247676" y="75236"/>
                  </a:cubicBezTo>
                  <a:cubicBezTo>
                    <a:pt x="237675" y="102758"/>
                    <a:pt x="237961" y="134834"/>
                    <a:pt x="256535" y="155523"/>
                  </a:cubicBezTo>
                  <a:cubicBezTo>
                    <a:pt x="288634" y="195951"/>
                    <a:pt x="340355" y="202594"/>
                    <a:pt x="380645" y="170802"/>
                  </a:cubicBezTo>
                  <a:lnTo>
                    <a:pt x="392361" y="164918"/>
                  </a:lnTo>
                  <a:close/>
                  <a:moveTo>
                    <a:pt x="376740" y="204302"/>
                  </a:moveTo>
                  <a:cubicBezTo>
                    <a:pt x="330163" y="225465"/>
                    <a:pt x="287205" y="216544"/>
                    <a:pt x="253677" y="189307"/>
                  </a:cubicBezTo>
                  <a:cubicBezTo>
                    <a:pt x="220149" y="162071"/>
                    <a:pt x="212910" y="119745"/>
                    <a:pt x="219673" y="76660"/>
                  </a:cubicBezTo>
                  <a:cubicBezTo>
                    <a:pt x="216339" y="61191"/>
                    <a:pt x="213196" y="41926"/>
                    <a:pt x="212720" y="24369"/>
                  </a:cubicBezTo>
                  <a:cubicBezTo>
                    <a:pt x="124328" y="40313"/>
                    <a:pt x="54986" y="106269"/>
                    <a:pt x="33840" y="187315"/>
                  </a:cubicBezTo>
                  <a:cubicBezTo>
                    <a:pt x="10218" y="277850"/>
                    <a:pt x="46699" y="371043"/>
                    <a:pt x="121280" y="422669"/>
                  </a:cubicBezTo>
                  <a:cubicBezTo>
                    <a:pt x="201480" y="478186"/>
                    <a:pt x="299873" y="475719"/>
                    <a:pt x="377121" y="419253"/>
                  </a:cubicBezTo>
                  <a:cubicBezTo>
                    <a:pt x="427032" y="382811"/>
                    <a:pt x="461227" y="329476"/>
                    <a:pt x="463608" y="265893"/>
                  </a:cubicBezTo>
                  <a:cubicBezTo>
                    <a:pt x="424460" y="269404"/>
                    <a:pt x="388456" y="240934"/>
                    <a:pt x="376835" y="204397"/>
                  </a:cubicBezTo>
                  <a:close/>
                </a:path>
              </a:pathLst>
            </a:custGeom>
            <a:grpFill/>
            <a:ln w="9525" cap="flat">
              <a:noFill/>
              <a:prstDash val="solid"/>
              <a:miter/>
            </a:ln>
          </p:spPr>
        </p:sp>
        <p:sp>
          <p:nvSpPr>
            <p:cNvPr id="201" name="Freeform 200">
              <a:extLst>
                <a:ext uri="{FF2B5EF4-FFF2-40B4-BE49-F238E27FC236}">
                  <a16:creationId xmlns:a16="http://schemas.microsoft.com/office/drawing/2014/main" id="{9F5F23D2-2DAF-3579-9016-6AB12769BD06}"/>
                </a:ext>
              </a:extLst>
            </p:cNvPr>
            <p:cNvSpPr/>
            <p:nvPr/>
          </p:nvSpPr>
          <p:spPr>
            <a:xfrm>
              <a:off x="7080976" y="2607135"/>
              <a:ext cx="39262" cy="29632"/>
            </a:xfrm>
            <a:custGeom>
              <a:avLst/>
              <a:gdLst>
                <a:gd name="csX0" fmla="*/ 38485 w 39262"/>
                <a:gd name="csY0" fmla="*/ 10650 h 29632"/>
                <a:gd name="csX1" fmla="*/ 20959 w 39262"/>
                <a:gd name="csY1" fmla="*/ 29630 h 29632"/>
                <a:gd name="csX2" fmla="*/ 4 w 39262"/>
                <a:gd name="csY2" fmla="*/ 14636 h 29632"/>
                <a:gd name="csX3" fmla="*/ 38485 w 39262"/>
                <a:gd name="csY3" fmla="*/ 10650 h 29632"/>
              </a:gdLst>
              <a:ahLst/>
              <a:cxnLst>
                <a:cxn ang="0">
                  <a:pos x="csX0" y="csY0"/>
                </a:cxn>
                <a:cxn ang="0">
                  <a:pos x="csX1" y="csY1"/>
                </a:cxn>
                <a:cxn ang="0">
                  <a:pos x="csX2" y="csY2"/>
                </a:cxn>
                <a:cxn ang="0">
                  <a:pos x="csX3" y="csY3"/>
                </a:cxn>
              </a:cxnLst>
              <a:rect l="l" t="t" r="r" b="b"/>
              <a:pathLst>
                <a:path w="39262" h="29632">
                  <a:moveTo>
                    <a:pt x="38485" y="10650"/>
                  </a:moveTo>
                  <a:cubicBezTo>
                    <a:pt x="42486" y="17768"/>
                    <a:pt x="30198" y="29820"/>
                    <a:pt x="20959" y="29630"/>
                  </a:cubicBezTo>
                  <a:cubicBezTo>
                    <a:pt x="14101" y="29441"/>
                    <a:pt x="-282" y="22038"/>
                    <a:pt x="4" y="14636"/>
                  </a:cubicBezTo>
                  <a:cubicBezTo>
                    <a:pt x="480" y="1540"/>
                    <a:pt x="27627" y="-8520"/>
                    <a:pt x="38485" y="10650"/>
                  </a:cubicBezTo>
                  <a:close/>
                </a:path>
              </a:pathLst>
            </a:custGeom>
            <a:grpFill/>
            <a:ln w="9525" cap="flat">
              <a:noFill/>
              <a:prstDash val="solid"/>
              <a:miter/>
            </a:ln>
          </p:spPr>
        </p:sp>
        <p:sp>
          <p:nvSpPr>
            <p:cNvPr id="202" name="Freeform 201">
              <a:extLst>
                <a:ext uri="{FF2B5EF4-FFF2-40B4-BE49-F238E27FC236}">
                  <a16:creationId xmlns:a16="http://schemas.microsoft.com/office/drawing/2014/main" id="{D32332F3-26C1-3534-62EE-D0517977632C}"/>
                </a:ext>
              </a:extLst>
            </p:cNvPr>
            <p:cNvSpPr/>
            <p:nvPr/>
          </p:nvSpPr>
          <p:spPr>
            <a:xfrm>
              <a:off x="7190193" y="2760841"/>
              <a:ext cx="40520" cy="30803"/>
            </a:xfrm>
            <a:custGeom>
              <a:avLst/>
              <a:gdLst>
                <a:gd name="csX0" fmla="*/ 40520 w 40520"/>
                <a:gd name="csY0" fmla="*/ 16188 h 30803"/>
                <a:gd name="csX1" fmla="*/ 20327 w 40520"/>
                <a:gd name="csY1" fmla="*/ 30803 h 30803"/>
                <a:gd name="csX2" fmla="*/ 38 w 40520"/>
                <a:gd name="csY2" fmla="*/ 17706 h 30803"/>
                <a:gd name="csX3" fmla="*/ 20422 w 40520"/>
                <a:gd name="csY3" fmla="*/ 55 h 30803"/>
                <a:gd name="csX4" fmla="*/ 40520 w 40520"/>
                <a:gd name="csY4" fmla="*/ 16188 h 30803"/>
              </a:gdLst>
              <a:ahLst/>
              <a:cxnLst>
                <a:cxn ang="0">
                  <a:pos x="csX0" y="csY0"/>
                </a:cxn>
                <a:cxn ang="0">
                  <a:pos x="csX1" y="csY1"/>
                </a:cxn>
                <a:cxn ang="0">
                  <a:pos x="csX2" y="csY2"/>
                </a:cxn>
                <a:cxn ang="0">
                  <a:pos x="csX3" y="csY3"/>
                </a:cxn>
                <a:cxn ang="0">
                  <a:pos x="csX4" y="csY4"/>
                </a:cxn>
              </a:cxnLst>
              <a:rect l="l" t="t" r="r" b="b"/>
              <a:pathLst>
                <a:path w="40520" h="30803">
                  <a:moveTo>
                    <a:pt x="40520" y="16188"/>
                  </a:moveTo>
                  <a:cubicBezTo>
                    <a:pt x="40520" y="22546"/>
                    <a:pt x="26518" y="30708"/>
                    <a:pt x="20327" y="30803"/>
                  </a:cubicBezTo>
                  <a:cubicBezTo>
                    <a:pt x="14135" y="30898"/>
                    <a:pt x="705" y="23875"/>
                    <a:pt x="38" y="17706"/>
                  </a:cubicBezTo>
                  <a:cubicBezTo>
                    <a:pt x="-819" y="8501"/>
                    <a:pt x="12897" y="-799"/>
                    <a:pt x="20422" y="55"/>
                  </a:cubicBezTo>
                  <a:cubicBezTo>
                    <a:pt x="27185" y="814"/>
                    <a:pt x="40615" y="9260"/>
                    <a:pt x="40520" y="16188"/>
                  </a:cubicBezTo>
                  <a:close/>
                </a:path>
              </a:pathLst>
            </a:custGeom>
            <a:grpFill/>
            <a:ln w="9525" cap="flat">
              <a:noFill/>
              <a:prstDash val="solid"/>
              <a:miter/>
            </a:ln>
          </p:spPr>
        </p:sp>
        <p:sp>
          <p:nvSpPr>
            <p:cNvPr id="203" name="Freeform 202">
              <a:extLst>
                <a:ext uri="{FF2B5EF4-FFF2-40B4-BE49-F238E27FC236}">
                  <a16:creationId xmlns:a16="http://schemas.microsoft.com/office/drawing/2014/main" id="{F0A47038-685C-DA7B-6EC8-E8BA466C11F4}"/>
                </a:ext>
              </a:extLst>
            </p:cNvPr>
            <p:cNvSpPr/>
            <p:nvPr/>
          </p:nvSpPr>
          <p:spPr>
            <a:xfrm>
              <a:off x="6998311" y="2607648"/>
              <a:ext cx="39380" cy="28276"/>
            </a:xfrm>
            <a:custGeom>
              <a:avLst/>
              <a:gdLst>
                <a:gd name="csX0" fmla="*/ 23137 w 39380"/>
                <a:gd name="csY0" fmla="*/ 28263 h 28276"/>
                <a:gd name="csX1" fmla="*/ 2659 w 39380"/>
                <a:gd name="csY1" fmla="*/ 24183 h 28276"/>
                <a:gd name="csX2" fmla="*/ 1992 w 39380"/>
                <a:gd name="csY2" fmla="*/ 8524 h 28276"/>
                <a:gd name="csX3" fmla="*/ 20280 w 39380"/>
                <a:gd name="csY3" fmla="*/ 78 h 28276"/>
                <a:gd name="csX4" fmla="*/ 39139 w 39380"/>
                <a:gd name="csY4" fmla="*/ 11940 h 28276"/>
                <a:gd name="csX5" fmla="*/ 23137 w 39380"/>
                <a:gd name="csY5" fmla="*/ 28263 h 28276"/>
              </a:gdLst>
              <a:ahLst/>
              <a:cxnLst>
                <a:cxn ang="0">
                  <a:pos x="csX0" y="csY0"/>
                </a:cxn>
                <a:cxn ang="0">
                  <a:pos x="csX1" y="csY1"/>
                </a:cxn>
                <a:cxn ang="0">
                  <a:pos x="csX2" y="csY2"/>
                </a:cxn>
                <a:cxn ang="0">
                  <a:pos x="csX3" y="csY3"/>
                </a:cxn>
                <a:cxn ang="0">
                  <a:pos x="csX4" y="csY4"/>
                </a:cxn>
                <a:cxn ang="0">
                  <a:pos x="csX5" y="csY5"/>
                </a:cxn>
              </a:cxnLst>
              <a:rect l="l" t="t" r="r" b="b"/>
              <a:pathLst>
                <a:path w="39380" h="28276">
                  <a:moveTo>
                    <a:pt x="23137" y="28263"/>
                  </a:moveTo>
                  <a:cubicBezTo>
                    <a:pt x="15231" y="27599"/>
                    <a:pt x="6183" y="25891"/>
                    <a:pt x="2659" y="24183"/>
                  </a:cubicBezTo>
                  <a:cubicBezTo>
                    <a:pt x="-866" y="22474"/>
                    <a:pt x="-675" y="11276"/>
                    <a:pt x="1992" y="8524"/>
                  </a:cubicBezTo>
                  <a:cubicBezTo>
                    <a:pt x="5326" y="5107"/>
                    <a:pt x="13612" y="1216"/>
                    <a:pt x="20280" y="78"/>
                  </a:cubicBezTo>
                  <a:cubicBezTo>
                    <a:pt x="25709" y="-871"/>
                    <a:pt x="37044" y="7100"/>
                    <a:pt x="39139" y="11940"/>
                  </a:cubicBezTo>
                  <a:cubicBezTo>
                    <a:pt x="41235" y="16780"/>
                    <a:pt x="29138" y="28738"/>
                    <a:pt x="23137" y="28263"/>
                  </a:cubicBezTo>
                  <a:close/>
                </a:path>
              </a:pathLst>
            </a:custGeom>
            <a:grpFill/>
            <a:ln w="9525" cap="flat">
              <a:noFill/>
              <a:prstDash val="solid"/>
              <a:miter/>
            </a:ln>
          </p:spPr>
        </p:sp>
        <p:sp>
          <p:nvSpPr>
            <p:cNvPr id="204" name="Freeform 203">
              <a:extLst>
                <a:ext uri="{FF2B5EF4-FFF2-40B4-BE49-F238E27FC236}">
                  <a16:creationId xmlns:a16="http://schemas.microsoft.com/office/drawing/2014/main" id="{11612AFB-BA4F-1A4B-7351-F25FB2A086AD}"/>
                </a:ext>
              </a:extLst>
            </p:cNvPr>
            <p:cNvSpPr/>
            <p:nvPr/>
          </p:nvSpPr>
          <p:spPr>
            <a:xfrm>
              <a:off x="7044657" y="2565477"/>
              <a:ext cx="30454" cy="36140"/>
            </a:xfrm>
            <a:custGeom>
              <a:avLst/>
              <a:gdLst>
                <a:gd name="csX0" fmla="*/ 17273 w 30454"/>
                <a:gd name="csY0" fmla="*/ 35985 h 36140"/>
                <a:gd name="csX1" fmla="*/ 128 w 30454"/>
                <a:gd name="csY1" fmla="*/ 24882 h 36140"/>
                <a:gd name="csX2" fmla="*/ 8320 w 30454"/>
                <a:gd name="csY2" fmla="*/ 777 h 36140"/>
                <a:gd name="csX3" fmla="*/ 29846 w 30454"/>
                <a:gd name="csY3" fmla="*/ 12924 h 36140"/>
                <a:gd name="csX4" fmla="*/ 17273 w 30454"/>
                <a:gd name="csY4" fmla="*/ 36080 h 36140"/>
              </a:gdLst>
              <a:ahLst/>
              <a:cxnLst>
                <a:cxn ang="0">
                  <a:pos x="csX0" y="csY0"/>
                </a:cxn>
                <a:cxn ang="0">
                  <a:pos x="csX1" y="csY1"/>
                </a:cxn>
                <a:cxn ang="0">
                  <a:pos x="csX2" y="csY2"/>
                </a:cxn>
                <a:cxn ang="0">
                  <a:pos x="csX3" y="csY3"/>
                </a:cxn>
                <a:cxn ang="0">
                  <a:pos x="csX4" y="csY4"/>
                </a:cxn>
              </a:cxnLst>
              <a:rect l="l" t="t" r="r" b="b"/>
              <a:pathLst>
                <a:path w="30454" h="36140">
                  <a:moveTo>
                    <a:pt x="17273" y="35985"/>
                  </a:moveTo>
                  <a:cubicBezTo>
                    <a:pt x="12034" y="37314"/>
                    <a:pt x="890" y="29817"/>
                    <a:pt x="128" y="24882"/>
                  </a:cubicBezTo>
                  <a:cubicBezTo>
                    <a:pt x="-729" y="18903"/>
                    <a:pt x="2795" y="3339"/>
                    <a:pt x="8320" y="777"/>
                  </a:cubicBezTo>
                  <a:cubicBezTo>
                    <a:pt x="15845" y="-2639"/>
                    <a:pt x="27751" y="5902"/>
                    <a:pt x="29846" y="12924"/>
                  </a:cubicBezTo>
                  <a:cubicBezTo>
                    <a:pt x="32037" y="20422"/>
                    <a:pt x="28417" y="33328"/>
                    <a:pt x="17273" y="36080"/>
                  </a:cubicBezTo>
                  <a:close/>
                </a:path>
              </a:pathLst>
            </a:custGeom>
            <a:grpFill/>
            <a:ln w="9525" cap="flat">
              <a:noFill/>
              <a:prstDash val="solid"/>
              <a:miter/>
            </a:ln>
          </p:spPr>
        </p:sp>
        <p:sp>
          <p:nvSpPr>
            <p:cNvPr id="205" name="Freeform 204">
              <a:extLst>
                <a:ext uri="{FF2B5EF4-FFF2-40B4-BE49-F238E27FC236}">
                  <a16:creationId xmlns:a16="http://schemas.microsoft.com/office/drawing/2014/main" id="{A0F9D4D2-D3B5-C60B-F1F6-AF624888FA1E}"/>
                </a:ext>
              </a:extLst>
            </p:cNvPr>
            <p:cNvSpPr/>
            <p:nvPr/>
          </p:nvSpPr>
          <p:spPr>
            <a:xfrm>
              <a:off x="7273189" y="2761085"/>
              <a:ext cx="41277" cy="29921"/>
            </a:xfrm>
            <a:custGeom>
              <a:avLst/>
              <a:gdLst>
                <a:gd name="csX0" fmla="*/ 41058 w 41277"/>
                <a:gd name="csY0" fmla="*/ 13572 h 29921"/>
                <a:gd name="csX1" fmla="*/ 22103 w 41277"/>
                <a:gd name="csY1" fmla="*/ 29895 h 29921"/>
                <a:gd name="csX2" fmla="*/ 5 w 41277"/>
                <a:gd name="csY2" fmla="*/ 18032 h 29921"/>
                <a:gd name="csX3" fmla="*/ 18483 w 41277"/>
                <a:gd name="csY3" fmla="*/ 1 h 29921"/>
                <a:gd name="csX4" fmla="*/ 40963 w 41277"/>
                <a:gd name="csY4" fmla="*/ 13477 h 29921"/>
              </a:gdLst>
              <a:ahLst/>
              <a:cxnLst>
                <a:cxn ang="0">
                  <a:pos x="csX0" y="csY0"/>
                </a:cxn>
                <a:cxn ang="0">
                  <a:pos x="csX1" y="csY1"/>
                </a:cxn>
                <a:cxn ang="0">
                  <a:pos x="csX2" y="csY2"/>
                </a:cxn>
                <a:cxn ang="0">
                  <a:pos x="csX3" y="csY3"/>
                </a:cxn>
                <a:cxn ang="0">
                  <a:pos x="csX4" y="csY4"/>
                </a:cxn>
              </a:cxnLst>
              <a:rect l="l" t="t" r="r" b="b"/>
              <a:pathLst>
                <a:path w="41277" h="29921">
                  <a:moveTo>
                    <a:pt x="41058" y="13572"/>
                  </a:moveTo>
                  <a:cubicBezTo>
                    <a:pt x="43248" y="19645"/>
                    <a:pt x="28485" y="29420"/>
                    <a:pt x="22103" y="29895"/>
                  </a:cubicBezTo>
                  <a:cubicBezTo>
                    <a:pt x="15721" y="30369"/>
                    <a:pt x="291" y="24485"/>
                    <a:pt x="5" y="18032"/>
                  </a:cubicBezTo>
                  <a:cubicBezTo>
                    <a:pt x="-281" y="9016"/>
                    <a:pt x="12102" y="-94"/>
                    <a:pt x="18483" y="1"/>
                  </a:cubicBezTo>
                  <a:cubicBezTo>
                    <a:pt x="24865" y="96"/>
                    <a:pt x="38105" y="5220"/>
                    <a:pt x="40963" y="13477"/>
                  </a:cubicBezTo>
                  <a:close/>
                </a:path>
              </a:pathLst>
            </a:custGeom>
            <a:grpFill/>
            <a:ln w="9525" cap="flat">
              <a:noFill/>
              <a:prstDash val="solid"/>
              <a:miter/>
            </a:ln>
          </p:spPr>
        </p:sp>
        <p:sp>
          <p:nvSpPr>
            <p:cNvPr id="206" name="Freeform 205">
              <a:extLst>
                <a:ext uri="{FF2B5EF4-FFF2-40B4-BE49-F238E27FC236}">
                  <a16:creationId xmlns:a16="http://schemas.microsoft.com/office/drawing/2014/main" id="{2E29609A-1746-7CC3-E996-4F7F84EA92CD}"/>
                </a:ext>
              </a:extLst>
            </p:cNvPr>
            <p:cNvSpPr/>
            <p:nvPr/>
          </p:nvSpPr>
          <p:spPr>
            <a:xfrm>
              <a:off x="7236423" y="2721092"/>
              <a:ext cx="29826" cy="36184"/>
            </a:xfrm>
            <a:custGeom>
              <a:avLst/>
              <a:gdLst>
                <a:gd name="csX0" fmla="*/ 19340 w 29826"/>
                <a:gd name="csY0" fmla="*/ 35723 h 36184"/>
                <a:gd name="csX1" fmla="*/ 481 w 29826"/>
                <a:gd name="csY1" fmla="*/ 24809 h 36184"/>
                <a:gd name="csX2" fmla="*/ 9530 w 29826"/>
                <a:gd name="csY2" fmla="*/ 40 h 36184"/>
                <a:gd name="csX3" fmla="*/ 29627 w 29826"/>
                <a:gd name="csY3" fmla="*/ 12757 h 36184"/>
                <a:gd name="csX4" fmla="*/ 19245 w 29826"/>
                <a:gd name="csY4" fmla="*/ 35818 h 36184"/>
              </a:gdLst>
              <a:ahLst/>
              <a:cxnLst>
                <a:cxn ang="0">
                  <a:pos x="csX0" y="csY0"/>
                </a:cxn>
                <a:cxn ang="0">
                  <a:pos x="csX1" y="csY1"/>
                </a:cxn>
                <a:cxn ang="0">
                  <a:pos x="csX2" y="csY2"/>
                </a:cxn>
                <a:cxn ang="0">
                  <a:pos x="csX3" y="csY3"/>
                </a:cxn>
                <a:cxn ang="0">
                  <a:pos x="csX4" y="csY4"/>
                </a:cxn>
              </a:cxnLst>
              <a:rect l="l" t="t" r="r" b="b"/>
              <a:pathLst>
                <a:path w="29826" h="36184">
                  <a:moveTo>
                    <a:pt x="19340" y="35723"/>
                  </a:moveTo>
                  <a:cubicBezTo>
                    <a:pt x="14197" y="38190"/>
                    <a:pt x="2195" y="30218"/>
                    <a:pt x="481" y="24809"/>
                  </a:cubicBezTo>
                  <a:cubicBezTo>
                    <a:pt x="-1519" y="18356"/>
                    <a:pt x="2957" y="514"/>
                    <a:pt x="9530" y="40"/>
                  </a:cubicBezTo>
                  <a:cubicBezTo>
                    <a:pt x="17721" y="-624"/>
                    <a:pt x="28389" y="7157"/>
                    <a:pt x="29627" y="12757"/>
                  </a:cubicBezTo>
                  <a:cubicBezTo>
                    <a:pt x="30866" y="18356"/>
                    <a:pt x="26198" y="32401"/>
                    <a:pt x="19245" y="35818"/>
                  </a:cubicBezTo>
                  <a:close/>
                </a:path>
              </a:pathLst>
            </a:custGeom>
            <a:grpFill/>
            <a:ln w="9525" cap="flat">
              <a:noFill/>
              <a:prstDash val="solid"/>
              <a:miter/>
            </a:ln>
          </p:spPr>
        </p:sp>
        <p:sp>
          <p:nvSpPr>
            <p:cNvPr id="207" name="Freeform 206">
              <a:extLst>
                <a:ext uri="{FF2B5EF4-FFF2-40B4-BE49-F238E27FC236}">
                  <a16:creationId xmlns:a16="http://schemas.microsoft.com/office/drawing/2014/main" id="{DEC79F2D-4701-FC2A-5735-004C18AD48BC}"/>
                </a:ext>
              </a:extLst>
            </p:cNvPr>
            <p:cNvSpPr/>
            <p:nvPr/>
          </p:nvSpPr>
          <p:spPr>
            <a:xfrm>
              <a:off x="7045400" y="2643629"/>
              <a:ext cx="28442" cy="34548"/>
            </a:xfrm>
            <a:custGeom>
              <a:avLst/>
              <a:gdLst>
                <a:gd name="csX0" fmla="*/ 7100 w 28442"/>
                <a:gd name="csY0" fmla="*/ 33659 h 34548"/>
                <a:gd name="csX1" fmla="*/ 5576 w 28442"/>
                <a:gd name="csY1" fmla="*/ 1108 h 34548"/>
                <a:gd name="csX2" fmla="*/ 27293 w 28442"/>
                <a:gd name="csY2" fmla="*/ 6327 h 34548"/>
                <a:gd name="csX3" fmla="*/ 28436 w 28442"/>
                <a:gd name="csY3" fmla="*/ 25213 h 34548"/>
                <a:gd name="csX4" fmla="*/ 7195 w 28442"/>
                <a:gd name="csY4" fmla="*/ 33659 h 34548"/>
              </a:gdLst>
              <a:ahLst/>
              <a:cxnLst>
                <a:cxn ang="0">
                  <a:pos x="csX0" y="csY0"/>
                </a:cxn>
                <a:cxn ang="0">
                  <a:pos x="csX1" y="csY1"/>
                </a:cxn>
                <a:cxn ang="0">
                  <a:pos x="csX2" y="csY2"/>
                </a:cxn>
                <a:cxn ang="0">
                  <a:pos x="csX3" y="csY3"/>
                </a:cxn>
                <a:cxn ang="0">
                  <a:pos x="csX4" y="csY4"/>
                </a:cxn>
              </a:cxnLst>
              <a:rect l="l" t="t" r="r" b="b"/>
              <a:pathLst>
                <a:path w="28442" h="34548">
                  <a:moveTo>
                    <a:pt x="7100" y="33659"/>
                  </a:moveTo>
                  <a:cubicBezTo>
                    <a:pt x="-1282" y="28534"/>
                    <a:pt x="-2806" y="6802"/>
                    <a:pt x="5576" y="1108"/>
                  </a:cubicBezTo>
                  <a:cubicBezTo>
                    <a:pt x="9862" y="-1834"/>
                    <a:pt x="27007" y="1487"/>
                    <a:pt x="27293" y="6327"/>
                  </a:cubicBezTo>
                  <a:lnTo>
                    <a:pt x="28436" y="25213"/>
                  </a:lnTo>
                  <a:cubicBezTo>
                    <a:pt x="28817" y="31097"/>
                    <a:pt x="12244" y="36791"/>
                    <a:pt x="7195" y="33659"/>
                  </a:cubicBezTo>
                  <a:close/>
                </a:path>
              </a:pathLst>
            </a:custGeom>
            <a:grpFill/>
            <a:ln w="9525" cap="flat">
              <a:noFill/>
              <a:prstDash val="solid"/>
              <a:miter/>
            </a:ln>
          </p:spPr>
        </p:sp>
        <p:sp>
          <p:nvSpPr>
            <p:cNvPr id="208" name="Freeform 207">
              <a:extLst>
                <a:ext uri="{FF2B5EF4-FFF2-40B4-BE49-F238E27FC236}">
                  <a16:creationId xmlns:a16="http://schemas.microsoft.com/office/drawing/2014/main" id="{E8124DE4-1173-DED3-3EA5-2918B96549AF}"/>
                </a:ext>
              </a:extLst>
            </p:cNvPr>
            <p:cNvSpPr/>
            <p:nvPr/>
          </p:nvSpPr>
          <p:spPr>
            <a:xfrm>
              <a:off x="7236333" y="2796194"/>
              <a:ext cx="29787" cy="37398"/>
            </a:xfrm>
            <a:custGeom>
              <a:avLst/>
              <a:gdLst>
                <a:gd name="csX0" fmla="*/ 11811 w 29787"/>
                <a:gd name="csY0" fmla="*/ 37206 h 37398"/>
                <a:gd name="csX1" fmla="*/ 0 w 29787"/>
                <a:gd name="csY1" fmla="*/ 17751 h 37398"/>
                <a:gd name="csX2" fmla="*/ 14764 w 29787"/>
                <a:gd name="csY2" fmla="*/ 5 h 37398"/>
                <a:gd name="csX3" fmla="*/ 29718 w 29787"/>
                <a:gd name="csY3" fmla="*/ 21358 h 37398"/>
                <a:gd name="csX4" fmla="*/ 11811 w 29787"/>
                <a:gd name="csY4" fmla="*/ 37206 h 37398"/>
              </a:gdLst>
              <a:ahLst/>
              <a:cxnLst>
                <a:cxn ang="0">
                  <a:pos x="csX0" y="csY0"/>
                </a:cxn>
                <a:cxn ang="0">
                  <a:pos x="csX1" y="csY1"/>
                </a:cxn>
                <a:cxn ang="0">
                  <a:pos x="csX2" y="csY2"/>
                </a:cxn>
                <a:cxn ang="0">
                  <a:pos x="csX3" y="csY3"/>
                </a:cxn>
                <a:cxn ang="0">
                  <a:pos x="csX4" y="csY4"/>
                </a:cxn>
              </a:cxnLst>
              <a:rect l="l" t="t" r="r" b="b"/>
              <a:pathLst>
                <a:path w="29787" h="37398">
                  <a:moveTo>
                    <a:pt x="11811" y="37206"/>
                  </a:moveTo>
                  <a:cubicBezTo>
                    <a:pt x="6382" y="35593"/>
                    <a:pt x="0" y="23350"/>
                    <a:pt x="0" y="17751"/>
                  </a:cubicBezTo>
                  <a:cubicBezTo>
                    <a:pt x="0" y="12152"/>
                    <a:pt x="8763" y="-280"/>
                    <a:pt x="14764" y="5"/>
                  </a:cubicBezTo>
                  <a:cubicBezTo>
                    <a:pt x="24955" y="479"/>
                    <a:pt x="30480" y="13860"/>
                    <a:pt x="29718" y="21358"/>
                  </a:cubicBezTo>
                  <a:cubicBezTo>
                    <a:pt x="29051" y="27716"/>
                    <a:pt x="18002" y="39009"/>
                    <a:pt x="11811" y="37206"/>
                  </a:cubicBezTo>
                  <a:close/>
                </a:path>
              </a:pathLst>
            </a:custGeom>
            <a:grpFill/>
            <a:ln w="9525" cap="flat">
              <a:noFill/>
              <a:prstDash val="solid"/>
              <a:miter/>
            </a:ln>
          </p:spPr>
        </p:sp>
        <p:sp>
          <p:nvSpPr>
            <p:cNvPr id="209" name="Freeform 208">
              <a:extLst>
                <a:ext uri="{FF2B5EF4-FFF2-40B4-BE49-F238E27FC236}">
                  <a16:creationId xmlns:a16="http://schemas.microsoft.com/office/drawing/2014/main" id="{E781832F-32B5-DEA9-4568-9AEFEF813D01}"/>
                </a:ext>
              </a:extLst>
            </p:cNvPr>
            <p:cNvSpPr/>
            <p:nvPr/>
          </p:nvSpPr>
          <p:spPr>
            <a:xfrm>
              <a:off x="6905442" y="2981836"/>
              <a:ext cx="70372" cy="71446"/>
            </a:xfrm>
            <a:custGeom>
              <a:avLst/>
              <a:gdLst>
                <a:gd name="csX0" fmla="*/ 22661 w 70372"/>
                <a:gd name="csY0" fmla="*/ 2362 h 71446"/>
                <a:gd name="csX1" fmla="*/ 68191 w 70372"/>
                <a:gd name="csY1" fmla="*/ 22861 h 71446"/>
                <a:gd name="csX2" fmla="*/ 46474 w 70372"/>
                <a:gd name="csY2" fmla="*/ 69457 h 71446"/>
                <a:gd name="csX3" fmla="*/ 3135 w 70372"/>
                <a:gd name="csY3" fmla="*/ 50382 h 71446"/>
                <a:gd name="csX4" fmla="*/ 22661 w 70372"/>
                <a:gd name="csY4" fmla="*/ 2362 h 71446"/>
              </a:gdLst>
              <a:ahLst/>
              <a:cxnLst>
                <a:cxn ang="0">
                  <a:pos x="csX0" y="csY0"/>
                </a:cxn>
                <a:cxn ang="0">
                  <a:pos x="csX1" y="csY1"/>
                </a:cxn>
                <a:cxn ang="0">
                  <a:pos x="csX2" y="csY2"/>
                </a:cxn>
                <a:cxn ang="0">
                  <a:pos x="csX3" y="csY3"/>
                </a:cxn>
                <a:cxn ang="0">
                  <a:pos x="csX4" y="csY4"/>
                </a:cxn>
              </a:cxnLst>
              <a:rect l="l" t="t" r="r" b="b"/>
              <a:pathLst>
                <a:path w="70372" h="71446">
                  <a:moveTo>
                    <a:pt x="22661" y="2362"/>
                  </a:moveTo>
                  <a:cubicBezTo>
                    <a:pt x="41521" y="-5515"/>
                    <a:pt x="62571" y="7582"/>
                    <a:pt x="68191" y="22861"/>
                  </a:cubicBezTo>
                  <a:cubicBezTo>
                    <a:pt x="74763" y="40892"/>
                    <a:pt x="66191" y="61960"/>
                    <a:pt x="46474" y="69457"/>
                  </a:cubicBezTo>
                  <a:cubicBezTo>
                    <a:pt x="31043" y="75341"/>
                    <a:pt x="11708" y="67939"/>
                    <a:pt x="3135" y="50382"/>
                  </a:cubicBezTo>
                  <a:cubicBezTo>
                    <a:pt x="-4009" y="35672"/>
                    <a:pt x="468" y="11662"/>
                    <a:pt x="22661" y="2362"/>
                  </a:cubicBezTo>
                  <a:close/>
                </a:path>
              </a:pathLst>
            </a:custGeom>
            <a:grpFill/>
            <a:ln w="9525" cap="flat">
              <a:noFill/>
              <a:prstDash val="solid"/>
              <a:miter/>
            </a:ln>
          </p:spPr>
        </p:sp>
        <p:sp>
          <p:nvSpPr>
            <p:cNvPr id="210" name="Freeform 209">
              <a:extLst>
                <a:ext uri="{FF2B5EF4-FFF2-40B4-BE49-F238E27FC236}">
                  <a16:creationId xmlns:a16="http://schemas.microsoft.com/office/drawing/2014/main" id="{84489F24-9301-DE8E-BC21-4D1E5EB93F61}"/>
                </a:ext>
              </a:extLst>
            </p:cNvPr>
            <p:cNvSpPr/>
            <p:nvPr/>
          </p:nvSpPr>
          <p:spPr>
            <a:xfrm>
              <a:off x="7193315" y="3035739"/>
              <a:ext cx="49942" cy="47682"/>
            </a:xfrm>
            <a:custGeom>
              <a:avLst/>
              <a:gdLst>
                <a:gd name="csX0" fmla="*/ 22062 w 49942"/>
                <a:gd name="csY0" fmla="*/ 181 h 47682"/>
                <a:gd name="csX1" fmla="*/ 49590 w 49942"/>
                <a:gd name="csY1" fmla="*/ 16978 h 47682"/>
                <a:gd name="csX2" fmla="*/ 32064 w 49942"/>
                <a:gd name="csY2" fmla="*/ 47441 h 47682"/>
                <a:gd name="csX3" fmla="*/ 441 w 49942"/>
                <a:gd name="csY3" fmla="*/ 29315 h 47682"/>
                <a:gd name="csX4" fmla="*/ 22158 w 49942"/>
                <a:gd name="csY4" fmla="*/ 181 h 47682"/>
              </a:gdLst>
              <a:ahLst/>
              <a:cxnLst>
                <a:cxn ang="0">
                  <a:pos x="csX0" y="csY0"/>
                </a:cxn>
                <a:cxn ang="0">
                  <a:pos x="csX1" y="csY1"/>
                </a:cxn>
                <a:cxn ang="0">
                  <a:pos x="csX2" y="csY2"/>
                </a:cxn>
                <a:cxn ang="0">
                  <a:pos x="csX3" y="csY3"/>
                </a:cxn>
                <a:cxn ang="0">
                  <a:pos x="csX4" y="csY4"/>
                </a:cxn>
              </a:cxnLst>
              <a:rect l="l" t="t" r="r" b="b"/>
              <a:pathLst>
                <a:path w="49942" h="47682">
                  <a:moveTo>
                    <a:pt x="22062" y="181"/>
                  </a:moveTo>
                  <a:cubicBezTo>
                    <a:pt x="32540" y="-1433"/>
                    <a:pt x="47780" y="8057"/>
                    <a:pt x="49590" y="16978"/>
                  </a:cubicBezTo>
                  <a:cubicBezTo>
                    <a:pt x="51780" y="27987"/>
                    <a:pt x="43493" y="46208"/>
                    <a:pt x="32064" y="47441"/>
                  </a:cubicBezTo>
                  <a:cubicBezTo>
                    <a:pt x="17109" y="48960"/>
                    <a:pt x="3774" y="43361"/>
                    <a:pt x="441" y="29315"/>
                  </a:cubicBezTo>
                  <a:cubicBezTo>
                    <a:pt x="-2226" y="18117"/>
                    <a:pt x="7489" y="2363"/>
                    <a:pt x="22158" y="181"/>
                  </a:cubicBezTo>
                  <a:close/>
                </a:path>
              </a:pathLst>
            </a:custGeom>
            <a:grpFill/>
            <a:ln w="9525" cap="flat">
              <a:noFill/>
              <a:prstDash val="solid"/>
              <a:miter/>
            </a:ln>
          </p:spPr>
        </p:sp>
        <p:sp>
          <p:nvSpPr>
            <p:cNvPr id="211" name="Freeform 210">
              <a:extLst>
                <a:ext uri="{FF2B5EF4-FFF2-40B4-BE49-F238E27FC236}">
                  <a16:creationId xmlns:a16="http://schemas.microsoft.com/office/drawing/2014/main" id="{E10946B5-50B2-7CD9-DAC9-A02A7F24CA42}"/>
                </a:ext>
              </a:extLst>
            </p:cNvPr>
            <p:cNvSpPr/>
            <p:nvPr/>
          </p:nvSpPr>
          <p:spPr>
            <a:xfrm>
              <a:off x="6946662" y="2892086"/>
              <a:ext cx="38371" cy="37042"/>
            </a:xfrm>
            <a:custGeom>
              <a:avLst/>
              <a:gdLst>
                <a:gd name="csX0" fmla="*/ 11350 w 38371"/>
                <a:gd name="csY0" fmla="*/ 912 h 37042"/>
                <a:gd name="csX1" fmla="*/ 36496 w 38371"/>
                <a:gd name="csY1" fmla="*/ 8884 h 37042"/>
                <a:gd name="csX2" fmla="*/ 28972 w 38371"/>
                <a:gd name="csY2" fmla="*/ 35741 h 37042"/>
                <a:gd name="csX3" fmla="*/ 2587 w 38371"/>
                <a:gd name="csY3" fmla="*/ 28433 h 37042"/>
                <a:gd name="csX4" fmla="*/ 11350 w 38371"/>
                <a:gd name="csY4" fmla="*/ 817 h 37042"/>
              </a:gdLst>
              <a:ahLst/>
              <a:cxnLst>
                <a:cxn ang="0">
                  <a:pos x="csX0" y="csY0"/>
                </a:cxn>
                <a:cxn ang="0">
                  <a:pos x="csX1" y="csY1"/>
                </a:cxn>
                <a:cxn ang="0">
                  <a:pos x="csX2" y="csY2"/>
                </a:cxn>
                <a:cxn ang="0">
                  <a:pos x="csX3" y="csY3"/>
                </a:cxn>
                <a:cxn ang="0">
                  <a:pos x="csX4" y="csY4"/>
                </a:cxn>
              </a:cxnLst>
              <a:rect l="l" t="t" r="r" b="b"/>
              <a:pathLst>
                <a:path w="38371" h="37042">
                  <a:moveTo>
                    <a:pt x="11350" y="912"/>
                  </a:moveTo>
                  <a:cubicBezTo>
                    <a:pt x="18113" y="-2125"/>
                    <a:pt x="32686" y="2905"/>
                    <a:pt x="36496" y="8884"/>
                  </a:cubicBezTo>
                  <a:cubicBezTo>
                    <a:pt x="40878" y="15717"/>
                    <a:pt x="37258" y="31091"/>
                    <a:pt x="28972" y="35741"/>
                  </a:cubicBezTo>
                  <a:cubicBezTo>
                    <a:pt x="22399" y="39442"/>
                    <a:pt x="7445" y="34697"/>
                    <a:pt x="2587" y="28433"/>
                  </a:cubicBezTo>
                  <a:cubicBezTo>
                    <a:pt x="-3032" y="21221"/>
                    <a:pt x="778" y="5562"/>
                    <a:pt x="11350" y="817"/>
                  </a:cubicBezTo>
                  <a:close/>
                </a:path>
              </a:pathLst>
            </a:custGeom>
            <a:grpFill/>
            <a:ln w="9525" cap="flat">
              <a:noFill/>
              <a:prstDash val="solid"/>
              <a:miter/>
            </a:ln>
          </p:spPr>
        </p:sp>
        <p:sp>
          <p:nvSpPr>
            <p:cNvPr id="212" name="Freeform 211">
              <a:extLst>
                <a:ext uri="{FF2B5EF4-FFF2-40B4-BE49-F238E27FC236}">
                  <a16:creationId xmlns:a16="http://schemas.microsoft.com/office/drawing/2014/main" id="{62F0E1F6-C367-F6AF-EAAB-480DBE9FA390}"/>
                </a:ext>
              </a:extLst>
            </p:cNvPr>
            <p:cNvSpPr/>
            <p:nvPr/>
          </p:nvSpPr>
          <p:spPr>
            <a:xfrm>
              <a:off x="7027697" y="2910761"/>
              <a:ext cx="38642" cy="36724"/>
            </a:xfrm>
            <a:custGeom>
              <a:avLst/>
              <a:gdLst>
                <a:gd name="csX0" fmla="*/ 11182 w 38642"/>
                <a:gd name="csY0" fmla="*/ 933 h 36724"/>
                <a:gd name="csX1" fmla="*/ 37090 w 38642"/>
                <a:gd name="csY1" fmla="*/ 8145 h 36724"/>
                <a:gd name="csX2" fmla="*/ 28327 w 38642"/>
                <a:gd name="csY2" fmla="*/ 35287 h 36724"/>
                <a:gd name="csX3" fmla="*/ 2609 w 38642"/>
                <a:gd name="csY3" fmla="*/ 28928 h 36724"/>
                <a:gd name="csX4" fmla="*/ 11277 w 38642"/>
                <a:gd name="csY4" fmla="*/ 1027 h 36724"/>
              </a:gdLst>
              <a:ahLst/>
              <a:cxnLst>
                <a:cxn ang="0">
                  <a:pos x="csX0" y="csY0"/>
                </a:cxn>
                <a:cxn ang="0">
                  <a:pos x="csX1" y="csY1"/>
                </a:cxn>
                <a:cxn ang="0">
                  <a:pos x="csX2" y="csY2"/>
                </a:cxn>
                <a:cxn ang="0">
                  <a:pos x="csX3" y="csY3"/>
                </a:cxn>
                <a:cxn ang="0">
                  <a:pos x="csX4" y="csY4"/>
                </a:cxn>
              </a:cxnLst>
              <a:rect l="l" t="t" r="r" b="b"/>
              <a:pathLst>
                <a:path w="38642" h="36724">
                  <a:moveTo>
                    <a:pt x="11182" y="933"/>
                  </a:moveTo>
                  <a:cubicBezTo>
                    <a:pt x="17373" y="-2009"/>
                    <a:pt x="33756" y="2451"/>
                    <a:pt x="37090" y="8145"/>
                  </a:cubicBezTo>
                  <a:cubicBezTo>
                    <a:pt x="41186" y="15073"/>
                    <a:pt x="36804" y="30732"/>
                    <a:pt x="28327" y="35287"/>
                  </a:cubicBezTo>
                  <a:cubicBezTo>
                    <a:pt x="21659" y="38798"/>
                    <a:pt x="7467" y="35571"/>
                    <a:pt x="2609" y="28928"/>
                  </a:cubicBezTo>
                  <a:cubicBezTo>
                    <a:pt x="-3010" y="21336"/>
                    <a:pt x="705" y="5962"/>
                    <a:pt x="11277" y="1027"/>
                  </a:cubicBezTo>
                  <a:close/>
                </a:path>
              </a:pathLst>
            </a:custGeom>
            <a:grpFill/>
            <a:ln w="9525" cap="flat">
              <a:noFill/>
              <a:prstDash val="solid"/>
              <a:miter/>
            </a:ln>
          </p:spPr>
        </p:sp>
        <p:sp>
          <p:nvSpPr>
            <p:cNvPr id="213" name="Freeform 212">
              <a:extLst>
                <a:ext uri="{FF2B5EF4-FFF2-40B4-BE49-F238E27FC236}">
                  <a16:creationId xmlns:a16="http://schemas.microsoft.com/office/drawing/2014/main" id="{9F97FC08-2ACC-440B-1657-1F638A133556}"/>
                </a:ext>
              </a:extLst>
            </p:cNvPr>
            <p:cNvSpPr/>
            <p:nvPr/>
          </p:nvSpPr>
          <p:spPr>
            <a:xfrm>
              <a:off x="7046777" y="3106411"/>
              <a:ext cx="38397" cy="40143"/>
            </a:xfrm>
            <a:custGeom>
              <a:avLst/>
              <a:gdLst>
                <a:gd name="csX0" fmla="*/ 15914 w 38397"/>
                <a:gd name="csY0" fmla="*/ 114 h 40143"/>
                <a:gd name="csX1" fmla="*/ 38298 w 38397"/>
                <a:gd name="csY1" fmla="*/ 16532 h 40143"/>
                <a:gd name="csX2" fmla="*/ 23439 w 38397"/>
                <a:gd name="csY2" fmla="*/ 39593 h 40143"/>
                <a:gd name="csX3" fmla="*/ 1532 w 38397"/>
                <a:gd name="csY3" fmla="*/ 27256 h 40143"/>
                <a:gd name="csX4" fmla="*/ 16010 w 38397"/>
                <a:gd name="csY4" fmla="*/ 209 h 40143"/>
              </a:gdLst>
              <a:ahLst/>
              <a:cxnLst>
                <a:cxn ang="0">
                  <a:pos x="csX0" y="csY0"/>
                </a:cxn>
                <a:cxn ang="0">
                  <a:pos x="csX1" y="csY1"/>
                </a:cxn>
                <a:cxn ang="0">
                  <a:pos x="csX2" y="csY2"/>
                </a:cxn>
                <a:cxn ang="0">
                  <a:pos x="csX3" y="csY3"/>
                </a:cxn>
                <a:cxn ang="0">
                  <a:pos x="csX4" y="csY4"/>
                </a:cxn>
              </a:cxnLst>
              <a:rect l="l" t="t" r="r" b="b"/>
              <a:pathLst>
                <a:path w="38397" h="40143">
                  <a:moveTo>
                    <a:pt x="15914" y="114"/>
                  </a:moveTo>
                  <a:cubicBezTo>
                    <a:pt x="23629" y="-1214"/>
                    <a:pt x="37155" y="9320"/>
                    <a:pt x="38298" y="16532"/>
                  </a:cubicBezTo>
                  <a:cubicBezTo>
                    <a:pt x="39441" y="23745"/>
                    <a:pt x="30488" y="36367"/>
                    <a:pt x="23439" y="39593"/>
                  </a:cubicBezTo>
                  <a:cubicBezTo>
                    <a:pt x="16962" y="42440"/>
                    <a:pt x="4579" y="33615"/>
                    <a:pt x="1532" y="27256"/>
                  </a:cubicBezTo>
                  <a:cubicBezTo>
                    <a:pt x="-3231" y="17197"/>
                    <a:pt x="3532" y="2392"/>
                    <a:pt x="16010" y="209"/>
                  </a:cubicBezTo>
                  <a:close/>
                </a:path>
              </a:pathLst>
            </a:custGeom>
            <a:grpFill/>
            <a:ln w="9525" cap="flat">
              <a:noFill/>
              <a:prstDash val="solid"/>
              <a:miter/>
            </a:ln>
          </p:spPr>
        </p:sp>
        <p:sp>
          <p:nvSpPr>
            <p:cNvPr id="214" name="Freeform 213">
              <a:extLst>
                <a:ext uri="{FF2B5EF4-FFF2-40B4-BE49-F238E27FC236}">
                  <a16:creationId xmlns:a16="http://schemas.microsoft.com/office/drawing/2014/main" id="{82596741-655C-5C78-A00F-53C9413FE33C}"/>
                </a:ext>
              </a:extLst>
            </p:cNvPr>
            <p:cNvSpPr/>
            <p:nvPr/>
          </p:nvSpPr>
          <p:spPr>
            <a:xfrm>
              <a:off x="7134030" y="2958192"/>
              <a:ext cx="35522" cy="32353"/>
            </a:xfrm>
            <a:custGeom>
              <a:avLst/>
              <a:gdLst>
                <a:gd name="csX0" fmla="*/ 9720 w 35522"/>
                <a:gd name="csY0" fmla="*/ 952 h 32353"/>
                <a:gd name="csX1" fmla="*/ 34390 w 35522"/>
                <a:gd name="csY1" fmla="*/ 8639 h 32353"/>
                <a:gd name="csX2" fmla="*/ 26579 w 35522"/>
                <a:gd name="csY2" fmla="*/ 30466 h 32353"/>
                <a:gd name="csX3" fmla="*/ 4672 w 35522"/>
                <a:gd name="csY3" fmla="*/ 25531 h 32353"/>
                <a:gd name="csX4" fmla="*/ 9720 w 35522"/>
                <a:gd name="csY4" fmla="*/ 952 h 32353"/>
              </a:gdLst>
              <a:ahLst/>
              <a:cxnLst>
                <a:cxn ang="0">
                  <a:pos x="csX0" y="csY0"/>
                </a:cxn>
                <a:cxn ang="0">
                  <a:pos x="csX1" y="csY1"/>
                </a:cxn>
                <a:cxn ang="0">
                  <a:pos x="csX2" y="csY2"/>
                </a:cxn>
                <a:cxn ang="0">
                  <a:pos x="csX3" y="csY3"/>
                </a:cxn>
                <a:cxn ang="0">
                  <a:pos x="csX4" y="csY4"/>
                </a:cxn>
              </a:cxnLst>
              <a:rect l="l" t="t" r="r" b="b"/>
              <a:pathLst>
                <a:path w="35522" h="32353">
                  <a:moveTo>
                    <a:pt x="9720" y="952"/>
                  </a:moveTo>
                  <a:cubicBezTo>
                    <a:pt x="15054" y="-2180"/>
                    <a:pt x="30484" y="2945"/>
                    <a:pt x="34390" y="8639"/>
                  </a:cubicBezTo>
                  <a:cubicBezTo>
                    <a:pt x="37819" y="13574"/>
                    <a:pt x="32961" y="24772"/>
                    <a:pt x="26579" y="30466"/>
                  </a:cubicBezTo>
                  <a:cubicBezTo>
                    <a:pt x="22007" y="34547"/>
                    <a:pt x="11815" y="31605"/>
                    <a:pt x="4672" y="25531"/>
                  </a:cubicBezTo>
                  <a:cubicBezTo>
                    <a:pt x="-2472" y="19458"/>
                    <a:pt x="-1901" y="7785"/>
                    <a:pt x="9720" y="952"/>
                  </a:cubicBezTo>
                  <a:close/>
                </a:path>
              </a:pathLst>
            </a:custGeom>
            <a:grpFill/>
            <a:ln w="9525" cap="flat">
              <a:noFill/>
              <a:prstDash val="solid"/>
              <a:miter/>
            </a:ln>
          </p:spPr>
        </p:sp>
      </p:grpSp>
    </p:spTree>
    <p:extLst>
      <p:ext uri="{BB962C8B-B14F-4D97-AF65-F5344CB8AC3E}">
        <p14:creationId xmlns:p14="http://schemas.microsoft.com/office/powerpoint/2010/main" val="3445724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07C30-6CB7-A0DD-9C5A-28C100DC9D3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E6F4EB8-1F64-D6AC-78D0-6BC01855ECBC}"/>
              </a:ext>
            </a:extLst>
          </p:cNvPr>
          <p:cNvSpPr/>
          <p:nvPr/>
        </p:nvSpPr>
        <p:spPr>
          <a:xfrm flipH="1" flipV="1">
            <a:off x="0" y="-6824"/>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6" name="Rectangle 64">
            <a:extLst>
              <a:ext uri="{FF2B5EF4-FFF2-40B4-BE49-F238E27FC236}">
                <a16:creationId xmlns:a16="http://schemas.microsoft.com/office/drawing/2014/main" id="{7536890A-0213-5950-C841-56006414FE7A}"/>
              </a:ext>
            </a:extLst>
          </p:cNvPr>
          <p:cNvSpPr/>
          <p:nvPr/>
        </p:nvSpPr>
        <p:spPr>
          <a:xfrm>
            <a:off x="6096148" y="855199"/>
            <a:ext cx="5506317" cy="597408"/>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a:solidFill>
                  <a:srgbClr val="10153D"/>
                </a:solidFill>
                <a:latin typeface="Calibri" panose="020F0502020204030204" pitchFamily="34" charset="0"/>
                <a:cs typeface="Calibri" panose="020F0502020204030204" pitchFamily="34" charset="0"/>
              </a:rPr>
              <a:t>Use VPN </a:t>
            </a:r>
            <a:r>
              <a:rPr lang="de-DE" sz="2400" dirty="0" err="1">
                <a:solidFill>
                  <a:srgbClr val="10153D"/>
                </a:solidFill>
                <a:latin typeface="Calibri" panose="020F0502020204030204" pitchFamily="34" charset="0"/>
                <a:cs typeface="Calibri" panose="020F0502020204030204" pitchFamily="34" charset="0"/>
              </a:rPr>
              <a:t>services</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if</a:t>
            </a:r>
            <a:r>
              <a:rPr lang="de-DE" sz="2400" dirty="0">
                <a:solidFill>
                  <a:srgbClr val="10153D"/>
                </a:solidFill>
                <a:latin typeface="Calibri" panose="020F0502020204030204" pitchFamily="34" charset="0"/>
                <a:cs typeface="Calibri" panose="020F0502020204030204" pitchFamily="34" charset="0"/>
              </a:rPr>
              <a:t> and </a:t>
            </a:r>
            <a:r>
              <a:rPr lang="de-DE" sz="2400" dirty="0" err="1">
                <a:solidFill>
                  <a:srgbClr val="10153D"/>
                </a:solidFill>
                <a:latin typeface="Calibri" panose="020F0502020204030204" pitchFamily="34" charset="0"/>
                <a:cs typeface="Calibri" panose="020F0502020204030204" pitchFamily="34" charset="0"/>
              </a:rPr>
              <a:t>when</a:t>
            </a:r>
            <a:r>
              <a:rPr lang="de-DE" sz="2400" dirty="0">
                <a:solidFill>
                  <a:srgbClr val="10153D"/>
                </a:solidFill>
                <a:latin typeface="Calibri" panose="020F0502020204030204" pitchFamily="34" charset="0"/>
                <a:cs typeface="Calibri" panose="020F0502020204030204" pitchFamily="34" charset="0"/>
              </a:rPr>
              <a:t> possible</a:t>
            </a:r>
          </a:p>
          <a:p>
            <a:pPr>
              <a:lnSpc>
                <a:spcPts val="2320"/>
              </a:lnSpc>
            </a:pPr>
            <a:endParaRPr lang="de-DE" sz="2400" dirty="0">
              <a:solidFill>
                <a:srgbClr val="10153D"/>
              </a:solidFill>
              <a:latin typeface="Calibri" panose="020F0502020204030204" pitchFamily="34" charset="0"/>
              <a:cs typeface="Calibri" panose="020F0502020204030204" pitchFamily="34" charset="0"/>
            </a:endParaRPr>
          </a:p>
        </p:txBody>
      </p:sp>
      <p:sp>
        <p:nvSpPr>
          <p:cNvPr id="47" name="TextBox 26">
            <a:extLst>
              <a:ext uri="{FF2B5EF4-FFF2-40B4-BE49-F238E27FC236}">
                <a16:creationId xmlns:a16="http://schemas.microsoft.com/office/drawing/2014/main" id="{1D4ABC3B-0F1E-F3D9-691C-F23262A3971D}"/>
              </a:ext>
            </a:extLst>
          </p:cNvPr>
          <p:cNvSpPr txBox="1"/>
          <p:nvPr/>
        </p:nvSpPr>
        <p:spPr bwMode="auto">
          <a:xfrm>
            <a:off x="5196035" y="559509"/>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06</a:t>
            </a:r>
          </a:p>
        </p:txBody>
      </p:sp>
      <p:cxnSp>
        <p:nvCxnSpPr>
          <p:cNvPr id="60" name="Straight Connector 57">
            <a:extLst>
              <a:ext uri="{FF2B5EF4-FFF2-40B4-BE49-F238E27FC236}">
                <a16:creationId xmlns:a16="http://schemas.microsoft.com/office/drawing/2014/main" id="{8FE4C7C5-9933-B4FD-EE2E-97786CB9A8FF}"/>
              </a:ext>
            </a:extLst>
          </p:cNvPr>
          <p:cNvCxnSpPr>
            <a:cxnSpLocks/>
          </p:cNvCxnSpPr>
          <p:nvPr/>
        </p:nvCxnSpPr>
        <p:spPr>
          <a:xfrm flipH="1">
            <a:off x="4590831" y="991085"/>
            <a:ext cx="605204"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5AA035C3-2EF0-44B9-2912-7874DB7B6D44}"/>
              </a:ext>
            </a:extLst>
          </p:cNvPr>
          <p:cNvSpPr/>
          <p:nvPr/>
        </p:nvSpPr>
        <p:spPr>
          <a:xfrm>
            <a:off x="6096148" y="2478872"/>
            <a:ext cx="5506317" cy="892360"/>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err="1">
                <a:solidFill>
                  <a:srgbClr val="10153D"/>
                </a:solidFill>
                <a:latin typeface="Calibri" panose="020F0502020204030204" pitchFamily="34" charset="0"/>
                <a:cs typeface="Calibri" panose="020F0502020204030204" pitchFamily="34" charset="0"/>
              </a:rPr>
              <a:t>Anonymise</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disallow</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or</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restrict</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location</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access</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of</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tracking</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by</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applications</a:t>
            </a:r>
            <a:endParaRPr lang="de-DE" sz="2400" dirty="0">
              <a:solidFill>
                <a:srgbClr val="10153D"/>
              </a:solidFill>
              <a:latin typeface="Calibri" panose="020F0502020204030204" pitchFamily="34" charset="0"/>
              <a:cs typeface="Calibri" panose="020F0502020204030204" pitchFamily="34" charset="0"/>
            </a:endParaRPr>
          </a:p>
          <a:p>
            <a:pPr>
              <a:lnSpc>
                <a:spcPts val="2320"/>
              </a:lnSpc>
            </a:pPr>
            <a:endParaRPr lang="de-DE" sz="2400" dirty="0">
              <a:solidFill>
                <a:srgbClr val="10153D"/>
              </a:solidFill>
              <a:latin typeface="Calibri" panose="020F0502020204030204" pitchFamily="34" charset="0"/>
              <a:cs typeface="Calibri" panose="020F0502020204030204" pitchFamily="34" charset="0"/>
            </a:endParaRPr>
          </a:p>
        </p:txBody>
      </p:sp>
      <p:sp>
        <p:nvSpPr>
          <p:cNvPr id="66" name="TextBox 26">
            <a:extLst>
              <a:ext uri="{FF2B5EF4-FFF2-40B4-BE49-F238E27FC236}">
                <a16:creationId xmlns:a16="http://schemas.microsoft.com/office/drawing/2014/main" id="{9E50C477-04A3-6212-0AE8-6AC3D92F296E}"/>
              </a:ext>
            </a:extLst>
          </p:cNvPr>
          <p:cNvSpPr txBox="1"/>
          <p:nvPr/>
        </p:nvSpPr>
        <p:spPr bwMode="auto">
          <a:xfrm>
            <a:off x="5196035" y="2183182"/>
            <a:ext cx="710713" cy="677108"/>
          </a:xfrm>
          <a:prstGeom prst="rect">
            <a:avLst/>
          </a:prstGeom>
          <a:noFill/>
        </p:spPr>
        <p:txBody>
          <a:bodyPr wrap="square" anchor="b">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07</a:t>
            </a:r>
          </a:p>
        </p:txBody>
      </p:sp>
      <p:cxnSp>
        <p:nvCxnSpPr>
          <p:cNvPr id="102" name="Straight Connector 57">
            <a:extLst>
              <a:ext uri="{FF2B5EF4-FFF2-40B4-BE49-F238E27FC236}">
                <a16:creationId xmlns:a16="http://schemas.microsoft.com/office/drawing/2014/main" id="{FD2A4759-D10A-45F7-8FE4-0B4A0B7A9B1B}"/>
              </a:ext>
            </a:extLst>
          </p:cNvPr>
          <p:cNvCxnSpPr>
            <a:cxnSpLocks/>
          </p:cNvCxnSpPr>
          <p:nvPr/>
        </p:nvCxnSpPr>
        <p:spPr>
          <a:xfrm flipH="1">
            <a:off x="4918077" y="2614758"/>
            <a:ext cx="277958"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86814AE2-FDE2-4D08-A478-3140CF90C005}"/>
              </a:ext>
            </a:extLst>
          </p:cNvPr>
          <p:cNvSpPr/>
          <p:nvPr/>
        </p:nvSpPr>
        <p:spPr>
          <a:xfrm>
            <a:off x="6096148" y="4102545"/>
            <a:ext cx="5506317" cy="597408"/>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err="1">
                <a:solidFill>
                  <a:srgbClr val="10153D"/>
                </a:solidFill>
                <a:latin typeface="Calibri" panose="020F0502020204030204" pitchFamily="34" charset="0"/>
                <a:cs typeface="Calibri" panose="020F0502020204030204" pitchFamily="34" charset="0"/>
              </a:rPr>
              <a:t>Install</a:t>
            </a:r>
            <a:r>
              <a:rPr lang="de-DE" sz="2400" dirty="0">
                <a:solidFill>
                  <a:srgbClr val="10153D"/>
                </a:solidFill>
                <a:latin typeface="Calibri" panose="020F0502020204030204" pitchFamily="34" charset="0"/>
                <a:cs typeface="Calibri" panose="020F0502020204030204" pitchFamily="34" charset="0"/>
              </a:rPr>
              <a:t> and </a:t>
            </a:r>
            <a:r>
              <a:rPr lang="de-DE" sz="2400" dirty="0" err="1">
                <a:solidFill>
                  <a:srgbClr val="10153D"/>
                </a:solidFill>
                <a:latin typeface="Calibri" panose="020F0502020204030204" pitchFamily="34" charset="0"/>
                <a:cs typeface="Calibri" panose="020F0502020204030204" pitchFamily="34" charset="0"/>
              </a:rPr>
              <a:t>keep</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antivirus</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software</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updated</a:t>
            </a:r>
            <a:r>
              <a:rPr lang="de-DE" sz="2400" dirty="0">
                <a:solidFill>
                  <a:srgbClr val="10153D"/>
                </a:solidFill>
                <a:latin typeface="Calibri" panose="020F0502020204030204" pitchFamily="34" charset="0"/>
                <a:cs typeface="Calibri" panose="020F0502020204030204" pitchFamily="34" charset="0"/>
              </a:rPr>
              <a:t> on personal </a:t>
            </a:r>
            <a:r>
              <a:rPr lang="de-DE" sz="2400" dirty="0" err="1">
                <a:solidFill>
                  <a:srgbClr val="10153D"/>
                </a:solidFill>
                <a:latin typeface="Calibri" panose="020F0502020204030204" pitchFamily="34" charset="0"/>
                <a:cs typeface="Calibri" panose="020F0502020204030204" pitchFamily="34" charset="0"/>
              </a:rPr>
              <a:t>devices</a:t>
            </a:r>
            <a:endParaRPr lang="de-DE" sz="2400" dirty="0">
              <a:solidFill>
                <a:srgbClr val="10153D"/>
              </a:solidFill>
              <a:latin typeface="Calibri" panose="020F0502020204030204" pitchFamily="34" charset="0"/>
              <a:cs typeface="Calibri" panose="020F0502020204030204" pitchFamily="34" charset="0"/>
            </a:endParaRPr>
          </a:p>
        </p:txBody>
      </p:sp>
      <p:sp>
        <p:nvSpPr>
          <p:cNvPr id="137" name="TextBox 26">
            <a:extLst>
              <a:ext uri="{FF2B5EF4-FFF2-40B4-BE49-F238E27FC236}">
                <a16:creationId xmlns:a16="http://schemas.microsoft.com/office/drawing/2014/main" id="{7979440B-FD30-424F-3B32-2682CA492907}"/>
              </a:ext>
            </a:extLst>
          </p:cNvPr>
          <p:cNvSpPr txBox="1"/>
          <p:nvPr/>
        </p:nvSpPr>
        <p:spPr bwMode="auto">
          <a:xfrm>
            <a:off x="5196035" y="3806855"/>
            <a:ext cx="710713" cy="677108"/>
          </a:xfrm>
          <a:prstGeom prst="rect">
            <a:avLst/>
          </a:prstGeom>
          <a:noFill/>
        </p:spPr>
        <p:txBody>
          <a:bodyPr wrap="square" anchor="b">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08</a:t>
            </a:r>
          </a:p>
        </p:txBody>
      </p:sp>
      <p:cxnSp>
        <p:nvCxnSpPr>
          <p:cNvPr id="138" name="Straight Connector 57">
            <a:extLst>
              <a:ext uri="{FF2B5EF4-FFF2-40B4-BE49-F238E27FC236}">
                <a16:creationId xmlns:a16="http://schemas.microsoft.com/office/drawing/2014/main" id="{87FC450D-9189-2702-A991-AE157C161C1A}"/>
              </a:ext>
            </a:extLst>
          </p:cNvPr>
          <p:cNvCxnSpPr>
            <a:cxnSpLocks/>
          </p:cNvCxnSpPr>
          <p:nvPr/>
        </p:nvCxnSpPr>
        <p:spPr>
          <a:xfrm flipH="1">
            <a:off x="4590831" y="4238431"/>
            <a:ext cx="605204"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425F4F83-B8E6-D34C-F117-77F16578ED11}"/>
              </a:ext>
            </a:extLst>
          </p:cNvPr>
          <p:cNvSpPr/>
          <p:nvPr/>
        </p:nvSpPr>
        <p:spPr>
          <a:xfrm>
            <a:off x="6096148" y="5726218"/>
            <a:ext cx="5506317" cy="597408"/>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err="1">
                <a:solidFill>
                  <a:srgbClr val="10153D"/>
                </a:solidFill>
                <a:latin typeface="Calibri" panose="020F0502020204030204" pitchFamily="34" charset="0"/>
                <a:cs typeface="Calibri" panose="020F0502020204030204" pitchFamily="34" charset="0"/>
              </a:rPr>
              <a:t>Periodically</a:t>
            </a:r>
            <a:r>
              <a:rPr lang="de-DE" sz="2400" dirty="0">
                <a:solidFill>
                  <a:srgbClr val="10153D"/>
                </a:solidFill>
                <a:latin typeface="Calibri" panose="020F0502020204030204" pitchFamily="34" charset="0"/>
                <a:cs typeface="Calibri" panose="020F0502020204030204" pitchFamily="34" charset="0"/>
              </a:rPr>
              <a:t> review </a:t>
            </a:r>
            <a:r>
              <a:rPr lang="de-DE" sz="2400" dirty="0" err="1">
                <a:solidFill>
                  <a:srgbClr val="10153D"/>
                </a:solidFill>
                <a:latin typeface="Calibri" panose="020F0502020204030204" pitchFamily="34" charset="0"/>
                <a:cs typeface="Calibri" panose="020F0502020204030204" pitchFamily="34" charset="0"/>
              </a:rPr>
              <a:t>both</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financial</a:t>
            </a:r>
            <a:r>
              <a:rPr lang="de-DE" sz="2400" dirty="0">
                <a:solidFill>
                  <a:srgbClr val="10153D"/>
                </a:solidFill>
                <a:latin typeface="Calibri" panose="020F0502020204030204" pitchFamily="34" charset="0"/>
                <a:cs typeface="Calibri" panose="020F0502020204030204" pitchFamily="34" charset="0"/>
              </a:rPr>
              <a:t>/</a:t>
            </a:r>
            <a:r>
              <a:rPr lang="de-DE" sz="2400" dirty="0" err="1">
                <a:solidFill>
                  <a:srgbClr val="10153D"/>
                </a:solidFill>
                <a:latin typeface="Calibri" panose="020F0502020204030204" pitchFamily="34" charset="0"/>
                <a:cs typeface="Calibri" panose="020F0502020204030204" pitchFamily="34" charset="0"/>
              </a:rPr>
              <a:t>credit</a:t>
            </a:r>
            <a:r>
              <a:rPr lang="de-DE" sz="2400" dirty="0">
                <a:solidFill>
                  <a:srgbClr val="10153D"/>
                </a:solidFill>
                <a:latin typeface="Calibri" panose="020F0502020204030204" pitchFamily="34" charset="0"/>
                <a:cs typeface="Calibri" panose="020F0502020204030204" pitchFamily="34" charset="0"/>
              </a:rPr>
              <a:t> and </a:t>
            </a:r>
            <a:r>
              <a:rPr lang="de-DE" sz="2400" dirty="0" err="1">
                <a:solidFill>
                  <a:srgbClr val="10153D"/>
                </a:solidFill>
                <a:latin typeface="Calibri" panose="020F0502020204030204" pitchFamily="34" charset="0"/>
                <a:cs typeface="Calibri" panose="020F0502020204030204" pitchFamily="34" charset="0"/>
              </a:rPr>
              <a:t>medical</a:t>
            </a:r>
            <a:r>
              <a:rPr lang="de-DE" sz="2400" dirty="0">
                <a:solidFill>
                  <a:srgbClr val="10153D"/>
                </a:solidFill>
                <a:latin typeface="Calibri" panose="020F0502020204030204" pitchFamily="34" charset="0"/>
                <a:cs typeface="Calibri" panose="020F0502020204030204" pitchFamily="34" charset="0"/>
              </a:rPr>
              <a:t>/</a:t>
            </a:r>
            <a:r>
              <a:rPr lang="de-DE" sz="2400" dirty="0" err="1">
                <a:solidFill>
                  <a:srgbClr val="10153D"/>
                </a:solidFill>
                <a:latin typeface="Calibri" panose="020F0502020204030204" pitchFamily="34" charset="0"/>
                <a:cs typeface="Calibri" panose="020F0502020204030204" pitchFamily="34" charset="0"/>
              </a:rPr>
              <a:t>health</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information</a:t>
            </a:r>
            <a:endParaRPr lang="de-DE" sz="2400" dirty="0">
              <a:solidFill>
                <a:srgbClr val="10153D"/>
              </a:solidFill>
              <a:latin typeface="Calibri" panose="020F0502020204030204" pitchFamily="34" charset="0"/>
              <a:cs typeface="Calibri" panose="020F0502020204030204" pitchFamily="34" charset="0"/>
            </a:endParaRPr>
          </a:p>
        </p:txBody>
      </p:sp>
      <p:sp>
        <p:nvSpPr>
          <p:cNvPr id="140" name="TextBox 26">
            <a:extLst>
              <a:ext uri="{FF2B5EF4-FFF2-40B4-BE49-F238E27FC236}">
                <a16:creationId xmlns:a16="http://schemas.microsoft.com/office/drawing/2014/main" id="{EFD5F741-2224-28E4-0F85-EC9E6F454548}"/>
              </a:ext>
            </a:extLst>
          </p:cNvPr>
          <p:cNvSpPr txBox="1"/>
          <p:nvPr/>
        </p:nvSpPr>
        <p:spPr bwMode="auto">
          <a:xfrm>
            <a:off x="5196035" y="5430528"/>
            <a:ext cx="710713" cy="677108"/>
          </a:xfrm>
          <a:prstGeom prst="rect">
            <a:avLst/>
          </a:prstGeom>
          <a:noFill/>
        </p:spPr>
        <p:txBody>
          <a:bodyPr wrap="square" anchor="b">
            <a:spAutoFit/>
          </a:bodyPr>
          <a:lstStyle/>
          <a:p>
            <a:pPr algn="ctr">
              <a:defRPr/>
            </a:pPr>
            <a:r>
              <a:rPr lang="en-US" sz="3800" b="1" dirty="0">
                <a:solidFill>
                  <a:srgbClr val="22BDBF"/>
                </a:solidFill>
                <a:latin typeface="Calibri" panose="020F0502020204030204" pitchFamily="34" charset="0"/>
                <a:ea typeface="Roboto Cn" pitchFamily="2" charset="0"/>
                <a:cs typeface="Calibri" panose="020F0502020204030204" pitchFamily="34" charset="0"/>
              </a:rPr>
              <a:t>09</a:t>
            </a:r>
          </a:p>
        </p:txBody>
      </p:sp>
      <p:cxnSp>
        <p:nvCxnSpPr>
          <p:cNvPr id="141" name="Straight Connector 57">
            <a:extLst>
              <a:ext uri="{FF2B5EF4-FFF2-40B4-BE49-F238E27FC236}">
                <a16:creationId xmlns:a16="http://schemas.microsoft.com/office/drawing/2014/main" id="{576CBA4A-A670-8F69-A97E-B1F70AC80CF5}"/>
              </a:ext>
            </a:extLst>
          </p:cNvPr>
          <p:cNvCxnSpPr>
            <a:cxnSpLocks/>
          </p:cNvCxnSpPr>
          <p:nvPr/>
        </p:nvCxnSpPr>
        <p:spPr>
          <a:xfrm flipH="1">
            <a:off x="4909040" y="5862104"/>
            <a:ext cx="28699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AE1B47A3-FDD9-1D9D-3A56-5D35161BE567}"/>
              </a:ext>
            </a:extLst>
          </p:cNvPr>
          <p:cNvSpPr/>
          <p:nvPr/>
        </p:nvSpPr>
        <p:spPr>
          <a:xfrm rot="10800000">
            <a:off x="3202303" y="224458"/>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B4F0D4E0-43C8-B065-2F56-947D0A69C89C}"/>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1072BDAC-BE4E-230E-8FD2-A434B815BA68}"/>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A9045FC2-854F-BC81-D4F3-C2196EDE5AB7}"/>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9DB02145-FC2F-9CA5-F1B2-E1196C354C44}"/>
              </a:ext>
            </a:extLst>
          </p:cNvPr>
          <p:cNvSpPr/>
          <p:nvPr/>
        </p:nvSpPr>
        <p:spPr>
          <a:xfrm rot="10800000">
            <a:off x="3202302" y="342217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FABD1151-E08C-23D1-85B3-A1D00BBDD880}"/>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94E677D7-E5B2-58A9-5FAA-B658364BC92F}"/>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334E7C30-A130-387B-334E-C1E0915D2074}"/>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4767AC2E-DBAA-5C99-09D4-A8D7E84ABD47}"/>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9127B377-919F-59A5-5C86-C724FC3389F6}"/>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CA4D01BC-4D45-5595-718F-600344AF4233}"/>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6E125FE0-17B1-AF42-B7BB-5011362C0865}"/>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cxnSp>
        <p:nvCxnSpPr>
          <p:cNvPr id="177" name="Straight Connector 57">
            <a:extLst>
              <a:ext uri="{FF2B5EF4-FFF2-40B4-BE49-F238E27FC236}">
                <a16:creationId xmlns:a16="http://schemas.microsoft.com/office/drawing/2014/main" id="{4CCD141E-061D-A081-0C73-0AB9D3F93156}"/>
              </a:ext>
            </a:extLst>
          </p:cNvPr>
          <p:cNvCxnSpPr>
            <a:cxnSpLocks/>
          </p:cNvCxnSpPr>
          <p:nvPr/>
        </p:nvCxnSpPr>
        <p:spPr>
          <a:xfrm flipH="1">
            <a:off x="0" y="990791"/>
            <a:ext cx="500571"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8" name="Text Placeholder 11">
            <a:extLst>
              <a:ext uri="{FF2B5EF4-FFF2-40B4-BE49-F238E27FC236}">
                <a16:creationId xmlns:a16="http://schemas.microsoft.com/office/drawing/2014/main" id="{587F8330-5327-0459-3A91-CBBB453FC3D8}"/>
              </a:ext>
            </a:extLst>
          </p:cNvPr>
          <p:cNvSpPr txBox="1">
            <a:spLocks/>
          </p:cNvSpPr>
          <p:nvPr/>
        </p:nvSpPr>
        <p:spPr>
          <a:xfrm>
            <a:off x="819404" y="697102"/>
            <a:ext cx="2377750"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Practical Rules</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10153D"/>
              </a:solidFill>
              <a:cs typeface="Times New Roman" panose="02020603050405020304" pitchFamily="18" charset="0"/>
            </a:endParaRPr>
          </a:p>
        </p:txBody>
      </p:sp>
      <p:sp>
        <p:nvSpPr>
          <p:cNvPr id="180" name="Freeform 179">
            <a:extLst>
              <a:ext uri="{FF2B5EF4-FFF2-40B4-BE49-F238E27FC236}">
                <a16:creationId xmlns:a16="http://schemas.microsoft.com/office/drawing/2014/main" id="{9A04AA66-94E5-93F1-A6CC-CEA5D8D5A6B1}"/>
              </a:ext>
            </a:extLst>
          </p:cNvPr>
          <p:cNvSpPr/>
          <p:nvPr/>
        </p:nvSpPr>
        <p:spPr>
          <a:xfrm rot="16200000">
            <a:off x="500363" y="892770"/>
            <a:ext cx="189968" cy="18955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cxnSp>
        <p:nvCxnSpPr>
          <p:cNvPr id="182" name="Straight Connector 57">
            <a:extLst>
              <a:ext uri="{FF2B5EF4-FFF2-40B4-BE49-F238E27FC236}">
                <a16:creationId xmlns:a16="http://schemas.microsoft.com/office/drawing/2014/main" id="{EFE7B6D9-2575-E3C2-1301-13062E67A2A9}"/>
              </a:ext>
            </a:extLst>
          </p:cNvPr>
          <p:cNvCxnSpPr>
            <a:cxnSpLocks/>
          </p:cNvCxnSpPr>
          <p:nvPr/>
        </p:nvCxnSpPr>
        <p:spPr>
          <a:xfrm flipH="1">
            <a:off x="2690782" y="990791"/>
            <a:ext cx="506372"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2" name="Graphic 2">
            <a:extLst>
              <a:ext uri="{FF2B5EF4-FFF2-40B4-BE49-F238E27FC236}">
                <a16:creationId xmlns:a16="http://schemas.microsoft.com/office/drawing/2014/main" id="{5067DFC4-8F28-3760-8B1C-71855D8AEE61}"/>
              </a:ext>
            </a:extLst>
          </p:cNvPr>
          <p:cNvGrpSpPr/>
          <p:nvPr/>
        </p:nvGrpSpPr>
        <p:grpSpPr>
          <a:xfrm>
            <a:off x="3893582" y="548718"/>
            <a:ext cx="380043" cy="1009161"/>
            <a:chOff x="8454104" y="2636575"/>
            <a:chExt cx="264032" cy="701107"/>
          </a:xfrm>
          <a:solidFill>
            <a:schemeClr val="bg1"/>
          </a:solidFill>
        </p:grpSpPr>
        <p:sp>
          <p:nvSpPr>
            <p:cNvPr id="3" name="Freeform 2">
              <a:extLst>
                <a:ext uri="{FF2B5EF4-FFF2-40B4-BE49-F238E27FC236}">
                  <a16:creationId xmlns:a16="http://schemas.microsoft.com/office/drawing/2014/main" id="{450F7C12-40E9-3053-9C75-695AC3667D2B}"/>
                </a:ext>
              </a:extLst>
            </p:cNvPr>
            <p:cNvSpPr/>
            <p:nvPr/>
          </p:nvSpPr>
          <p:spPr>
            <a:xfrm>
              <a:off x="8486084" y="3135382"/>
              <a:ext cx="202546" cy="202300"/>
            </a:xfrm>
            <a:custGeom>
              <a:avLst/>
              <a:gdLst>
                <a:gd name="csX0" fmla="*/ 177855 w 202546"/>
                <a:gd name="csY0" fmla="*/ 165690 h 202300"/>
                <a:gd name="csX1" fmla="*/ 38886 w 202546"/>
                <a:gd name="csY1" fmla="*/ 180969 h 202300"/>
                <a:gd name="csX2" fmla="*/ 21169 w 202546"/>
                <a:gd name="csY2" fmla="*/ 38428 h 202300"/>
                <a:gd name="csX3" fmla="*/ 172331 w 202546"/>
                <a:gd name="csY3" fmla="*/ 29697 h 202300"/>
                <a:gd name="csX4" fmla="*/ 177950 w 202546"/>
                <a:gd name="csY4" fmla="*/ 165690 h 202300"/>
                <a:gd name="csX5" fmla="*/ 74795 w 202546"/>
                <a:gd name="csY5" fmla="*/ 17929 h 202300"/>
                <a:gd name="csX6" fmla="*/ 49078 w 202546"/>
                <a:gd name="csY6" fmla="*/ 97931 h 202300"/>
                <a:gd name="csX7" fmla="*/ 74795 w 202546"/>
                <a:gd name="csY7" fmla="*/ 17929 h 202300"/>
                <a:gd name="csX8" fmla="*/ 125754 w 202546"/>
                <a:gd name="csY8" fmla="*/ 95084 h 202300"/>
                <a:gd name="csX9" fmla="*/ 104418 w 202546"/>
                <a:gd name="csY9" fmla="*/ 13754 h 202300"/>
                <a:gd name="csX10" fmla="*/ 88416 w 202546"/>
                <a:gd name="csY10" fmla="*/ 97457 h 202300"/>
                <a:gd name="csX11" fmla="*/ 125754 w 202546"/>
                <a:gd name="csY11" fmla="*/ 95084 h 202300"/>
                <a:gd name="csX12" fmla="*/ 25836 w 202546"/>
                <a:gd name="csY12" fmla="*/ 91383 h 202300"/>
                <a:gd name="csX13" fmla="*/ 46601 w 202546"/>
                <a:gd name="csY13" fmla="*/ 27799 h 202300"/>
                <a:gd name="csX14" fmla="*/ 8786 w 202546"/>
                <a:gd name="csY14" fmla="*/ 95653 h 202300"/>
                <a:gd name="csX15" fmla="*/ 25836 w 202546"/>
                <a:gd name="csY15" fmla="*/ 91383 h 202300"/>
                <a:gd name="csX16" fmla="*/ 135945 w 202546"/>
                <a:gd name="csY16" fmla="*/ 97836 h 202300"/>
                <a:gd name="csX17" fmla="*/ 123372 w 202546"/>
                <a:gd name="csY17" fmla="*/ 27230 h 202300"/>
                <a:gd name="csX18" fmla="*/ 135945 w 202546"/>
                <a:gd name="csY18" fmla="*/ 97836 h 202300"/>
                <a:gd name="csX19" fmla="*/ 76319 w 202546"/>
                <a:gd name="csY19" fmla="*/ 95938 h 202300"/>
                <a:gd name="csX20" fmla="*/ 83843 w 202546"/>
                <a:gd name="csY20" fmla="*/ 31026 h 202300"/>
                <a:gd name="csX21" fmla="*/ 63936 w 202546"/>
                <a:gd name="csY21" fmla="*/ 96033 h 202300"/>
                <a:gd name="csX22" fmla="*/ 76319 w 202546"/>
                <a:gd name="csY22" fmla="*/ 96033 h 202300"/>
                <a:gd name="csX23" fmla="*/ 192429 w 202546"/>
                <a:gd name="csY23" fmla="*/ 96223 h 202300"/>
                <a:gd name="csX24" fmla="*/ 157186 w 202546"/>
                <a:gd name="csY24" fmla="*/ 31405 h 202300"/>
                <a:gd name="csX25" fmla="*/ 175569 w 202546"/>
                <a:gd name="csY25" fmla="*/ 96318 h 202300"/>
                <a:gd name="csX26" fmla="*/ 192429 w 202546"/>
                <a:gd name="csY26" fmla="*/ 96318 h 202300"/>
                <a:gd name="csX27" fmla="*/ 26408 w 202546"/>
                <a:gd name="csY27" fmla="*/ 105049 h 202300"/>
                <a:gd name="csX28" fmla="*/ 8215 w 202546"/>
                <a:gd name="csY28" fmla="*/ 107231 h 202300"/>
                <a:gd name="csX29" fmla="*/ 51744 w 202546"/>
                <a:gd name="csY29" fmla="*/ 178692 h 202300"/>
                <a:gd name="csX30" fmla="*/ 26408 w 202546"/>
                <a:gd name="csY30" fmla="*/ 105049 h 202300"/>
                <a:gd name="csX31" fmla="*/ 54221 w 202546"/>
                <a:gd name="csY31" fmla="*/ 105238 h 202300"/>
                <a:gd name="csX32" fmla="*/ 37743 w 202546"/>
                <a:gd name="csY32" fmla="*/ 105238 h 202300"/>
                <a:gd name="csX33" fmla="*/ 75176 w 202546"/>
                <a:gd name="csY33" fmla="*/ 184291 h 202300"/>
                <a:gd name="csX34" fmla="*/ 54221 w 202546"/>
                <a:gd name="csY34" fmla="*/ 105238 h 202300"/>
                <a:gd name="csX35" fmla="*/ 84129 w 202546"/>
                <a:gd name="csY35" fmla="*/ 169581 h 202300"/>
                <a:gd name="csX36" fmla="*/ 73080 w 202546"/>
                <a:gd name="csY36" fmla="*/ 99639 h 202300"/>
                <a:gd name="csX37" fmla="*/ 84129 w 202546"/>
                <a:gd name="csY37" fmla="*/ 169581 h 202300"/>
                <a:gd name="csX38" fmla="*/ 124135 w 202546"/>
                <a:gd name="csY38" fmla="*/ 104669 h 202300"/>
                <a:gd name="csX39" fmla="*/ 86606 w 202546"/>
                <a:gd name="csY39" fmla="*/ 105903 h 202300"/>
                <a:gd name="csX40" fmla="*/ 102417 w 202546"/>
                <a:gd name="csY40" fmla="*/ 187233 h 202300"/>
                <a:gd name="csX41" fmla="*/ 124229 w 202546"/>
                <a:gd name="csY41" fmla="*/ 104669 h 202300"/>
                <a:gd name="csX42" fmla="*/ 119944 w 202546"/>
                <a:gd name="csY42" fmla="*/ 180875 h 202300"/>
                <a:gd name="csX43" fmla="*/ 137279 w 202546"/>
                <a:gd name="csY43" fmla="*/ 100114 h 202300"/>
                <a:gd name="csX44" fmla="*/ 119944 w 202546"/>
                <a:gd name="csY44" fmla="*/ 180875 h 202300"/>
                <a:gd name="csX45" fmla="*/ 191953 w 202546"/>
                <a:gd name="csY45" fmla="*/ 106757 h 202300"/>
                <a:gd name="csX46" fmla="*/ 174998 w 202546"/>
                <a:gd name="csY46" fmla="*/ 106187 h 202300"/>
                <a:gd name="csX47" fmla="*/ 151757 w 202546"/>
                <a:gd name="csY47" fmla="*/ 175275 h 202300"/>
                <a:gd name="csX48" fmla="*/ 191857 w 202546"/>
                <a:gd name="csY48" fmla="*/ 106757 h 202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202546" h="202300">
                  <a:moveTo>
                    <a:pt x="177855" y="165690"/>
                  </a:moveTo>
                  <a:cubicBezTo>
                    <a:pt x="142518" y="208870"/>
                    <a:pt x="79843" y="213710"/>
                    <a:pt x="38886" y="180969"/>
                  </a:cubicBezTo>
                  <a:cubicBezTo>
                    <a:pt x="-4453" y="146236"/>
                    <a:pt x="-13311" y="85689"/>
                    <a:pt x="21169" y="38428"/>
                  </a:cubicBezTo>
                  <a:cubicBezTo>
                    <a:pt x="55650" y="-8833"/>
                    <a:pt x="132897" y="-13388"/>
                    <a:pt x="172331" y="29697"/>
                  </a:cubicBezTo>
                  <a:cubicBezTo>
                    <a:pt x="209574" y="70410"/>
                    <a:pt x="213479" y="122226"/>
                    <a:pt x="177950" y="165690"/>
                  </a:cubicBezTo>
                  <a:close/>
                  <a:moveTo>
                    <a:pt x="74795" y="17929"/>
                  </a:moveTo>
                  <a:cubicBezTo>
                    <a:pt x="36123" y="50575"/>
                    <a:pt x="29932" y="104100"/>
                    <a:pt x="49078" y="97931"/>
                  </a:cubicBezTo>
                  <a:cubicBezTo>
                    <a:pt x="59841" y="94515"/>
                    <a:pt x="55935" y="58547"/>
                    <a:pt x="74795" y="17929"/>
                  </a:cubicBezTo>
                  <a:close/>
                  <a:moveTo>
                    <a:pt x="125754" y="95084"/>
                  </a:moveTo>
                  <a:cubicBezTo>
                    <a:pt x="118705" y="59496"/>
                    <a:pt x="115848" y="43553"/>
                    <a:pt x="104418" y="13754"/>
                  </a:cubicBezTo>
                  <a:cubicBezTo>
                    <a:pt x="91178" y="45071"/>
                    <a:pt x="88797" y="67847"/>
                    <a:pt x="88416" y="97457"/>
                  </a:cubicBezTo>
                  <a:lnTo>
                    <a:pt x="125754" y="95084"/>
                  </a:lnTo>
                  <a:close/>
                  <a:moveTo>
                    <a:pt x="25836" y="91383"/>
                  </a:moveTo>
                  <a:cubicBezTo>
                    <a:pt x="30980" y="69081"/>
                    <a:pt x="38695" y="47159"/>
                    <a:pt x="46601" y="27799"/>
                  </a:cubicBezTo>
                  <a:cubicBezTo>
                    <a:pt x="25932" y="43268"/>
                    <a:pt x="13263" y="67088"/>
                    <a:pt x="8786" y="95653"/>
                  </a:cubicBezTo>
                  <a:cubicBezTo>
                    <a:pt x="13168" y="97457"/>
                    <a:pt x="24979" y="95653"/>
                    <a:pt x="25836" y="91383"/>
                  </a:cubicBezTo>
                  <a:close/>
                  <a:moveTo>
                    <a:pt x="135945" y="97836"/>
                  </a:moveTo>
                  <a:cubicBezTo>
                    <a:pt x="147852" y="69271"/>
                    <a:pt x="136326" y="47444"/>
                    <a:pt x="123372" y="27230"/>
                  </a:cubicBezTo>
                  <a:lnTo>
                    <a:pt x="135945" y="97836"/>
                  </a:lnTo>
                  <a:close/>
                  <a:moveTo>
                    <a:pt x="76319" y="95938"/>
                  </a:moveTo>
                  <a:lnTo>
                    <a:pt x="83843" y="31026"/>
                  </a:lnTo>
                  <a:cubicBezTo>
                    <a:pt x="71270" y="51619"/>
                    <a:pt x="67651" y="69081"/>
                    <a:pt x="63936" y="96033"/>
                  </a:cubicBezTo>
                  <a:lnTo>
                    <a:pt x="76319" y="96033"/>
                  </a:lnTo>
                  <a:close/>
                  <a:moveTo>
                    <a:pt x="192429" y="96223"/>
                  </a:moveTo>
                  <a:cubicBezTo>
                    <a:pt x="188523" y="67278"/>
                    <a:pt x="178046" y="46969"/>
                    <a:pt x="157186" y="31405"/>
                  </a:cubicBezTo>
                  <a:cubicBezTo>
                    <a:pt x="166235" y="55320"/>
                    <a:pt x="171283" y="71928"/>
                    <a:pt x="175569" y="96318"/>
                  </a:cubicBezTo>
                  <a:lnTo>
                    <a:pt x="192429" y="96318"/>
                  </a:lnTo>
                  <a:close/>
                  <a:moveTo>
                    <a:pt x="26408" y="105049"/>
                  </a:moveTo>
                  <a:lnTo>
                    <a:pt x="8215" y="107231"/>
                  </a:lnTo>
                  <a:cubicBezTo>
                    <a:pt x="14787" y="138833"/>
                    <a:pt x="28979" y="163318"/>
                    <a:pt x="51744" y="178692"/>
                  </a:cubicBezTo>
                  <a:cubicBezTo>
                    <a:pt x="36600" y="151930"/>
                    <a:pt x="28408" y="132190"/>
                    <a:pt x="26408" y="105049"/>
                  </a:cubicBezTo>
                  <a:close/>
                  <a:moveTo>
                    <a:pt x="54221" y="105238"/>
                  </a:moveTo>
                  <a:lnTo>
                    <a:pt x="37743" y="105238"/>
                  </a:lnTo>
                  <a:cubicBezTo>
                    <a:pt x="39553" y="136176"/>
                    <a:pt x="50125" y="164836"/>
                    <a:pt x="75176" y="184291"/>
                  </a:cubicBezTo>
                  <a:cubicBezTo>
                    <a:pt x="64889" y="157434"/>
                    <a:pt x="58316" y="133424"/>
                    <a:pt x="54221" y="105238"/>
                  </a:cubicBezTo>
                  <a:close/>
                  <a:moveTo>
                    <a:pt x="84129" y="169581"/>
                  </a:moveTo>
                  <a:lnTo>
                    <a:pt x="73080" y="99639"/>
                  </a:lnTo>
                  <a:cubicBezTo>
                    <a:pt x="57078" y="127256"/>
                    <a:pt x="72033" y="150411"/>
                    <a:pt x="84129" y="169581"/>
                  </a:cubicBezTo>
                  <a:close/>
                  <a:moveTo>
                    <a:pt x="124135" y="104669"/>
                  </a:moveTo>
                  <a:lnTo>
                    <a:pt x="86606" y="105903"/>
                  </a:lnTo>
                  <a:cubicBezTo>
                    <a:pt x="90511" y="137600"/>
                    <a:pt x="94321" y="158952"/>
                    <a:pt x="102417" y="187233"/>
                  </a:cubicBezTo>
                  <a:cubicBezTo>
                    <a:pt x="119181" y="158003"/>
                    <a:pt x="121563" y="133709"/>
                    <a:pt x="124229" y="104669"/>
                  </a:cubicBezTo>
                  <a:close/>
                  <a:moveTo>
                    <a:pt x="119944" y="180875"/>
                  </a:moveTo>
                  <a:cubicBezTo>
                    <a:pt x="136136" y="158858"/>
                    <a:pt x="147852" y="130482"/>
                    <a:pt x="137279" y="100114"/>
                  </a:cubicBezTo>
                  <a:lnTo>
                    <a:pt x="119944" y="180875"/>
                  </a:lnTo>
                  <a:close/>
                  <a:moveTo>
                    <a:pt x="191953" y="106757"/>
                  </a:moveTo>
                  <a:lnTo>
                    <a:pt x="174998" y="106187"/>
                  </a:lnTo>
                  <a:cubicBezTo>
                    <a:pt x="172236" y="133329"/>
                    <a:pt x="164997" y="151550"/>
                    <a:pt x="151757" y="175275"/>
                  </a:cubicBezTo>
                  <a:cubicBezTo>
                    <a:pt x="174998" y="159617"/>
                    <a:pt x="188714" y="136841"/>
                    <a:pt x="191857" y="106757"/>
                  </a:cubicBezTo>
                  <a:close/>
                </a:path>
              </a:pathLst>
            </a:custGeom>
            <a:grpFill/>
            <a:ln w="9525" cap="flat">
              <a:noFill/>
              <a:prstDash val="solid"/>
              <a:miter/>
            </a:ln>
          </p:spPr>
        </p:sp>
        <p:sp>
          <p:nvSpPr>
            <p:cNvPr id="4" name="Freeform 3">
              <a:extLst>
                <a:ext uri="{FF2B5EF4-FFF2-40B4-BE49-F238E27FC236}">
                  <a16:creationId xmlns:a16="http://schemas.microsoft.com/office/drawing/2014/main" id="{2AE922B4-18B3-52FF-E4F7-40D5850FE079}"/>
                </a:ext>
              </a:extLst>
            </p:cNvPr>
            <p:cNvSpPr/>
            <p:nvPr/>
          </p:nvSpPr>
          <p:spPr>
            <a:xfrm>
              <a:off x="8476583" y="2884457"/>
              <a:ext cx="52006" cy="164178"/>
            </a:xfrm>
            <a:custGeom>
              <a:avLst/>
              <a:gdLst>
                <a:gd name="csX0" fmla="*/ 52007 w 52006"/>
                <a:gd name="csY0" fmla="*/ 163610 h 164178"/>
                <a:gd name="csX1" fmla="*/ 0 w 52006"/>
                <a:gd name="csY1" fmla="*/ 163610 h 164178"/>
                <a:gd name="csX2" fmla="*/ 0 w 52006"/>
                <a:gd name="csY2" fmla="*/ 0 h 164178"/>
                <a:gd name="csX3" fmla="*/ 51625 w 52006"/>
                <a:gd name="csY3" fmla="*/ 0 h 164178"/>
                <a:gd name="csX4" fmla="*/ 52007 w 52006"/>
                <a:gd name="csY4" fmla="*/ 163610 h 164178"/>
              </a:gdLst>
              <a:ahLst/>
              <a:cxnLst>
                <a:cxn ang="0">
                  <a:pos x="csX0" y="csY0"/>
                </a:cxn>
                <a:cxn ang="0">
                  <a:pos x="csX1" y="csY1"/>
                </a:cxn>
                <a:cxn ang="0">
                  <a:pos x="csX2" y="csY2"/>
                </a:cxn>
                <a:cxn ang="0">
                  <a:pos x="csX3" y="csY3"/>
                </a:cxn>
                <a:cxn ang="0">
                  <a:pos x="csX4" y="csY4"/>
                </a:cxn>
              </a:cxnLst>
              <a:rect l="l" t="t" r="r" b="b"/>
              <a:pathLst>
                <a:path w="52006" h="164178">
                  <a:moveTo>
                    <a:pt x="52007" y="163610"/>
                  </a:moveTo>
                  <a:cubicBezTo>
                    <a:pt x="33147" y="164369"/>
                    <a:pt x="19241" y="164369"/>
                    <a:pt x="0" y="163610"/>
                  </a:cubicBezTo>
                  <a:lnTo>
                    <a:pt x="0" y="0"/>
                  </a:lnTo>
                  <a:cubicBezTo>
                    <a:pt x="0" y="0"/>
                    <a:pt x="51625" y="0"/>
                    <a:pt x="51625" y="0"/>
                  </a:cubicBezTo>
                  <a:lnTo>
                    <a:pt x="52007" y="163610"/>
                  </a:lnTo>
                  <a:close/>
                </a:path>
              </a:pathLst>
            </a:custGeom>
            <a:grpFill/>
            <a:ln w="9525" cap="flat">
              <a:noFill/>
              <a:prstDash val="solid"/>
              <a:miter/>
            </a:ln>
          </p:spPr>
        </p:sp>
        <p:sp>
          <p:nvSpPr>
            <p:cNvPr id="5" name="Freeform 4">
              <a:extLst>
                <a:ext uri="{FF2B5EF4-FFF2-40B4-BE49-F238E27FC236}">
                  <a16:creationId xmlns:a16="http://schemas.microsoft.com/office/drawing/2014/main" id="{48187C85-5B9E-CFDC-76CE-31A039BBD562}"/>
                </a:ext>
              </a:extLst>
            </p:cNvPr>
            <p:cNvSpPr/>
            <p:nvPr/>
          </p:nvSpPr>
          <p:spPr>
            <a:xfrm>
              <a:off x="8562212" y="2884552"/>
              <a:ext cx="51435" cy="163948"/>
            </a:xfrm>
            <a:custGeom>
              <a:avLst/>
              <a:gdLst>
                <a:gd name="csX0" fmla="*/ 51435 w 51435"/>
                <a:gd name="csY0" fmla="*/ 163040 h 163948"/>
                <a:gd name="csX1" fmla="*/ 0 w 51435"/>
                <a:gd name="csY1" fmla="*/ 163420 h 163948"/>
                <a:gd name="csX2" fmla="*/ 0 w 51435"/>
                <a:gd name="csY2" fmla="*/ 0 h 163948"/>
                <a:gd name="csX3" fmla="*/ 51054 w 51435"/>
                <a:gd name="csY3" fmla="*/ 190 h 163948"/>
                <a:gd name="csX4" fmla="*/ 51435 w 51435"/>
                <a:gd name="csY4" fmla="*/ 163135 h 163948"/>
              </a:gdLst>
              <a:ahLst/>
              <a:cxnLst>
                <a:cxn ang="0">
                  <a:pos x="csX0" y="csY0"/>
                </a:cxn>
                <a:cxn ang="0">
                  <a:pos x="csX1" y="csY1"/>
                </a:cxn>
                <a:cxn ang="0">
                  <a:pos x="csX2" y="csY2"/>
                </a:cxn>
                <a:cxn ang="0">
                  <a:pos x="csX3" y="csY3"/>
                </a:cxn>
                <a:cxn ang="0">
                  <a:pos x="csX4" y="csY4"/>
                </a:cxn>
              </a:cxnLst>
              <a:rect l="l" t="t" r="r" b="b"/>
              <a:pathLst>
                <a:path w="51435" h="163948">
                  <a:moveTo>
                    <a:pt x="51435" y="163040"/>
                  </a:moveTo>
                  <a:cubicBezTo>
                    <a:pt x="33147" y="164179"/>
                    <a:pt x="19336" y="164179"/>
                    <a:pt x="0" y="163420"/>
                  </a:cubicBezTo>
                  <a:lnTo>
                    <a:pt x="0" y="0"/>
                  </a:lnTo>
                  <a:cubicBezTo>
                    <a:pt x="0" y="0"/>
                    <a:pt x="51054" y="190"/>
                    <a:pt x="51054" y="190"/>
                  </a:cubicBezTo>
                  <a:lnTo>
                    <a:pt x="51435" y="163135"/>
                  </a:lnTo>
                  <a:close/>
                </a:path>
              </a:pathLst>
            </a:custGeom>
            <a:grpFill/>
            <a:ln w="9525" cap="flat">
              <a:noFill/>
              <a:prstDash val="solid"/>
              <a:miter/>
            </a:ln>
          </p:spPr>
        </p:sp>
        <p:sp>
          <p:nvSpPr>
            <p:cNvPr id="6" name="Freeform 5">
              <a:extLst>
                <a:ext uri="{FF2B5EF4-FFF2-40B4-BE49-F238E27FC236}">
                  <a16:creationId xmlns:a16="http://schemas.microsoft.com/office/drawing/2014/main" id="{548A2F53-0858-E8CB-378A-BA2F5E39CEE5}"/>
                </a:ext>
              </a:extLst>
            </p:cNvPr>
            <p:cNvSpPr/>
            <p:nvPr/>
          </p:nvSpPr>
          <p:spPr>
            <a:xfrm>
              <a:off x="8646890" y="2882566"/>
              <a:ext cx="52006" cy="166117"/>
            </a:xfrm>
            <a:custGeom>
              <a:avLst/>
              <a:gdLst>
                <a:gd name="csX0" fmla="*/ 51340 w 52006"/>
                <a:gd name="csY0" fmla="*/ 68986 h 166117"/>
                <a:gd name="csX1" fmla="*/ 52007 w 52006"/>
                <a:gd name="csY1" fmla="*/ 165405 h 166117"/>
                <a:gd name="csX2" fmla="*/ 286 w 52006"/>
                <a:gd name="csY2" fmla="*/ 165405 h 166117"/>
                <a:gd name="csX3" fmla="*/ 0 w 52006"/>
                <a:gd name="csY3" fmla="*/ 4738 h 166117"/>
                <a:gd name="csX4" fmla="*/ 50959 w 52006"/>
                <a:gd name="csY4" fmla="*/ 7205 h 166117"/>
                <a:gd name="csX5" fmla="*/ 51245 w 52006"/>
                <a:gd name="csY5" fmla="*/ 68891 h 166117"/>
              </a:gdLst>
              <a:ahLst/>
              <a:cxnLst>
                <a:cxn ang="0">
                  <a:pos x="csX0" y="csY0"/>
                </a:cxn>
                <a:cxn ang="0">
                  <a:pos x="csX1" y="csY1"/>
                </a:cxn>
                <a:cxn ang="0">
                  <a:pos x="csX2" y="csY2"/>
                </a:cxn>
                <a:cxn ang="0">
                  <a:pos x="csX3" y="csY3"/>
                </a:cxn>
                <a:cxn ang="0">
                  <a:pos x="csX4" y="csY4"/>
                </a:cxn>
                <a:cxn ang="0">
                  <a:pos x="csX5" y="csY5"/>
                </a:cxn>
              </a:cxnLst>
              <a:rect l="l" t="t" r="r" b="b"/>
              <a:pathLst>
                <a:path w="52006" h="166117">
                  <a:moveTo>
                    <a:pt x="51340" y="68986"/>
                  </a:moveTo>
                  <a:lnTo>
                    <a:pt x="52007" y="165405"/>
                  </a:lnTo>
                  <a:cubicBezTo>
                    <a:pt x="31909" y="166354"/>
                    <a:pt x="21146" y="166354"/>
                    <a:pt x="286" y="165405"/>
                  </a:cubicBezTo>
                  <a:lnTo>
                    <a:pt x="0" y="4738"/>
                  </a:lnTo>
                  <a:cubicBezTo>
                    <a:pt x="15050" y="-1810"/>
                    <a:pt x="38576" y="-2095"/>
                    <a:pt x="50959" y="7205"/>
                  </a:cubicBezTo>
                  <a:lnTo>
                    <a:pt x="51245" y="68891"/>
                  </a:lnTo>
                  <a:close/>
                </a:path>
              </a:pathLst>
            </a:custGeom>
            <a:grpFill/>
            <a:ln w="9525" cap="flat">
              <a:noFill/>
              <a:prstDash val="solid"/>
              <a:miter/>
            </a:ln>
          </p:spPr>
        </p:sp>
        <p:sp>
          <p:nvSpPr>
            <p:cNvPr id="7" name="Freeform 6">
              <a:extLst>
                <a:ext uri="{FF2B5EF4-FFF2-40B4-BE49-F238E27FC236}">
                  <a16:creationId xmlns:a16="http://schemas.microsoft.com/office/drawing/2014/main" id="{75F9A29B-1CE6-3093-79CE-EDD11669CE70}"/>
                </a:ext>
              </a:extLst>
            </p:cNvPr>
            <p:cNvSpPr/>
            <p:nvPr/>
          </p:nvSpPr>
          <p:spPr>
            <a:xfrm>
              <a:off x="8464772" y="2636575"/>
              <a:ext cx="253364" cy="138460"/>
            </a:xfrm>
            <a:custGeom>
              <a:avLst/>
              <a:gdLst>
                <a:gd name="csX0" fmla="*/ 228505 w 253364"/>
                <a:gd name="csY0" fmla="*/ 25339 h 138460"/>
                <a:gd name="csX1" fmla="*/ 197834 w 253364"/>
                <a:gd name="csY1" fmla="*/ 14330 h 138460"/>
                <a:gd name="csX2" fmla="*/ 15145 w 253364"/>
                <a:gd name="csY2" fmla="*/ 16513 h 138460"/>
                <a:gd name="csX3" fmla="*/ 13811 w 253364"/>
                <a:gd name="csY3" fmla="*/ 126883 h 138460"/>
                <a:gd name="csX4" fmla="*/ 8477 w 253364"/>
                <a:gd name="csY4" fmla="*/ 137986 h 138460"/>
                <a:gd name="csX5" fmla="*/ 667 w 253364"/>
                <a:gd name="csY5" fmla="*/ 128306 h 138460"/>
                <a:gd name="csX6" fmla="*/ 0 w 253364"/>
                <a:gd name="csY6" fmla="*/ 20404 h 138460"/>
                <a:gd name="csX7" fmla="*/ 20860 w 253364"/>
                <a:gd name="csY7" fmla="*/ 190 h 138460"/>
                <a:gd name="csX8" fmla="*/ 230124 w 253364"/>
                <a:gd name="csY8" fmla="*/ 0 h 138460"/>
                <a:gd name="csX9" fmla="*/ 253365 w 253364"/>
                <a:gd name="csY9" fmla="*/ 19739 h 138460"/>
                <a:gd name="csX10" fmla="*/ 253365 w 253364"/>
                <a:gd name="csY10" fmla="*/ 128211 h 138460"/>
                <a:gd name="csX11" fmla="*/ 229458 w 253364"/>
                <a:gd name="csY11" fmla="*/ 138461 h 138460"/>
                <a:gd name="csX12" fmla="*/ 228505 w 253364"/>
                <a:gd name="csY12" fmla="*/ 25433 h 1384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3364" h="138460">
                  <a:moveTo>
                    <a:pt x="228505" y="25339"/>
                  </a:moveTo>
                  <a:cubicBezTo>
                    <a:pt x="226123" y="17841"/>
                    <a:pt x="206693" y="14235"/>
                    <a:pt x="197834" y="14330"/>
                  </a:cubicBezTo>
                  <a:lnTo>
                    <a:pt x="15145" y="16513"/>
                  </a:lnTo>
                  <a:lnTo>
                    <a:pt x="13811" y="126883"/>
                  </a:lnTo>
                  <a:cubicBezTo>
                    <a:pt x="13811" y="130109"/>
                    <a:pt x="9620" y="136373"/>
                    <a:pt x="8477" y="137986"/>
                  </a:cubicBezTo>
                  <a:cubicBezTo>
                    <a:pt x="6763" y="140359"/>
                    <a:pt x="762" y="131723"/>
                    <a:pt x="667" y="128306"/>
                  </a:cubicBezTo>
                  <a:lnTo>
                    <a:pt x="0" y="20404"/>
                  </a:lnTo>
                  <a:cubicBezTo>
                    <a:pt x="0" y="8826"/>
                    <a:pt x="9716" y="190"/>
                    <a:pt x="20860" y="190"/>
                  </a:cubicBezTo>
                  <a:lnTo>
                    <a:pt x="230124" y="0"/>
                  </a:lnTo>
                  <a:lnTo>
                    <a:pt x="253365" y="19739"/>
                  </a:lnTo>
                  <a:lnTo>
                    <a:pt x="253365" y="128211"/>
                  </a:lnTo>
                  <a:cubicBezTo>
                    <a:pt x="253365" y="128211"/>
                    <a:pt x="229458" y="138461"/>
                    <a:pt x="229458" y="138461"/>
                  </a:cubicBezTo>
                  <a:lnTo>
                    <a:pt x="228505" y="25433"/>
                  </a:lnTo>
                  <a:close/>
                </a:path>
              </a:pathLst>
            </a:custGeom>
            <a:grpFill/>
            <a:ln w="9525" cap="flat">
              <a:noFill/>
              <a:prstDash val="solid"/>
              <a:miter/>
            </a:ln>
          </p:spPr>
        </p:sp>
        <p:sp>
          <p:nvSpPr>
            <p:cNvPr id="8" name="Freeform 7">
              <a:extLst>
                <a:ext uri="{FF2B5EF4-FFF2-40B4-BE49-F238E27FC236}">
                  <a16:creationId xmlns:a16="http://schemas.microsoft.com/office/drawing/2014/main" id="{9302FF12-6738-04A8-BCFE-93FA51964C0B}"/>
                </a:ext>
              </a:extLst>
            </p:cNvPr>
            <p:cNvSpPr/>
            <p:nvPr/>
          </p:nvSpPr>
          <p:spPr>
            <a:xfrm>
              <a:off x="8454104" y="2777610"/>
              <a:ext cx="263686" cy="17449"/>
            </a:xfrm>
            <a:custGeom>
              <a:avLst/>
              <a:gdLst>
                <a:gd name="csX0" fmla="*/ 263080 w 263686"/>
                <a:gd name="csY0" fmla="*/ 652 h 17449"/>
                <a:gd name="csX1" fmla="*/ 246507 w 263686"/>
                <a:gd name="csY1" fmla="*/ 16216 h 17449"/>
                <a:gd name="csX2" fmla="*/ 157829 w 263686"/>
                <a:gd name="csY2" fmla="*/ 17450 h 17449"/>
                <a:gd name="csX3" fmla="*/ 36100 w 263686"/>
                <a:gd name="csY3" fmla="*/ 16501 h 17449"/>
                <a:gd name="csX4" fmla="*/ 0 w 263686"/>
                <a:gd name="csY4" fmla="*/ 2076 h 17449"/>
                <a:gd name="csX5" fmla="*/ 102679 w 263686"/>
                <a:gd name="csY5" fmla="*/ 2456 h 17449"/>
                <a:gd name="csX6" fmla="*/ 262985 w 263686"/>
                <a:gd name="csY6" fmla="*/ 652 h 1744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3686" h="17449">
                  <a:moveTo>
                    <a:pt x="263080" y="652"/>
                  </a:moveTo>
                  <a:cubicBezTo>
                    <a:pt x="266224" y="10997"/>
                    <a:pt x="256604" y="16121"/>
                    <a:pt x="246507" y="16216"/>
                  </a:cubicBezTo>
                  <a:lnTo>
                    <a:pt x="157829" y="17450"/>
                  </a:lnTo>
                  <a:lnTo>
                    <a:pt x="36100" y="16501"/>
                  </a:lnTo>
                  <a:cubicBezTo>
                    <a:pt x="22860" y="16406"/>
                    <a:pt x="10668" y="16311"/>
                    <a:pt x="0" y="2076"/>
                  </a:cubicBezTo>
                  <a:cubicBezTo>
                    <a:pt x="35719" y="652"/>
                    <a:pt x="67818" y="83"/>
                    <a:pt x="102679" y="2456"/>
                  </a:cubicBezTo>
                  <a:cubicBezTo>
                    <a:pt x="152685" y="5872"/>
                    <a:pt x="204407" y="-2290"/>
                    <a:pt x="262985" y="652"/>
                  </a:cubicBezTo>
                  <a:close/>
                </a:path>
              </a:pathLst>
            </a:custGeom>
            <a:grpFill/>
            <a:ln w="9525" cap="flat">
              <a:noFill/>
              <a:prstDash val="solid"/>
              <a:miter/>
            </a:ln>
          </p:spPr>
        </p:sp>
      </p:grpSp>
      <p:grpSp>
        <p:nvGrpSpPr>
          <p:cNvPr id="9" name="Graphic 2">
            <a:extLst>
              <a:ext uri="{FF2B5EF4-FFF2-40B4-BE49-F238E27FC236}">
                <a16:creationId xmlns:a16="http://schemas.microsoft.com/office/drawing/2014/main" id="{A66E6A50-BEB9-7702-6AE1-F25B31803E4C}"/>
              </a:ext>
            </a:extLst>
          </p:cNvPr>
          <p:cNvGrpSpPr/>
          <p:nvPr/>
        </p:nvGrpSpPr>
        <p:grpSpPr>
          <a:xfrm>
            <a:off x="3760500" y="5543914"/>
            <a:ext cx="618333" cy="598691"/>
            <a:chOff x="5377815" y="3679578"/>
            <a:chExt cx="618333" cy="598691"/>
          </a:xfrm>
          <a:solidFill>
            <a:schemeClr val="bg1"/>
          </a:solidFill>
        </p:grpSpPr>
        <p:sp>
          <p:nvSpPr>
            <p:cNvPr id="10" name="Freeform 9">
              <a:extLst>
                <a:ext uri="{FF2B5EF4-FFF2-40B4-BE49-F238E27FC236}">
                  <a16:creationId xmlns:a16="http://schemas.microsoft.com/office/drawing/2014/main" id="{D0F7DCFA-6CA9-20A2-0923-E51D3B392A13}"/>
                </a:ext>
              </a:extLst>
            </p:cNvPr>
            <p:cNvSpPr/>
            <p:nvPr/>
          </p:nvSpPr>
          <p:spPr>
            <a:xfrm>
              <a:off x="5377815" y="3679578"/>
              <a:ext cx="618333" cy="598691"/>
            </a:xfrm>
            <a:custGeom>
              <a:avLst/>
              <a:gdLst>
                <a:gd name="csX0" fmla="*/ 52863 w 618333"/>
                <a:gd name="csY0" fmla="*/ 598691 h 598691"/>
                <a:gd name="csX1" fmla="*/ 13715 w 618333"/>
                <a:gd name="csY1" fmla="*/ 558548 h 598691"/>
                <a:gd name="csX2" fmla="*/ 12858 w 618333"/>
                <a:gd name="csY2" fmla="*/ 294059 h 598691"/>
                <a:gd name="csX3" fmla="*/ 21811 w 618333"/>
                <a:gd name="csY3" fmla="*/ 265304 h 598691"/>
                <a:gd name="csX4" fmla="*/ 3238 w 618333"/>
                <a:gd name="csY4" fmla="*/ 208458 h 598691"/>
                <a:gd name="csX5" fmla="*/ 3714 w 618333"/>
                <a:gd name="csY5" fmla="*/ 169358 h 598691"/>
                <a:gd name="csX6" fmla="*/ 34289 w 618333"/>
                <a:gd name="csY6" fmla="*/ 148196 h 598691"/>
                <a:gd name="csX7" fmla="*/ 317372 w 618333"/>
                <a:gd name="csY7" fmla="*/ 56521 h 598691"/>
                <a:gd name="csX8" fmla="*/ 486250 w 618333"/>
                <a:gd name="csY8" fmla="*/ 1763 h 598691"/>
                <a:gd name="csX9" fmla="*/ 533399 w 618333"/>
                <a:gd name="csY9" fmla="*/ 17137 h 598691"/>
                <a:gd name="csX10" fmla="*/ 605884 w 618333"/>
                <a:gd name="csY10" fmla="*/ 231424 h 598691"/>
                <a:gd name="csX11" fmla="*/ 599788 w 618333"/>
                <a:gd name="csY11" fmla="*/ 302410 h 598691"/>
                <a:gd name="csX12" fmla="*/ 598931 w 618333"/>
                <a:gd name="csY12" fmla="*/ 554942 h 598691"/>
                <a:gd name="csX13" fmla="*/ 560831 w 618333"/>
                <a:gd name="csY13" fmla="*/ 598501 h 598691"/>
                <a:gd name="csX14" fmla="*/ 52768 w 618333"/>
                <a:gd name="csY14" fmla="*/ 598691 h 598691"/>
                <a:gd name="csX15" fmla="*/ 447293 w 618333"/>
                <a:gd name="csY15" fmla="*/ 250689 h 598691"/>
                <a:gd name="csX16" fmla="*/ 505586 w 618333"/>
                <a:gd name="csY16" fmla="*/ 231614 h 598691"/>
                <a:gd name="csX17" fmla="*/ 486631 w 618333"/>
                <a:gd name="csY17" fmla="*/ 167840 h 598691"/>
                <a:gd name="csX18" fmla="*/ 548068 w 618333"/>
                <a:gd name="csY18" fmla="*/ 145823 h 598691"/>
                <a:gd name="csX19" fmla="*/ 527780 w 618333"/>
                <a:gd name="csY19" fmla="*/ 87459 h 598691"/>
                <a:gd name="csX20" fmla="*/ 465486 w 618333"/>
                <a:gd name="csY20" fmla="*/ 108527 h 598691"/>
                <a:gd name="csX21" fmla="*/ 445102 w 618333"/>
                <a:gd name="csY21" fmla="*/ 46556 h 598691"/>
                <a:gd name="csX22" fmla="*/ 386809 w 618333"/>
                <a:gd name="csY22" fmla="*/ 65062 h 598691"/>
                <a:gd name="csX23" fmla="*/ 405669 w 618333"/>
                <a:gd name="csY23" fmla="*/ 129310 h 598691"/>
                <a:gd name="csX24" fmla="*/ 344328 w 618333"/>
                <a:gd name="csY24" fmla="*/ 147626 h 598691"/>
                <a:gd name="csX25" fmla="*/ 363854 w 618333"/>
                <a:gd name="csY25" fmla="*/ 205800 h 598691"/>
                <a:gd name="csX26" fmla="*/ 427481 w 618333"/>
                <a:gd name="csY26" fmla="*/ 187579 h 598691"/>
                <a:gd name="csX27" fmla="*/ 447198 w 618333"/>
                <a:gd name="csY27" fmla="*/ 250594 h 598691"/>
                <a:gd name="csX28" fmla="*/ 86010 w 618333"/>
                <a:gd name="csY28" fmla="*/ 206939 h 598691"/>
                <a:gd name="csX29" fmla="*/ 281749 w 618333"/>
                <a:gd name="csY29" fmla="*/ 143451 h 598691"/>
                <a:gd name="csX30" fmla="*/ 294322 w 618333"/>
                <a:gd name="csY30" fmla="*/ 134150 h 598691"/>
                <a:gd name="csX31" fmla="*/ 289655 w 618333"/>
                <a:gd name="csY31" fmla="*/ 119630 h 598691"/>
                <a:gd name="csX32" fmla="*/ 273271 w 618333"/>
                <a:gd name="csY32" fmla="*/ 120295 h 598691"/>
                <a:gd name="csX33" fmla="*/ 55625 w 618333"/>
                <a:gd name="csY33" fmla="*/ 191281 h 598691"/>
                <a:gd name="csX34" fmla="*/ 64102 w 618333"/>
                <a:gd name="csY34" fmla="*/ 212728 h 598691"/>
                <a:gd name="csX35" fmla="*/ 86010 w 618333"/>
                <a:gd name="csY35" fmla="*/ 206750 h 598691"/>
                <a:gd name="csX36" fmla="*/ 76961 w 618333"/>
                <a:gd name="csY36" fmla="*/ 250404 h 598691"/>
                <a:gd name="csX37" fmla="*/ 291274 w 618333"/>
                <a:gd name="csY37" fmla="*/ 180842 h 598691"/>
                <a:gd name="csX38" fmla="*/ 305085 w 618333"/>
                <a:gd name="csY38" fmla="*/ 168504 h 598691"/>
                <a:gd name="csX39" fmla="*/ 296703 w 618333"/>
                <a:gd name="csY39" fmla="*/ 152371 h 598691"/>
                <a:gd name="csX40" fmla="*/ 280320 w 618333"/>
                <a:gd name="csY40" fmla="*/ 156357 h 598691"/>
                <a:gd name="csX41" fmla="*/ 68103 w 618333"/>
                <a:gd name="csY41" fmla="*/ 226584 h 598691"/>
                <a:gd name="csX42" fmla="*/ 76961 w 618333"/>
                <a:gd name="csY42" fmla="*/ 250404 h 598691"/>
                <a:gd name="csX43" fmla="*/ 572261 w 618333"/>
                <a:gd name="csY43" fmla="*/ 317120 h 598691"/>
                <a:gd name="csX44" fmla="*/ 560926 w 618333"/>
                <a:gd name="csY44" fmla="*/ 279064 h 598691"/>
                <a:gd name="csX45" fmla="*/ 48386 w 618333"/>
                <a:gd name="csY45" fmla="*/ 278874 h 598691"/>
                <a:gd name="csX46" fmla="*/ 38385 w 618333"/>
                <a:gd name="csY46" fmla="*/ 317309 h 598691"/>
                <a:gd name="csX47" fmla="*/ 572356 w 618333"/>
                <a:gd name="csY47" fmla="*/ 317120 h 598691"/>
                <a:gd name="csX48" fmla="*/ 547306 w 618333"/>
                <a:gd name="csY48" fmla="*/ 572878 h 598691"/>
                <a:gd name="csX49" fmla="*/ 574452 w 618333"/>
                <a:gd name="csY49" fmla="*/ 553328 h 598691"/>
                <a:gd name="csX50" fmla="*/ 574452 w 618333"/>
                <a:gd name="csY50" fmla="*/ 365140 h 598691"/>
                <a:gd name="csX51" fmla="*/ 37432 w 618333"/>
                <a:gd name="csY51" fmla="*/ 364950 h 598691"/>
                <a:gd name="csX52" fmla="*/ 37242 w 618333"/>
                <a:gd name="csY52" fmla="*/ 540612 h 598691"/>
                <a:gd name="csX53" fmla="*/ 67150 w 618333"/>
                <a:gd name="csY53" fmla="*/ 572973 h 598691"/>
                <a:gd name="csX54" fmla="*/ 547306 w 618333"/>
                <a:gd name="csY54" fmla="*/ 572973 h 5986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618333" h="598691">
                  <a:moveTo>
                    <a:pt x="52863" y="598691"/>
                  </a:moveTo>
                  <a:cubicBezTo>
                    <a:pt x="38004" y="598691"/>
                    <a:pt x="13715" y="571834"/>
                    <a:pt x="13715" y="558548"/>
                  </a:cubicBezTo>
                  <a:lnTo>
                    <a:pt x="12858" y="294059"/>
                  </a:lnTo>
                  <a:cubicBezTo>
                    <a:pt x="12858" y="287510"/>
                    <a:pt x="19621" y="272042"/>
                    <a:pt x="21811" y="265304"/>
                  </a:cubicBezTo>
                  <a:lnTo>
                    <a:pt x="3238" y="208458"/>
                  </a:lnTo>
                  <a:cubicBezTo>
                    <a:pt x="-382" y="197449"/>
                    <a:pt x="-1906" y="179418"/>
                    <a:pt x="3714" y="169358"/>
                  </a:cubicBezTo>
                  <a:cubicBezTo>
                    <a:pt x="8286" y="161197"/>
                    <a:pt x="22097" y="152086"/>
                    <a:pt x="34289" y="148196"/>
                  </a:cubicBezTo>
                  <a:lnTo>
                    <a:pt x="317372" y="56521"/>
                  </a:lnTo>
                  <a:lnTo>
                    <a:pt x="486250" y="1763"/>
                  </a:lnTo>
                  <a:cubicBezTo>
                    <a:pt x="501014" y="-3077"/>
                    <a:pt x="528256" y="2048"/>
                    <a:pt x="533399" y="17137"/>
                  </a:cubicBezTo>
                  <a:lnTo>
                    <a:pt x="605884" y="231424"/>
                  </a:lnTo>
                  <a:cubicBezTo>
                    <a:pt x="613219" y="253251"/>
                    <a:pt x="632745" y="291117"/>
                    <a:pt x="599788" y="302410"/>
                  </a:cubicBezTo>
                  <a:lnTo>
                    <a:pt x="598931" y="554942"/>
                  </a:lnTo>
                  <a:cubicBezTo>
                    <a:pt x="598931" y="570790"/>
                    <a:pt x="579310" y="598501"/>
                    <a:pt x="560831" y="598501"/>
                  </a:cubicBezTo>
                  <a:lnTo>
                    <a:pt x="52768" y="598691"/>
                  </a:lnTo>
                  <a:close/>
                  <a:moveTo>
                    <a:pt x="447293" y="250689"/>
                  </a:moveTo>
                  <a:lnTo>
                    <a:pt x="505586" y="231614"/>
                  </a:lnTo>
                  <a:lnTo>
                    <a:pt x="486631" y="167840"/>
                  </a:lnTo>
                  <a:lnTo>
                    <a:pt x="548068" y="145823"/>
                  </a:lnTo>
                  <a:lnTo>
                    <a:pt x="527780" y="87459"/>
                  </a:lnTo>
                  <a:lnTo>
                    <a:pt x="465486" y="108527"/>
                  </a:lnTo>
                  <a:lnTo>
                    <a:pt x="445102" y="46556"/>
                  </a:lnTo>
                  <a:lnTo>
                    <a:pt x="386809" y="65062"/>
                  </a:lnTo>
                  <a:lnTo>
                    <a:pt x="405669" y="129310"/>
                  </a:lnTo>
                  <a:lnTo>
                    <a:pt x="344328" y="147626"/>
                  </a:lnTo>
                  <a:lnTo>
                    <a:pt x="363854" y="205800"/>
                  </a:lnTo>
                  <a:lnTo>
                    <a:pt x="427481" y="187579"/>
                  </a:lnTo>
                  <a:lnTo>
                    <a:pt x="447198" y="250594"/>
                  </a:lnTo>
                  <a:close/>
                  <a:moveTo>
                    <a:pt x="86010" y="206939"/>
                  </a:moveTo>
                  <a:lnTo>
                    <a:pt x="281749" y="143451"/>
                  </a:lnTo>
                  <a:cubicBezTo>
                    <a:pt x="286225" y="142027"/>
                    <a:pt x="292893" y="137662"/>
                    <a:pt x="294322" y="134150"/>
                  </a:cubicBezTo>
                  <a:cubicBezTo>
                    <a:pt x="295750" y="130639"/>
                    <a:pt x="292893" y="121433"/>
                    <a:pt x="289655" y="119630"/>
                  </a:cubicBezTo>
                  <a:cubicBezTo>
                    <a:pt x="286416" y="117827"/>
                    <a:pt x="278129" y="118776"/>
                    <a:pt x="273271" y="120295"/>
                  </a:cubicBezTo>
                  <a:lnTo>
                    <a:pt x="55625" y="191281"/>
                  </a:lnTo>
                  <a:cubicBezTo>
                    <a:pt x="57054" y="199157"/>
                    <a:pt x="59721" y="213962"/>
                    <a:pt x="64102" y="212728"/>
                  </a:cubicBezTo>
                  <a:lnTo>
                    <a:pt x="86010" y="206750"/>
                  </a:lnTo>
                  <a:close/>
                  <a:moveTo>
                    <a:pt x="76961" y="250404"/>
                  </a:moveTo>
                  <a:lnTo>
                    <a:pt x="291274" y="180842"/>
                  </a:lnTo>
                  <a:cubicBezTo>
                    <a:pt x="296608" y="179133"/>
                    <a:pt x="304132" y="173060"/>
                    <a:pt x="305085" y="168504"/>
                  </a:cubicBezTo>
                  <a:cubicBezTo>
                    <a:pt x="306038" y="163949"/>
                    <a:pt x="301180" y="151232"/>
                    <a:pt x="296703" y="152371"/>
                  </a:cubicBezTo>
                  <a:lnTo>
                    <a:pt x="280320" y="156357"/>
                  </a:lnTo>
                  <a:lnTo>
                    <a:pt x="68103" y="226584"/>
                  </a:lnTo>
                  <a:lnTo>
                    <a:pt x="76961" y="250404"/>
                  </a:lnTo>
                  <a:close/>
                  <a:moveTo>
                    <a:pt x="572261" y="317120"/>
                  </a:moveTo>
                  <a:cubicBezTo>
                    <a:pt x="578357" y="306206"/>
                    <a:pt x="572928" y="279064"/>
                    <a:pt x="560926" y="279064"/>
                  </a:cubicBezTo>
                  <a:lnTo>
                    <a:pt x="48386" y="278874"/>
                  </a:lnTo>
                  <a:cubicBezTo>
                    <a:pt x="39242" y="289408"/>
                    <a:pt x="35813" y="304403"/>
                    <a:pt x="38385" y="317309"/>
                  </a:cubicBezTo>
                  <a:lnTo>
                    <a:pt x="572356" y="317120"/>
                  </a:lnTo>
                  <a:close/>
                  <a:moveTo>
                    <a:pt x="547306" y="572878"/>
                  </a:moveTo>
                  <a:cubicBezTo>
                    <a:pt x="556831" y="570316"/>
                    <a:pt x="574452" y="560731"/>
                    <a:pt x="574452" y="553328"/>
                  </a:cubicBezTo>
                  <a:lnTo>
                    <a:pt x="574452" y="365140"/>
                  </a:lnTo>
                  <a:cubicBezTo>
                    <a:pt x="574452" y="365140"/>
                    <a:pt x="37432" y="364950"/>
                    <a:pt x="37432" y="364950"/>
                  </a:cubicBezTo>
                  <a:lnTo>
                    <a:pt x="37242" y="540612"/>
                  </a:lnTo>
                  <a:cubicBezTo>
                    <a:pt x="37242" y="559592"/>
                    <a:pt x="46957" y="571265"/>
                    <a:pt x="67150" y="572973"/>
                  </a:cubicBezTo>
                  <a:lnTo>
                    <a:pt x="547306" y="572973"/>
                  </a:lnTo>
                  <a:close/>
                </a:path>
              </a:pathLst>
            </a:custGeom>
            <a:grpFill/>
            <a:ln w="9525" cap="flat">
              <a:noFill/>
              <a:prstDash val="solid"/>
              <a:miter/>
            </a:ln>
          </p:spPr>
        </p:sp>
        <p:sp>
          <p:nvSpPr>
            <p:cNvPr id="11" name="Freeform 10">
              <a:extLst>
                <a:ext uri="{FF2B5EF4-FFF2-40B4-BE49-F238E27FC236}">
                  <a16:creationId xmlns:a16="http://schemas.microsoft.com/office/drawing/2014/main" id="{68BC71B6-DADA-9972-0E97-E70EEC2E19B9}"/>
                </a:ext>
              </a:extLst>
            </p:cNvPr>
            <p:cNvSpPr/>
            <p:nvPr/>
          </p:nvSpPr>
          <p:spPr>
            <a:xfrm>
              <a:off x="5813130" y="4166948"/>
              <a:ext cx="87505" cy="62736"/>
            </a:xfrm>
            <a:custGeom>
              <a:avLst/>
              <a:gdLst>
                <a:gd name="csX0" fmla="*/ 75796 w 87505"/>
                <a:gd name="csY0" fmla="*/ 59126 h 62736"/>
                <a:gd name="csX1" fmla="*/ 8168 w 87505"/>
                <a:gd name="csY1" fmla="*/ 56089 h 62736"/>
                <a:gd name="csX2" fmla="*/ 10073 w 87505"/>
                <a:gd name="csY2" fmla="*/ 5222 h 62736"/>
                <a:gd name="csX3" fmla="*/ 70462 w 87505"/>
                <a:gd name="csY3" fmla="*/ 3609 h 62736"/>
                <a:gd name="csX4" fmla="*/ 75796 w 87505"/>
                <a:gd name="csY4" fmla="*/ 59031 h 62736"/>
              </a:gdLst>
              <a:ahLst/>
              <a:cxnLst>
                <a:cxn ang="0">
                  <a:pos x="csX0" y="csY0"/>
                </a:cxn>
                <a:cxn ang="0">
                  <a:pos x="csX1" y="csY1"/>
                </a:cxn>
                <a:cxn ang="0">
                  <a:pos x="csX2" y="csY2"/>
                </a:cxn>
                <a:cxn ang="0">
                  <a:pos x="csX3" y="csY3"/>
                </a:cxn>
                <a:cxn ang="0">
                  <a:pos x="csX4" y="csY4"/>
                </a:cxn>
              </a:cxnLst>
              <a:rect l="l" t="t" r="r" b="b"/>
              <a:pathLst>
                <a:path w="87505" h="62736">
                  <a:moveTo>
                    <a:pt x="75796" y="59126"/>
                  </a:moveTo>
                  <a:cubicBezTo>
                    <a:pt x="54555" y="63302"/>
                    <a:pt x="26647" y="65579"/>
                    <a:pt x="8168" y="56089"/>
                  </a:cubicBezTo>
                  <a:cubicBezTo>
                    <a:pt x="-2976" y="48592"/>
                    <a:pt x="-3071" y="10537"/>
                    <a:pt x="10073" y="5222"/>
                  </a:cubicBezTo>
                  <a:cubicBezTo>
                    <a:pt x="25790" y="-1136"/>
                    <a:pt x="55698" y="-1706"/>
                    <a:pt x="70462" y="3609"/>
                  </a:cubicBezTo>
                  <a:cubicBezTo>
                    <a:pt x="92560" y="11581"/>
                    <a:pt x="91893" y="42329"/>
                    <a:pt x="75796" y="59031"/>
                  </a:cubicBezTo>
                  <a:close/>
                </a:path>
              </a:pathLst>
            </a:custGeom>
            <a:grpFill/>
            <a:ln w="9525" cap="flat">
              <a:noFill/>
              <a:prstDash val="solid"/>
              <a:miter/>
            </a:ln>
          </p:spPr>
        </p:sp>
      </p:grpSp>
      <p:grpSp>
        <p:nvGrpSpPr>
          <p:cNvPr id="12" name="Graphic 2">
            <a:extLst>
              <a:ext uri="{FF2B5EF4-FFF2-40B4-BE49-F238E27FC236}">
                <a16:creationId xmlns:a16="http://schemas.microsoft.com/office/drawing/2014/main" id="{539B536E-E181-CD6B-9E2E-567B0B239725}"/>
              </a:ext>
            </a:extLst>
          </p:cNvPr>
          <p:cNvGrpSpPr/>
          <p:nvPr/>
        </p:nvGrpSpPr>
        <p:grpSpPr>
          <a:xfrm>
            <a:off x="3796251" y="3864776"/>
            <a:ext cx="531783" cy="837139"/>
            <a:chOff x="4442650" y="3705636"/>
            <a:chExt cx="371475" cy="584780"/>
          </a:xfrm>
          <a:solidFill>
            <a:schemeClr val="bg1"/>
          </a:solidFill>
        </p:grpSpPr>
        <p:sp>
          <p:nvSpPr>
            <p:cNvPr id="13" name="Freeform 12">
              <a:extLst>
                <a:ext uri="{FF2B5EF4-FFF2-40B4-BE49-F238E27FC236}">
                  <a16:creationId xmlns:a16="http://schemas.microsoft.com/office/drawing/2014/main" id="{FCB5BAF2-31C0-EB1D-DAAA-744D1412C468}"/>
                </a:ext>
              </a:extLst>
            </p:cNvPr>
            <p:cNvSpPr/>
            <p:nvPr/>
          </p:nvSpPr>
          <p:spPr>
            <a:xfrm>
              <a:off x="4442650" y="3705636"/>
              <a:ext cx="371475" cy="584780"/>
            </a:xfrm>
            <a:custGeom>
              <a:avLst/>
              <a:gdLst>
                <a:gd name="csX0" fmla="*/ 335375 w 371475"/>
                <a:gd name="csY0" fmla="*/ 584496 h 584780"/>
                <a:gd name="csX1" fmla="*/ 42005 w 371475"/>
                <a:gd name="csY1" fmla="*/ 584781 h 584780"/>
                <a:gd name="csX2" fmla="*/ 191 w 371475"/>
                <a:gd name="csY2" fmla="*/ 536666 h 584780"/>
                <a:gd name="csX3" fmla="*/ 0 w 371475"/>
                <a:gd name="csY3" fmla="*/ 47830 h 584780"/>
                <a:gd name="csX4" fmla="*/ 46958 w 371475"/>
                <a:gd name="csY4" fmla="*/ 0 h 584780"/>
                <a:gd name="csX5" fmla="*/ 327470 w 371475"/>
                <a:gd name="csY5" fmla="*/ 0 h 584780"/>
                <a:gd name="csX6" fmla="*/ 371475 w 371475"/>
                <a:gd name="csY6" fmla="*/ 33120 h 584780"/>
                <a:gd name="csX7" fmla="*/ 371475 w 371475"/>
                <a:gd name="csY7" fmla="*/ 554697 h 584780"/>
                <a:gd name="csX8" fmla="*/ 335280 w 371475"/>
                <a:gd name="csY8" fmla="*/ 584401 h 584780"/>
                <a:gd name="csX9" fmla="*/ 337375 w 371475"/>
                <a:gd name="csY9" fmla="*/ 533344 h 584780"/>
                <a:gd name="csX10" fmla="*/ 337375 w 371475"/>
                <a:gd name="csY10" fmla="*/ 52765 h 584780"/>
                <a:gd name="csX11" fmla="*/ 318707 w 371475"/>
                <a:gd name="csY11" fmla="*/ 38340 h 584780"/>
                <a:gd name="csX12" fmla="*/ 42005 w 371475"/>
                <a:gd name="csY12" fmla="*/ 39004 h 584780"/>
                <a:gd name="csX13" fmla="*/ 41624 w 371475"/>
                <a:gd name="csY13" fmla="*/ 531541 h 584780"/>
                <a:gd name="csX14" fmla="*/ 56674 w 371475"/>
                <a:gd name="csY14" fmla="*/ 549857 h 584780"/>
                <a:gd name="csX15" fmla="*/ 318040 w 371475"/>
                <a:gd name="csY15" fmla="*/ 549857 h 584780"/>
                <a:gd name="csX16" fmla="*/ 337471 w 371475"/>
                <a:gd name="csY16" fmla="*/ 533534 h 5847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1475" h="584780">
                  <a:moveTo>
                    <a:pt x="335375" y="584496"/>
                  </a:moveTo>
                  <a:lnTo>
                    <a:pt x="42005" y="584781"/>
                  </a:lnTo>
                  <a:cubicBezTo>
                    <a:pt x="26575" y="577948"/>
                    <a:pt x="1905" y="554317"/>
                    <a:pt x="191" y="536666"/>
                  </a:cubicBezTo>
                  <a:lnTo>
                    <a:pt x="0" y="47830"/>
                  </a:lnTo>
                  <a:cubicBezTo>
                    <a:pt x="7049" y="30179"/>
                    <a:pt x="28384" y="4745"/>
                    <a:pt x="46958" y="0"/>
                  </a:cubicBezTo>
                  <a:lnTo>
                    <a:pt x="327470" y="0"/>
                  </a:lnTo>
                  <a:cubicBezTo>
                    <a:pt x="344043" y="0"/>
                    <a:pt x="362141" y="20594"/>
                    <a:pt x="371475" y="33120"/>
                  </a:cubicBezTo>
                  <a:lnTo>
                    <a:pt x="371475" y="554697"/>
                  </a:lnTo>
                  <a:cubicBezTo>
                    <a:pt x="364903" y="563333"/>
                    <a:pt x="348329" y="584401"/>
                    <a:pt x="335280" y="584401"/>
                  </a:cubicBezTo>
                  <a:close/>
                  <a:moveTo>
                    <a:pt x="337375" y="533344"/>
                  </a:moveTo>
                  <a:lnTo>
                    <a:pt x="337375" y="52765"/>
                  </a:lnTo>
                  <a:cubicBezTo>
                    <a:pt x="334804" y="45647"/>
                    <a:pt x="325755" y="38245"/>
                    <a:pt x="318707" y="38340"/>
                  </a:cubicBezTo>
                  <a:lnTo>
                    <a:pt x="42005" y="39004"/>
                  </a:lnTo>
                  <a:lnTo>
                    <a:pt x="41624" y="531541"/>
                  </a:lnTo>
                  <a:cubicBezTo>
                    <a:pt x="41624" y="538184"/>
                    <a:pt x="50959" y="549857"/>
                    <a:pt x="56674" y="549857"/>
                  </a:cubicBezTo>
                  <a:lnTo>
                    <a:pt x="318040" y="549857"/>
                  </a:lnTo>
                  <a:cubicBezTo>
                    <a:pt x="324326" y="549857"/>
                    <a:pt x="337471" y="542265"/>
                    <a:pt x="337471" y="533534"/>
                  </a:cubicBezTo>
                  <a:close/>
                </a:path>
              </a:pathLst>
            </a:custGeom>
            <a:grpFill/>
            <a:ln w="9525" cap="flat">
              <a:noFill/>
              <a:prstDash val="solid"/>
              <a:miter/>
            </a:ln>
          </p:spPr>
        </p:sp>
        <p:sp>
          <p:nvSpPr>
            <p:cNvPr id="14" name="Freeform 13">
              <a:extLst>
                <a:ext uri="{FF2B5EF4-FFF2-40B4-BE49-F238E27FC236}">
                  <a16:creationId xmlns:a16="http://schemas.microsoft.com/office/drawing/2014/main" id="{23742827-6FBD-D955-8E70-DA545FFFB495}"/>
                </a:ext>
              </a:extLst>
            </p:cNvPr>
            <p:cNvSpPr/>
            <p:nvPr/>
          </p:nvSpPr>
          <p:spPr>
            <a:xfrm>
              <a:off x="4513135" y="3845046"/>
              <a:ext cx="234410" cy="284205"/>
            </a:xfrm>
            <a:custGeom>
              <a:avLst/>
              <a:gdLst>
                <a:gd name="csX0" fmla="*/ 232410 w 234410"/>
                <a:gd name="csY0" fmla="*/ 183349 h 284205"/>
                <a:gd name="csX1" fmla="*/ 119063 w 234410"/>
                <a:gd name="csY1" fmla="*/ 284134 h 284205"/>
                <a:gd name="csX2" fmla="*/ 1333 w 234410"/>
                <a:gd name="csY2" fmla="*/ 173764 h 284205"/>
                <a:gd name="csX3" fmla="*/ 0 w 234410"/>
                <a:gd name="csY3" fmla="*/ 35398 h 284205"/>
                <a:gd name="csX4" fmla="*/ 118586 w 234410"/>
                <a:gd name="csY4" fmla="*/ 0 h 284205"/>
                <a:gd name="csX5" fmla="*/ 234410 w 234410"/>
                <a:gd name="csY5" fmla="*/ 35493 h 284205"/>
                <a:gd name="csX6" fmla="*/ 232410 w 234410"/>
                <a:gd name="csY6" fmla="*/ 183349 h 284205"/>
                <a:gd name="csX7" fmla="*/ 206311 w 234410"/>
                <a:gd name="csY7" fmla="*/ 181451 h 284205"/>
                <a:gd name="csX8" fmla="*/ 209645 w 234410"/>
                <a:gd name="csY8" fmla="*/ 57225 h 284205"/>
                <a:gd name="csX9" fmla="*/ 118586 w 234410"/>
                <a:gd name="csY9" fmla="*/ 32361 h 284205"/>
                <a:gd name="csX10" fmla="*/ 24479 w 234410"/>
                <a:gd name="csY10" fmla="*/ 59313 h 284205"/>
                <a:gd name="csX11" fmla="*/ 27622 w 234410"/>
                <a:gd name="csY11" fmla="*/ 178035 h 284205"/>
                <a:gd name="csX12" fmla="*/ 119158 w 234410"/>
                <a:gd name="csY12" fmla="*/ 255664 h 284205"/>
                <a:gd name="csX13" fmla="*/ 206216 w 234410"/>
                <a:gd name="csY13" fmla="*/ 181451 h 284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234410" h="284205">
                  <a:moveTo>
                    <a:pt x="232410" y="183349"/>
                  </a:moveTo>
                  <a:cubicBezTo>
                    <a:pt x="231934" y="221879"/>
                    <a:pt x="156877" y="280812"/>
                    <a:pt x="119063" y="284134"/>
                  </a:cubicBezTo>
                  <a:cubicBezTo>
                    <a:pt x="92678" y="286506"/>
                    <a:pt x="1810" y="229091"/>
                    <a:pt x="1333" y="173764"/>
                  </a:cubicBezTo>
                  <a:lnTo>
                    <a:pt x="0" y="35398"/>
                  </a:lnTo>
                  <a:cubicBezTo>
                    <a:pt x="44291" y="33785"/>
                    <a:pt x="82010" y="23156"/>
                    <a:pt x="118586" y="0"/>
                  </a:cubicBezTo>
                  <a:cubicBezTo>
                    <a:pt x="154591" y="23536"/>
                    <a:pt x="191167" y="33880"/>
                    <a:pt x="234410" y="35493"/>
                  </a:cubicBezTo>
                  <a:lnTo>
                    <a:pt x="232410" y="183349"/>
                  </a:lnTo>
                  <a:close/>
                  <a:moveTo>
                    <a:pt x="206311" y="181451"/>
                  </a:moveTo>
                  <a:cubicBezTo>
                    <a:pt x="214693" y="136278"/>
                    <a:pt x="208597" y="96420"/>
                    <a:pt x="209645" y="57225"/>
                  </a:cubicBezTo>
                  <a:cubicBezTo>
                    <a:pt x="176974" y="54948"/>
                    <a:pt x="147066" y="42326"/>
                    <a:pt x="118586" y="32361"/>
                  </a:cubicBezTo>
                  <a:lnTo>
                    <a:pt x="24479" y="59313"/>
                  </a:lnTo>
                  <a:cubicBezTo>
                    <a:pt x="25717" y="99077"/>
                    <a:pt x="19812" y="138461"/>
                    <a:pt x="27622" y="178035"/>
                  </a:cubicBezTo>
                  <a:cubicBezTo>
                    <a:pt x="34671" y="213338"/>
                    <a:pt x="81153" y="253766"/>
                    <a:pt x="119158" y="255664"/>
                  </a:cubicBezTo>
                  <a:cubicBezTo>
                    <a:pt x="153352" y="254240"/>
                    <a:pt x="200025" y="214856"/>
                    <a:pt x="206216" y="181451"/>
                  </a:cubicBezTo>
                  <a:close/>
                </a:path>
              </a:pathLst>
            </a:custGeom>
            <a:grpFill/>
            <a:ln w="9525" cap="flat">
              <a:noFill/>
              <a:prstDash val="solid"/>
              <a:miter/>
            </a:ln>
          </p:spPr>
        </p:sp>
        <p:sp>
          <p:nvSpPr>
            <p:cNvPr id="15" name="Freeform 14">
              <a:extLst>
                <a:ext uri="{FF2B5EF4-FFF2-40B4-BE49-F238E27FC236}">
                  <a16:creationId xmlns:a16="http://schemas.microsoft.com/office/drawing/2014/main" id="{00A32576-B4F5-3FCD-54BC-DBD982280EF2}"/>
                </a:ext>
              </a:extLst>
            </p:cNvPr>
            <p:cNvSpPr/>
            <p:nvPr/>
          </p:nvSpPr>
          <p:spPr>
            <a:xfrm>
              <a:off x="4564379" y="3932829"/>
              <a:ext cx="135540" cy="112837"/>
            </a:xfrm>
            <a:custGeom>
              <a:avLst/>
              <a:gdLst>
                <a:gd name="csX0" fmla="*/ 54959 w 135540"/>
                <a:gd name="csY0" fmla="*/ 112743 h 112837"/>
                <a:gd name="csX1" fmla="*/ 0 w 135540"/>
                <a:gd name="csY1" fmla="*/ 59693 h 112837"/>
                <a:gd name="csX2" fmla="*/ 23050 w 135540"/>
                <a:gd name="csY2" fmla="*/ 37106 h 112837"/>
                <a:gd name="csX3" fmla="*/ 52673 w 135540"/>
                <a:gd name="csY3" fmla="*/ 66241 h 112837"/>
                <a:gd name="csX4" fmla="*/ 108299 w 135540"/>
                <a:gd name="csY4" fmla="*/ 0 h 112837"/>
                <a:gd name="csX5" fmla="*/ 135541 w 135540"/>
                <a:gd name="csY5" fmla="*/ 18791 h 112837"/>
                <a:gd name="csX6" fmla="*/ 54959 w 135540"/>
                <a:gd name="csY6" fmla="*/ 112837 h 11283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5540" h="112837">
                  <a:moveTo>
                    <a:pt x="54959" y="112743"/>
                  </a:moveTo>
                  <a:lnTo>
                    <a:pt x="0" y="59693"/>
                  </a:lnTo>
                  <a:cubicBezTo>
                    <a:pt x="2762" y="52196"/>
                    <a:pt x="16574" y="38720"/>
                    <a:pt x="23050" y="37106"/>
                  </a:cubicBezTo>
                  <a:lnTo>
                    <a:pt x="52673" y="66241"/>
                  </a:lnTo>
                  <a:lnTo>
                    <a:pt x="108299" y="0"/>
                  </a:lnTo>
                  <a:cubicBezTo>
                    <a:pt x="116777" y="3132"/>
                    <a:pt x="129064" y="11768"/>
                    <a:pt x="135541" y="18791"/>
                  </a:cubicBezTo>
                  <a:lnTo>
                    <a:pt x="54959" y="112837"/>
                  </a:lnTo>
                  <a:close/>
                </a:path>
              </a:pathLst>
            </a:custGeom>
            <a:grpFill/>
            <a:ln w="9525" cap="flat">
              <a:noFill/>
              <a:prstDash val="solid"/>
              <a:miter/>
            </a:ln>
          </p:spPr>
        </p:sp>
      </p:grpSp>
      <p:sp>
        <p:nvSpPr>
          <p:cNvPr id="16" name="Freeform 15">
            <a:extLst>
              <a:ext uri="{FF2B5EF4-FFF2-40B4-BE49-F238E27FC236}">
                <a16:creationId xmlns:a16="http://schemas.microsoft.com/office/drawing/2014/main" id="{7F9E63F4-03FD-F0AB-DF61-4AADA79D074C}"/>
              </a:ext>
            </a:extLst>
          </p:cNvPr>
          <p:cNvSpPr/>
          <p:nvPr/>
        </p:nvSpPr>
        <p:spPr>
          <a:xfrm>
            <a:off x="3696925" y="2248616"/>
            <a:ext cx="772459" cy="769629"/>
          </a:xfrm>
          <a:custGeom>
            <a:avLst/>
            <a:gdLst>
              <a:gd name="csX0" fmla="*/ 577882 w 583120"/>
              <a:gd name="csY0" fmla="*/ 235639 h 580984"/>
              <a:gd name="csX1" fmla="*/ 577882 w 583120"/>
              <a:gd name="csY1" fmla="*/ 227288 h 580984"/>
              <a:gd name="csX2" fmla="*/ 575024 w 583120"/>
              <a:gd name="csY2" fmla="*/ 222638 h 580984"/>
              <a:gd name="csX3" fmla="*/ 291560 w 583120"/>
              <a:gd name="csY3" fmla="*/ 0 h 580984"/>
              <a:gd name="csX4" fmla="*/ 0 w 583120"/>
              <a:gd name="csY4" fmla="*/ 290492 h 580984"/>
              <a:gd name="csX5" fmla="*/ 291560 w 583120"/>
              <a:gd name="csY5" fmla="*/ 580985 h 580984"/>
              <a:gd name="csX6" fmla="*/ 583121 w 583120"/>
              <a:gd name="csY6" fmla="*/ 290492 h 580984"/>
              <a:gd name="csX7" fmla="*/ 577787 w 583120"/>
              <a:gd name="csY7" fmla="*/ 235544 h 580984"/>
              <a:gd name="csX8" fmla="*/ 535591 w 583120"/>
              <a:gd name="csY8" fmla="*/ 290587 h 580984"/>
              <a:gd name="csX9" fmla="*/ 291656 w 583120"/>
              <a:gd name="csY9" fmla="*/ 533629 h 580984"/>
              <a:gd name="csX10" fmla="*/ 142208 w 583120"/>
              <a:gd name="csY10" fmla="*/ 482192 h 580984"/>
              <a:gd name="csX11" fmla="*/ 249650 w 583120"/>
              <a:gd name="csY11" fmla="*/ 375049 h 580984"/>
              <a:gd name="csX12" fmla="*/ 294894 w 583120"/>
              <a:gd name="csY12" fmla="*/ 503925 h 580984"/>
              <a:gd name="csX13" fmla="*/ 314611 w 583120"/>
              <a:gd name="csY13" fmla="*/ 451729 h 580984"/>
              <a:gd name="csX14" fmla="*/ 388334 w 583120"/>
              <a:gd name="csY14" fmla="*/ 236683 h 580984"/>
              <a:gd name="csX15" fmla="*/ 484061 w 583120"/>
              <a:gd name="csY15" fmla="*/ 141592 h 580984"/>
              <a:gd name="csX16" fmla="*/ 535496 w 583120"/>
              <a:gd name="csY16" fmla="*/ 290492 h 580984"/>
              <a:gd name="csX17" fmla="*/ 228886 w 583120"/>
              <a:gd name="csY17" fmla="*/ 190941 h 580984"/>
              <a:gd name="csX18" fmla="*/ 285464 w 583120"/>
              <a:gd name="csY18" fmla="*/ 108187 h 580984"/>
              <a:gd name="csX19" fmla="*/ 363188 w 583120"/>
              <a:gd name="csY19" fmla="*/ 163230 h 580984"/>
              <a:gd name="csX20" fmla="*/ 309658 w 583120"/>
              <a:gd name="csY20" fmla="*/ 242093 h 580984"/>
              <a:gd name="csX21" fmla="*/ 228886 w 583120"/>
              <a:gd name="csY21" fmla="*/ 190846 h 580984"/>
              <a:gd name="csX22" fmla="*/ 62103 w 583120"/>
              <a:gd name="csY22" fmla="*/ 377801 h 580984"/>
              <a:gd name="csX23" fmla="*/ 62579 w 583120"/>
              <a:gd name="csY23" fmla="*/ 373626 h 580984"/>
              <a:gd name="csX24" fmla="*/ 47720 w 583120"/>
              <a:gd name="csY24" fmla="*/ 290587 h 580984"/>
              <a:gd name="csX25" fmla="*/ 291656 w 583120"/>
              <a:gd name="csY25" fmla="*/ 47545 h 580984"/>
              <a:gd name="csX26" fmla="*/ 410242 w 583120"/>
              <a:gd name="csY26" fmla="*/ 78483 h 580984"/>
              <a:gd name="csX27" fmla="*/ 426911 w 583120"/>
              <a:gd name="csY27" fmla="*/ 86075 h 580984"/>
              <a:gd name="csX28" fmla="*/ 459486 w 583120"/>
              <a:gd name="csY28" fmla="*/ 113217 h 580984"/>
              <a:gd name="csX29" fmla="*/ 405384 w 583120"/>
              <a:gd name="csY29" fmla="*/ 167595 h 580984"/>
              <a:gd name="csX30" fmla="*/ 273844 w 583120"/>
              <a:gd name="csY30" fmla="*/ 67475 h 580984"/>
              <a:gd name="csX31" fmla="*/ 192024 w 583120"/>
              <a:gd name="csY31" fmla="*/ 208972 h 580984"/>
              <a:gd name="csX32" fmla="*/ 235934 w 583120"/>
              <a:gd name="csY32" fmla="*/ 336330 h 580984"/>
              <a:gd name="csX33" fmla="*/ 115729 w 583120"/>
              <a:gd name="csY33" fmla="*/ 456190 h 580984"/>
              <a:gd name="csX34" fmla="*/ 109538 w 583120"/>
              <a:gd name="csY34" fmla="*/ 449072 h 580984"/>
              <a:gd name="csX35" fmla="*/ 92774 w 583120"/>
              <a:gd name="csY35" fmla="*/ 432275 h 580984"/>
              <a:gd name="csX36" fmla="*/ 90011 w 583120"/>
              <a:gd name="csY36" fmla="*/ 430282 h 580984"/>
              <a:gd name="csX37" fmla="*/ 62103 w 583120"/>
              <a:gd name="csY37" fmla="*/ 377801 h 5809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583120" h="580984">
                <a:moveTo>
                  <a:pt x="577882" y="235639"/>
                </a:moveTo>
                <a:lnTo>
                  <a:pt x="577882" y="227288"/>
                </a:lnTo>
                <a:cubicBezTo>
                  <a:pt x="576834" y="225675"/>
                  <a:pt x="575977" y="224251"/>
                  <a:pt x="575024" y="222638"/>
                </a:cubicBezTo>
                <a:cubicBezTo>
                  <a:pt x="544259" y="95091"/>
                  <a:pt x="428911" y="0"/>
                  <a:pt x="291560" y="0"/>
                </a:cubicBezTo>
                <a:cubicBezTo>
                  <a:pt x="130778" y="0"/>
                  <a:pt x="0" y="130299"/>
                  <a:pt x="0" y="290492"/>
                </a:cubicBezTo>
                <a:cubicBezTo>
                  <a:pt x="0" y="450685"/>
                  <a:pt x="130778" y="580985"/>
                  <a:pt x="291560" y="580985"/>
                </a:cubicBezTo>
                <a:cubicBezTo>
                  <a:pt x="452342" y="580985"/>
                  <a:pt x="583121" y="450685"/>
                  <a:pt x="583121" y="290492"/>
                </a:cubicBezTo>
                <a:cubicBezTo>
                  <a:pt x="583121" y="271702"/>
                  <a:pt x="581216" y="253291"/>
                  <a:pt x="577787" y="235544"/>
                </a:cubicBezTo>
                <a:close/>
                <a:moveTo>
                  <a:pt x="535591" y="290587"/>
                </a:moveTo>
                <a:cubicBezTo>
                  <a:pt x="535591" y="424587"/>
                  <a:pt x="426149" y="533629"/>
                  <a:pt x="291656" y="533629"/>
                </a:cubicBezTo>
                <a:cubicBezTo>
                  <a:pt x="235363" y="533629"/>
                  <a:pt x="183547" y="514269"/>
                  <a:pt x="142208" y="482192"/>
                </a:cubicBezTo>
                <a:lnTo>
                  <a:pt x="249650" y="375049"/>
                </a:lnTo>
                <a:lnTo>
                  <a:pt x="294894" y="503925"/>
                </a:lnTo>
                <a:lnTo>
                  <a:pt x="314611" y="451729"/>
                </a:lnTo>
                <a:lnTo>
                  <a:pt x="388334" y="236683"/>
                </a:lnTo>
                <a:lnTo>
                  <a:pt x="484061" y="141592"/>
                </a:lnTo>
                <a:cubicBezTo>
                  <a:pt x="516255" y="182779"/>
                  <a:pt x="535496" y="234406"/>
                  <a:pt x="535496" y="290492"/>
                </a:cubicBezTo>
                <a:close/>
                <a:moveTo>
                  <a:pt x="228886" y="190941"/>
                </a:moveTo>
                <a:cubicBezTo>
                  <a:pt x="219456" y="152791"/>
                  <a:pt x="242888" y="115590"/>
                  <a:pt x="285464" y="108187"/>
                </a:cubicBezTo>
                <a:cubicBezTo>
                  <a:pt x="324231" y="101449"/>
                  <a:pt x="357092" y="131058"/>
                  <a:pt x="363188" y="163230"/>
                </a:cubicBezTo>
                <a:cubicBezTo>
                  <a:pt x="370332" y="201190"/>
                  <a:pt x="342329" y="235924"/>
                  <a:pt x="309658" y="242093"/>
                </a:cubicBezTo>
                <a:cubicBezTo>
                  <a:pt x="270701" y="249495"/>
                  <a:pt x="237173" y="224156"/>
                  <a:pt x="228886" y="190846"/>
                </a:cubicBezTo>
                <a:close/>
                <a:moveTo>
                  <a:pt x="62103" y="377801"/>
                </a:moveTo>
                <a:cubicBezTo>
                  <a:pt x="62294" y="376378"/>
                  <a:pt x="62294" y="374954"/>
                  <a:pt x="62579" y="373626"/>
                </a:cubicBezTo>
                <a:cubicBezTo>
                  <a:pt x="53054" y="347718"/>
                  <a:pt x="47720" y="319722"/>
                  <a:pt x="47720" y="290587"/>
                </a:cubicBezTo>
                <a:cubicBezTo>
                  <a:pt x="47720" y="156587"/>
                  <a:pt x="157163" y="47545"/>
                  <a:pt x="291656" y="47545"/>
                </a:cubicBezTo>
                <a:cubicBezTo>
                  <a:pt x="334709" y="47545"/>
                  <a:pt x="375095" y="58934"/>
                  <a:pt x="410242" y="78483"/>
                </a:cubicBezTo>
                <a:cubicBezTo>
                  <a:pt x="415671" y="79717"/>
                  <a:pt x="421291" y="82089"/>
                  <a:pt x="426911" y="86075"/>
                </a:cubicBezTo>
                <a:cubicBezTo>
                  <a:pt x="438722" y="94332"/>
                  <a:pt x="449866" y="103157"/>
                  <a:pt x="459486" y="113217"/>
                </a:cubicBezTo>
                <a:lnTo>
                  <a:pt x="405384" y="167595"/>
                </a:lnTo>
                <a:cubicBezTo>
                  <a:pt x="397002" y="98412"/>
                  <a:pt x="340519" y="55327"/>
                  <a:pt x="273844" y="67475"/>
                </a:cubicBezTo>
                <a:cubicBezTo>
                  <a:pt x="213741" y="78388"/>
                  <a:pt x="169736" y="144250"/>
                  <a:pt x="192024" y="208972"/>
                </a:cubicBezTo>
                <a:lnTo>
                  <a:pt x="235934" y="336330"/>
                </a:lnTo>
                <a:lnTo>
                  <a:pt x="115729" y="456190"/>
                </a:lnTo>
                <a:cubicBezTo>
                  <a:pt x="113633" y="453817"/>
                  <a:pt x="111538" y="451634"/>
                  <a:pt x="109538" y="449072"/>
                </a:cubicBezTo>
                <a:cubicBezTo>
                  <a:pt x="103537" y="443947"/>
                  <a:pt x="97917" y="438253"/>
                  <a:pt x="92774" y="432275"/>
                </a:cubicBezTo>
                <a:cubicBezTo>
                  <a:pt x="91916" y="431610"/>
                  <a:pt x="90964" y="430946"/>
                  <a:pt x="90011" y="430282"/>
                </a:cubicBezTo>
                <a:cubicBezTo>
                  <a:pt x="78486" y="413674"/>
                  <a:pt x="69152" y="396117"/>
                  <a:pt x="62103" y="377801"/>
                </a:cubicBezTo>
                <a:close/>
              </a:path>
            </a:pathLst>
          </a:custGeom>
          <a:solidFill>
            <a:schemeClr val="bg1"/>
          </a:solidFill>
          <a:ln w="9525" cap="flat">
            <a:noFill/>
            <a:prstDash val="solid"/>
            <a:miter/>
          </a:ln>
        </p:spPr>
      </p:sp>
      <p:sp>
        <p:nvSpPr>
          <p:cNvPr id="24" name="Graphic 7">
            <a:extLst>
              <a:ext uri="{FF2B5EF4-FFF2-40B4-BE49-F238E27FC236}">
                <a16:creationId xmlns:a16="http://schemas.microsoft.com/office/drawing/2014/main" id="{EFD11E90-653D-2501-8F99-DFCB19D074A6}"/>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82913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A2CCD-36B2-523B-DD41-5E16ECF089B2}"/>
            </a:ext>
          </a:extLst>
        </p:cNvPr>
        <p:cNvGrpSpPr/>
        <p:nvPr/>
      </p:nvGrpSpPr>
      <p:grpSpPr>
        <a:xfrm>
          <a:off x="0" y="0"/>
          <a:ext cx="0" cy="0"/>
          <a:chOff x="0" y="0"/>
          <a:chExt cx="0" cy="0"/>
        </a:xfrm>
      </p:grpSpPr>
      <p:sp>
        <p:nvSpPr>
          <p:cNvPr id="32" name="Rectangle 31">
            <a:extLst>
              <a:ext uri="{FF2B5EF4-FFF2-40B4-BE49-F238E27FC236}">
                <a16:creationId xmlns:a16="http://schemas.microsoft.com/office/drawing/2014/main" id="{3A190BAD-5FDD-7928-BBAE-C48D92E59D4D}"/>
              </a:ext>
            </a:extLst>
          </p:cNvPr>
          <p:cNvSpPr/>
          <p:nvPr/>
        </p:nvSpPr>
        <p:spPr>
          <a:xfrm flipH="1" flipV="1">
            <a:off x="0" y="-6824"/>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cxnSp>
        <p:nvCxnSpPr>
          <p:cNvPr id="33" name="Straight Connector 57">
            <a:extLst>
              <a:ext uri="{FF2B5EF4-FFF2-40B4-BE49-F238E27FC236}">
                <a16:creationId xmlns:a16="http://schemas.microsoft.com/office/drawing/2014/main" id="{B0E6B169-B3EA-D2D7-1308-BFA1E23EF063}"/>
              </a:ext>
            </a:extLst>
          </p:cNvPr>
          <p:cNvCxnSpPr>
            <a:cxnSpLocks/>
          </p:cNvCxnSpPr>
          <p:nvPr/>
        </p:nvCxnSpPr>
        <p:spPr>
          <a:xfrm flipH="1">
            <a:off x="0" y="990791"/>
            <a:ext cx="500571"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4" name="Text Placeholder 11">
            <a:extLst>
              <a:ext uri="{FF2B5EF4-FFF2-40B4-BE49-F238E27FC236}">
                <a16:creationId xmlns:a16="http://schemas.microsoft.com/office/drawing/2014/main" id="{C25542DB-9C0F-5073-A3DB-E37151B4080D}"/>
              </a:ext>
            </a:extLst>
          </p:cNvPr>
          <p:cNvSpPr txBox="1">
            <a:spLocks/>
          </p:cNvSpPr>
          <p:nvPr/>
        </p:nvSpPr>
        <p:spPr>
          <a:xfrm>
            <a:off x="819404" y="697102"/>
            <a:ext cx="2377750"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Practical Rules</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10153D"/>
              </a:solidFill>
              <a:cs typeface="Times New Roman" panose="02020603050405020304" pitchFamily="18" charset="0"/>
            </a:endParaRPr>
          </a:p>
        </p:txBody>
      </p:sp>
      <p:sp>
        <p:nvSpPr>
          <p:cNvPr id="35" name="Freeform 34">
            <a:extLst>
              <a:ext uri="{FF2B5EF4-FFF2-40B4-BE49-F238E27FC236}">
                <a16:creationId xmlns:a16="http://schemas.microsoft.com/office/drawing/2014/main" id="{A9BC2C8B-16E2-C20D-6953-FDADD1D24C42}"/>
              </a:ext>
            </a:extLst>
          </p:cNvPr>
          <p:cNvSpPr/>
          <p:nvPr/>
        </p:nvSpPr>
        <p:spPr>
          <a:xfrm rot="16200000">
            <a:off x="500363" y="892770"/>
            <a:ext cx="189968" cy="18955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cxnSp>
        <p:nvCxnSpPr>
          <p:cNvPr id="36" name="Straight Connector 57">
            <a:extLst>
              <a:ext uri="{FF2B5EF4-FFF2-40B4-BE49-F238E27FC236}">
                <a16:creationId xmlns:a16="http://schemas.microsoft.com/office/drawing/2014/main" id="{3AE7FB4B-DB24-01CC-E576-69E432199A14}"/>
              </a:ext>
            </a:extLst>
          </p:cNvPr>
          <p:cNvCxnSpPr>
            <a:cxnSpLocks/>
          </p:cNvCxnSpPr>
          <p:nvPr/>
        </p:nvCxnSpPr>
        <p:spPr>
          <a:xfrm flipH="1">
            <a:off x="2690782" y="990791"/>
            <a:ext cx="506372"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7" name="Graphic 7">
            <a:extLst>
              <a:ext uri="{FF2B5EF4-FFF2-40B4-BE49-F238E27FC236}">
                <a16:creationId xmlns:a16="http://schemas.microsoft.com/office/drawing/2014/main" id="{F6FDBDCA-0609-5981-4008-7E158E10167D}"/>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458C6D90-6ADF-685B-9BA1-DF55AE460B92}"/>
              </a:ext>
            </a:extLst>
          </p:cNvPr>
          <p:cNvSpPr/>
          <p:nvPr/>
        </p:nvSpPr>
        <p:spPr>
          <a:xfrm>
            <a:off x="6096148" y="855199"/>
            <a:ext cx="5506317" cy="892360"/>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a:solidFill>
                  <a:srgbClr val="10153D"/>
                </a:solidFill>
                <a:latin typeface="Calibri" panose="020F0502020204030204" pitchFamily="34" charset="0"/>
                <a:cs typeface="Calibri" panose="020F0502020204030204" pitchFamily="34" charset="0"/>
              </a:rPr>
              <a:t>Do not open </a:t>
            </a:r>
            <a:r>
              <a:rPr lang="de-DE" sz="2400" dirty="0" err="1">
                <a:solidFill>
                  <a:srgbClr val="10153D"/>
                </a:solidFill>
                <a:latin typeface="Calibri" panose="020F0502020204030204" pitchFamily="34" charset="0"/>
                <a:cs typeface="Calibri" panose="020F0502020204030204" pitchFamily="34" charset="0"/>
              </a:rPr>
              <a:t>attachments</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or</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access</a:t>
            </a:r>
            <a:r>
              <a:rPr lang="de-DE" sz="2400" dirty="0">
                <a:solidFill>
                  <a:srgbClr val="10153D"/>
                </a:solidFill>
                <a:latin typeface="Calibri" panose="020F0502020204030204" pitchFamily="34" charset="0"/>
                <a:cs typeface="Calibri" panose="020F0502020204030204" pitchFamily="34" charset="0"/>
              </a:rPr>
              <a:t> links </a:t>
            </a:r>
            <a:r>
              <a:rPr lang="de-DE" sz="2400" dirty="0" err="1">
                <a:solidFill>
                  <a:srgbClr val="10153D"/>
                </a:solidFill>
                <a:latin typeface="Calibri" panose="020F0502020204030204" pitchFamily="34" charset="0"/>
                <a:cs typeface="Calibri" panose="020F0502020204030204" pitchFamily="34" charset="0"/>
              </a:rPr>
              <a:t>from</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unknown</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or</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questionable</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sources</a:t>
            </a:r>
            <a:r>
              <a:rPr lang="de-DE" sz="2400" dirty="0">
                <a:solidFill>
                  <a:srgbClr val="10153D"/>
                </a:solidFill>
                <a:latin typeface="Calibri" panose="020F0502020204030204" pitchFamily="34" charset="0"/>
                <a:cs typeface="Calibri" panose="020F0502020204030204" pitchFamily="34" charset="0"/>
              </a:rPr>
              <a:t>.</a:t>
            </a:r>
          </a:p>
          <a:p>
            <a:pPr>
              <a:lnSpc>
                <a:spcPts val="2320"/>
              </a:lnSpc>
            </a:pPr>
            <a:endParaRPr lang="de-DE" sz="2400" dirty="0">
              <a:solidFill>
                <a:srgbClr val="10153D"/>
              </a:solidFill>
              <a:latin typeface="Calibri" panose="020F0502020204030204" pitchFamily="34" charset="0"/>
              <a:cs typeface="Calibri" panose="020F0502020204030204" pitchFamily="34" charset="0"/>
            </a:endParaRPr>
          </a:p>
        </p:txBody>
      </p:sp>
      <p:sp>
        <p:nvSpPr>
          <p:cNvPr id="47" name="TextBox 26">
            <a:extLst>
              <a:ext uri="{FF2B5EF4-FFF2-40B4-BE49-F238E27FC236}">
                <a16:creationId xmlns:a16="http://schemas.microsoft.com/office/drawing/2014/main" id="{53839994-E2A4-FE8D-1CED-79CAA8932767}"/>
              </a:ext>
            </a:extLst>
          </p:cNvPr>
          <p:cNvSpPr txBox="1"/>
          <p:nvPr/>
        </p:nvSpPr>
        <p:spPr bwMode="auto">
          <a:xfrm>
            <a:off x="5196035" y="559509"/>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10</a:t>
            </a:r>
          </a:p>
        </p:txBody>
      </p:sp>
      <p:cxnSp>
        <p:nvCxnSpPr>
          <p:cNvPr id="60" name="Straight Connector 57">
            <a:extLst>
              <a:ext uri="{FF2B5EF4-FFF2-40B4-BE49-F238E27FC236}">
                <a16:creationId xmlns:a16="http://schemas.microsoft.com/office/drawing/2014/main" id="{9750A36D-6E19-5770-3F21-104D0C0A25D3}"/>
              </a:ext>
            </a:extLst>
          </p:cNvPr>
          <p:cNvCxnSpPr>
            <a:cxnSpLocks/>
          </p:cNvCxnSpPr>
          <p:nvPr/>
        </p:nvCxnSpPr>
        <p:spPr>
          <a:xfrm flipH="1">
            <a:off x="4590831" y="991085"/>
            <a:ext cx="605204"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D7549E8F-02BE-41A9-DFAE-1FC1DAAB4836}"/>
              </a:ext>
            </a:extLst>
          </p:cNvPr>
          <p:cNvSpPr/>
          <p:nvPr/>
        </p:nvSpPr>
        <p:spPr>
          <a:xfrm>
            <a:off x="6096148" y="2478872"/>
            <a:ext cx="5506317" cy="302455"/>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a:solidFill>
                  <a:srgbClr val="10153D"/>
                </a:solidFill>
                <a:latin typeface="Calibri" panose="020F0502020204030204" pitchFamily="34" charset="0"/>
                <a:cs typeface="Calibri" panose="020F0502020204030204" pitchFamily="34" charset="0"/>
              </a:rPr>
              <a:t>Setup </a:t>
            </a:r>
            <a:r>
              <a:rPr lang="de-DE" sz="2400" dirty="0" err="1">
                <a:solidFill>
                  <a:srgbClr val="10153D"/>
                </a:solidFill>
                <a:latin typeface="Calibri" panose="020F0502020204030204" pitchFamily="34" charset="0"/>
                <a:cs typeface="Calibri" panose="020F0502020204030204" pitchFamily="34" charset="0"/>
              </a:rPr>
              <a:t>credit</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reporting</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notifcations</a:t>
            </a:r>
            <a:endParaRPr lang="de-DE" sz="2400" dirty="0">
              <a:solidFill>
                <a:srgbClr val="10153D"/>
              </a:solidFill>
              <a:latin typeface="Calibri" panose="020F0502020204030204" pitchFamily="34" charset="0"/>
              <a:cs typeface="Calibri" panose="020F0502020204030204" pitchFamily="34" charset="0"/>
            </a:endParaRPr>
          </a:p>
        </p:txBody>
      </p:sp>
      <p:sp>
        <p:nvSpPr>
          <p:cNvPr id="66" name="TextBox 26">
            <a:extLst>
              <a:ext uri="{FF2B5EF4-FFF2-40B4-BE49-F238E27FC236}">
                <a16:creationId xmlns:a16="http://schemas.microsoft.com/office/drawing/2014/main" id="{A50B8E21-09C5-1824-ADBF-8614596389AC}"/>
              </a:ext>
            </a:extLst>
          </p:cNvPr>
          <p:cNvSpPr txBox="1"/>
          <p:nvPr/>
        </p:nvSpPr>
        <p:spPr bwMode="auto">
          <a:xfrm>
            <a:off x="5196035" y="2183182"/>
            <a:ext cx="710713" cy="677108"/>
          </a:xfrm>
          <a:prstGeom prst="rect">
            <a:avLst/>
          </a:prstGeom>
          <a:noFill/>
        </p:spPr>
        <p:txBody>
          <a:bodyPr wrap="square" anchor="b">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11</a:t>
            </a:r>
          </a:p>
        </p:txBody>
      </p:sp>
      <p:cxnSp>
        <p:nvCxnSpPr>
          <p:cNvPr id="102" name="Straight Connector 57">
            <a:extLst>
              <a:ext uri="{FF2B5EF4-FFF2-40B4-BE49-F238E27FC236}">
                <a16:creationId xmlns:a16="http://schemas.microsoft.com/office/drawing/2014/main" id="{A7B70066-DEBE-AD71-7D9D-84076D059B3B}"/>
              </a:ext>
            </a:extLst>
          </p:cNvPr>
          <p:cNvCxnSpPr>
            <a:cxnSpLocks/>
          </p:cNvCxnSpPr>
          <p:nvPr/>
        </p:nvCxnSpPr>
        <p:spPr>
          <a:xfrm flipH="1">
            <a:off x="4918077" y="2614758"/>
            <a:ext cx="277958"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90CF4432-684E-32C3-16EE-C935D4EE7FA6}"/>
              </a:ext>
            </a:extLst>
          </p:cNvPr>
          <p:cNvSpPr/>
          <p:nvPr/>
        </p:nvSpPr>
        <p:spPr>
          <a:xfrm>
            <a:off x="6096148" y="4102545"/>
            <a:ext cx="5506317" cy="892360"/>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400" dirty="0" err="1">
                <a:solidFill>
                  <a:srgbClr val="10153D"/>
                </a:solidFill>
                <a:latin typeface="Calibri" panose="020F0502020204030204" pitchFamily="34" charset="0"/>
                <a:cs typeface="Calibri" panose="020F0502020204030204" pitchFamily="34" charset="0"/>
              </a:rPr>
              <a:t>Continually</a:t>
            </a:r>
            <a:r>
              <a:rPr lang="de-DE" sz="2400" dirty="0">
                <a:solidFill>
                  <a:srgbClr val="10153D"/>
                </a:solidFill>
                <a:latin typeface="Calibri" panose="020F0502020204030204" pitchFamily="34" charset="0"/>
                <a:cs typeface="Calibri" panose="020F0502020204030204" pitchFamily="34" charset="0"/>
              </a:rPr>
              <a:t> update </a:t>
            </a:r>
            <a:r>
              <a:rPr lang="de-DE" sz="2400" dirty="0" err="1">
                <a:solidFill>
                  <a:srgbClr val="10153D"/>
                </a:solidFill>
                <a:latin typeface="Calibri" panose="020F0502020204030204" pitchFamily="34" charset="0"/>
                <a:cs typeface="Calibri" panose="020F0502020204030204" pitchFamily="34" charset="0"/>
              </a:rPr>
              <a:t>passwords</a:t>
            </a:r>
            <a:r>
              <a:rPr lang="de-DE" sz="2400" dirty="0">
                <a:solidFill>
                  <a:srgbClr val="10153D"/>
                </a:solidFill>
                <a:latin typeface="Calibri" panose="020F0502020204030204" pitchFamily="34" charset="0"/>
                <a:cs typeface="Calibri" panose="020F0502020204030204" pitchFamily="34" charset="0"/>
              </a:rPr>
              <a:t> and </a:t>
            </a:r>
            <a:r>
              <a:rPr lang="de-DE" sz="2400" dirty="0" err="1">
                <a:solidFill>
                  <a:srgbClr val="10153D"/>
                </a:solidFill>
                <a:latin typeface="Calibri" panose="020F0502020204030204" pitchFamily="34" charset="0"/>
                <a:cs typeface="Calibri" panose="020F0502020204030204" pitchFamily="34" charset="0"/>
              </a:rPr>
              <a:t>passwords</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protections</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especially</a:t>
            </a:r>
            <a:r>
              <a:rPr lang="de-DE" sz="2400" dirty="0">
                <a:solidFill>
                  <a:srgbClr val="10153D"/>
                </a:solidFill>
                <a:latin typeface="Calibri" panose="020F0502020204030204" pitchFamily="34" charset="0"/>
                <a:cs typeface="Calibri" panose="020F0502020204030204" pitchFamily="34" charset="0"/>
              </a:rPr>
              <a:t> after </a:t>
            </a:r>
            <a:r>
              <a:rPr lang="de-DE" sz="2400" dirty="0" err="1">
                <a:solidFill>
                  <a:srgbClr val="10153D"/>
                </a:solidFill>
                <a:latin typeface="Calibri" panose="020F0502020204030204" pitchFamily="34" charset="0"/>
                <a:cs typeface="Calibri" panose="020F0502020204030204" pitchFamily="34" charset="0"/>
              </a:rPr>
              <a:t>being</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informed</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of</a:t>
            </a:r>
            <a:r>
              <a:rPr lang="de-DE" sz="2400" dirty="0">
                <a:solidFill>
                  <a:srgbClr val="10153D"/>
                </a:solidFill>
                <a:latin typeface="Calibri" panose="020F0502020204030204" pitchFamily="34" charset="0"/>
                <a:cs typeface="Calibri" panose="020F0502020204030204" pitchFamily="34" charset="0"/>
              </a:rPr>
              <a:t> a </a:t>
            </a:r>
            <a:r>
              <a:rPr lang="de-DE" sz="2400" dirty="0" err="1">
                <a:solidFill>
                  <a:srgbClr val="10153D"/>
                </a:solidFill>
                <a:latin typeface="Calibri" panose="020F0502020204030204" pitchFamily="34" charset="0"/>
                <a:cs typeface="Calibri" panose="020F0502020204030204" pitchFamily="34" charset="0"/>
              </a:rPr>
              <a:t>data</a:t>
            </a:r>
            <a:r>
              <a:rPr lang="de-DE" sz="2400" dirty="0">
                <a:solidFill>
                  <a:srgbClr val="10153D"/>
                </a:solidFill>
                <a:latin typeface="Calibri" panose="020F0502020204030204" pitchFamily="34" charset="0"/>
                <a:cs typeface="Calibri" panose="020F0502020204030204" pitchFamily="34" charset="0"/>
              </a:rPr>
              <a:t> </a:t>
            </a:r>
            <a:r>
              <a:rPr lang="de-DE" sz="2400" dirty="0" err="1">
                <a:solidFill>
                  <a:srgbClr val="10153D"/>
                </a:solidFill>
                <a:latin typeface="Calibri" panose="020F0502020204030204" pitchFamily="34" charset="0"/>
                <a:cs typeface="Calibri" panose="020F0502020204030204" pitchFamily="34" charset="0"/>
              </a:rPr>
              <a:t>breach</a:t>
            </a:r>
            <a:endParaRPr lang="de-DE" sz="2400" dirty="0">
              <a:solidFill>
                <a:srgbClr val="10153D"/>
              </a:solidFill>
              <a:latin typeface="Calibri" panose="020F0502020204030204" pitchFamily="34" charset="0"/>
              <a:cs typeface="Calibri" panose="020F0502020204030204" pitchFamily="34" charset="0"/>
            </a:endParaRPr>
          </a:p>
        </p:txBody>
      </p:sp>
      <p:sp>
        <p:nvSpPr>
          <p:cNvPr id="137" name="TextBox 26">
            <a:extLst>
              <a:ext uri="{FF2B5EF4-FFF2-40B4-BE49-F238E27FC236}">
                <a16:creationId xmlns:a16="http://schemas.microsoft.com/office/drawing/2014/main" id="{EBEB3958-B927-DFCF-6C14-476394EFF2B1}"/>
              </a:ext>
            </a:extLst>
          </p:cNvPr>
          <p:cNvSpPr txBox="1"/>
          <p:nvPr/>
        </p:nvSpPr>
        <p:spPr bwMode="auto">
          <a:xfrm>
            <a:off x="5196035" y="3806855"/>
            <a:ext cx="710713" cy="677108"/>
          </a:xfrm>
          <a:prstGeom prst="rect">
            <a:avLst/>
          </a:prstGeom>
          <a:noFill/>
        </p:spPr>
        <p:txBody>
          <a:bodyPr wrap="square" anchor="b">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12</a:t>
            </a:r>
          </a:p>
        </p:txBody>
      </p:sp>
      <p:cxnSp>
        <p:nvCxnSpPr>
          <p:cNvPr id="138" name="Straight Connector 57">
            <a:extLst>
              <a:ext uri="{FF2B5EF4-FFF2-40B4-BE49-F238E27FC236}">
                <a16:creationId xmlns:a16="http://schemas.microsoft.com/office/drawing/2014/main" id="{46D76BBE-1DF3-25DD-F6CA-296835E67118}"/>
              </a:ext>
            </a:extLst>
          </p:cNvPr>
          <p:cNvCxnSpPr>
            <a:cxnSpLocks/>
          </p:cNvCxnSpPr>
          <p:nvPr/>
        </p:nvCxnSpPr>
        <p:spPr>
          <a:xfrm flipH="1">
            <a:off x="4590831" y="4238431"/>
            <a:ext cx="605204"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E4666690-B1EA-8F91-4259-7161CC9C05A7}"/>
              </a:ext>
            </a:extLst>
          </p:cNvPr>
          <p:cNvSpPr/>
          <p:nvPr/>
        </p:nvSpPr>
        <p:spPr>
          <a:xfrm rot="10800000">
            <a:off x="3202303" y="224458"/>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F02A4C89-B87D-7AB4-1DAD-225D3A7F6A26}"/>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46A50881-F3A4-90E6-BCCD-E429EB532FA1}"/>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476A5E5F-BD80-009C-01BD-49BF3D771876}"/>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B7AEA14C-06AD-FB26-D0F5-5E54A92E90BB}"/>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6" name="Arc 23">
            <a:extLst>
              <a:ext uri="{FF2B5EF4-FFF2-40B4-BE49-F238E27FC236}">
                <a16:creationId xmlns:a16="http://schemas.microsoft.com/office/drawing/2014/main" id="{CD64D9A6-A647-A9DE-F7AF-8E7F42DDA71F}"/>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8" name="Oval 54">
            <a:extLst>
              <a:ext uri="{FF2B5EF4-FFF2-40B4-BE49-F238E27FC236}">
                <a16:creationId xmlns:a16="http://schemas.microsoft.com/office/drawing/2014/main" id="{72FDE3C2-098B-2E6D-1A7D-A77B72AB688C}"/>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ED8D87B6-1177-539E-0098-7A59D4F3AEC0}"/>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036CD819-C3B8-0733-93D9-0600FBF1ED9C}"/>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grpSp>
        <p:nvGrpSpPr>
          <p:cNvPr id="17" name="Graphic 2">
            <a:extLst>
              <a:ext uri="{FF2B5EF4-FFF2-40B4-BE49-F238E27FC236}">
                <a16:creationId xmlns:a16="http://schemas.microsoft.com/office/drawing/2014/main" id="{E031A017-AEE6-BC29-E4E6-31708497ECBB}"/>
              </a:ext>
            </a:extLst>
          </p:cNvPr>
          <p:cNvGrpSpPr/>
          <p:nvPr/>
        </p:nvGrpSpPr>
        <p:grpSpPr>
          <a:xfrm>
            <a:off x="3683174" y="3868234"/>
            <a:ext cx="785707" cy="813431"/>
            <a:chOff x="8395508" y="3615977"/>
            <a:chExt cx="617331" cy="639114"/>
          </a:xfrm>
          <a:solidFill>
            <a:schemeClr val="bg1"/>
          </a:solidFill>
        </p:grpSpPr>
        <p:sp>
          <p:nvSpPr>
            <p:cNvPr id="18" name="Freeform 17">
              <a:extLst>
                <a:ext uri="{FF2B5EF4-FFF2-40B4-BE49-F238E27FC236}">
                  <a16:creationId xmlns:a16="http://schemas.microsoft.com/office/drawing/2014/main" id="{81323262-465E-84D6-A46C-5A2EFB732638}"/>
                </a:ext>
              </a:extLst>
            </p:cNvPr>
            <p:cNvSpPr/>
            <p:nvPr/>
          </p:nvSpPr>
          <p:spPr>
            <a:xfrm>
              <a:off x="8395508" y="3944510"/>
              <a:ext cx="617072" cy="310581"/>
            </a:xfrm>
            <a:custGeom>
              <a:avLst/>
              <a:gdLst>
                <a:gd name="csX0" fmla="*/ 588 w 617072"/>
                <a:gd name="csY0" fmla="*/ 120421 h 310581"/>
                <a:gd name="csX1" fmla="*/ 2493 w 617072"/>
                <a:gd name="csY1" fmla="*/ 101062 h 310581"/>
                <a:gd name="csX2" fmla="*/ 26877 w 617072"/>
                <a:gd name="csY2" fmla="*/ 93754 h 310581"/>
                <a:gd name="csX3" fmla="*/ 133271 w 617072"/>
                <a:gd name="csY3" fmla="*/ 136460 h 310581"/>
                <a:gd name="csX4" fmla="*/ 141653 w 617072"/>
                <a:gd name="csY4" fmla="*/ 157528 h 310581"/>
                <a:gd name="csX5" fmla="*/ 128699 w 617072"/>
                <a:gd name="csY5" fmla="*/ 171004 h 310581"/>
                <a:gd name="csX6" fmla="*/ 102696 w 617072"/>
                <a:gd name="csY6" fmla="*/ 192167 h 310581"/>
                <a:gd name="csX7" fmla="*/ 139843 w 617072"/>
                <a:gd name="csY7" fmla="*/ 218075 h 310581"/>
                <a:gd name="csX8" fmla="*/ 467123 w 617072"/>
                <a:gd name="csY8" fmla="*/ 213804 h 310581"/>
                <a:gd name="csX9" fmla="*/ 581804 w 617072"/>
                <a:gd name="csY9" fmla="*/ 15841 h 310581"/>
                <a:gd name="csX10" fmla="*/ 593519 w 617072"/>
                <a:gd name="csY10" fmla="*/ 1131 h 310581"/>
                <a:gd name="csX11" fmla="*/ 615999 w 617072"/>
                <a:gd name="csY11" fmla="*/ 4927 h 310581"/>
                <a:gd name="csX12" fmla="*/ 613712 w 617072"/>
                <a:gd name="csY12" fmla="*/ 66613 h 310581"/>
                <a:gd name="csX13" fmla="*/ 357490 w 617072"/>
                <a:gd name="csY13" fmla="*/ 304719 h 310581"/>
                <a:gd name="csX14" fmla="*/ 76979 w 617072"/>
                <a:gd name="csY14" fmla="*/ 217790 h 310581"/>
                <a:gd name="csX15" fmla="*/ 29925 w 617072"/>
                <a:gd name="csY15" fmla="*/ 235916 h 310581"/>
                <a:gd name="csX16" fmla="*/ 16685 w 617072"/>
                <a:gd name="csY16" fmla="*/ 213140 h 310581"/>
                <a:gd name="csX17" fmla="*/ 493 w 617072"/>
                <a:gd name="csY17" fmla="*/ 120232 h 3105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17072" h="310581">
                  <a:moveTo>
                    <a:pt x="588" y="120421"/>
                  </a:moveTo>
                  <a:cubicBezTo>
                    <a:pt x="-460" y="114632"/>
                    <a:pt x="-269" y="104858"/>
                    <a:pt x="2493" y="101062"/>
                  </a:cubicBezTo>
                  <a:cubicBezTo>
                    <a:pt x="5827" y="96506"/>
                    <a:pt x="21162" y="91477"/>
                    <a:pt x="26877" y="93754"/>
                  </a:cubicBezTo>
                  <a:lnTo>
                    <a:pt x="133271" y="136460"/>
                  </a:lnTo>
                  <a:cubicBezTo>
                    <a:pt x="138510" y="138548"/>
                    <a:pt x="144130" y="153447"/>
                    <a:pt x="141653" y="157528"/>
                  </a:cubicBezTo>
                  <a:cubicBezTo>
                    <a:pt x="139177" y="161609"/>
                    <a:pt x="133938" y="166733"/>
                    <a:pt x="128699" y="171004"/>
                  </a:cubicBezTo>
                  <a:lnTo>
                    <a:pt x="102696" y="192167"/>
                  </a:lnTo>
                  <a:lnTo>
                    <a:pt x="139843" y="218075"/>
                  </a:lnTo>
                  <a:cubicBezTo>
                    <a:pt x="239570" y="287637"/>
                    <a:pt x="367872" y="286214"/>
                    <a:pt x="467123" y="213804"/>
                  </a:cubicBezTo>
                  <a:cubicBezTo>
                    <a:pt x="531321" y="167492"/>
                    <a:pt x="572565" y="95178"/>
                    <a:pt x="581804" y="15841"/>
                  </a:cubicBezTo>
                  <a:cubicBezTo>
                    <a:pt x="585423" y="10241"/>
                    <a:pt x="589995" y="3693"/>
                    <a:pt x="593519" y="1131"/>
                  </a:cubicBezTo>
                  <a:cubicBezTo>
                    <a:pt x="597710" y="-1906"/>
                    <a:pt x="610665" y="1795"/>
                    <a:pt x="615999" y="4927"/>
                  </a:cubicBezTo>
                  <a:cubicBezTo>
                    <a:pt x="616856" y="24382"/>
                    <a:pt x="618761" y="48961"/>
                    <a:pt x="613712" y="66613"/>
                  </a:cubicBezTo>
                  <a:cubicBezTo>
                    <a:pt x="578184" y="189320"/>
                    <a:pt x="482934" y="277863"/>
                    <a:pt x="357490" y="304719"/>
                  </a:cubicBezTo>
                  <a:cubicBezTo>
                    <a:pt x="258430" y="325882"/>
                    <a:pt x="152036" y="288112"/>
                    <a:pt x="76979" y="217790"/>
                  </a:cubicBezTo>
                  <a:cubicBezTo>
                    <a:pt x="59262" y="217790"/>
                    <a:pt x="52499" y="241705"/>
                    <a:pt x="29925" y="235916"/>
                  </a:cubicBezTo>
                  <a:cubicBezTo>
                    <a:pt x="23448" y="234303"/>
                    <a:pt x="18114" y="221396"/>
                    <a:pt x="16685" y="213140"/>
                  </a:cubicBezTo>
                  <a:lnTo>
                    <a:pt x="493" y="120232"/>
                  </a:lnTo>
                  <a:close/>
                </a:path>
              </a:pathLst>
            </a:custGeom>
            <a:grpFill/>
            <a:ln w="9525" cap="flat">
              <a:noFill/>
              <a:prstDash val="solid"/>
              <a:miter/>
            </a:ln>
          </p:spPr>
        </p:sp>
        <p:sp>
          <p:nvSpPr>
            <p:cNvPr id="19" name="Freeform 18">
              <a:extLst>
                <a:ext uri="{FF2B5EF4-FFF2-40B4-BE49-F238E27FC236}">
                  <a16:creationId xmlns:a16="http://schemas.microsoft.com/office/drawing/2014/main" id="{6272A160-2B20-F4B9-4F8F-C89BC06C974E}"/>
                </a:ext>
              </a:extLst>
            </p:cNvPr>
            <p:cNvSpPr/>
            <p:nvPr/>
          </p:nvSpPr>
          <p:spPr>
            <a:xfrm>
              <a:off x="8397810" y="3615977"/>
              <a:ext cx="615029" cy="307794"/>
            </a:xfrm>
            <a:custGeom>
              <a:avLst/>
              <a:gdLst>
                <a:gd name="csX0" fmla="*/ 487204 w 615029"/>
                <a:gd name="csY0" fmla="*/ 125721 h 307794"/>
                <a:gd name="csX1" fmla="*/ 508731 w 615029"/>
                <a:gd name="csY1" fmla="*/ 108544 h 307794"/>
                <a:gd name="csX2" fmla="*/ 455676 w 615029"/>
                <a:gd name="csY2" fmla="*/ 72766 h 307794"/>
                <a:gd name="csX3" fmla="*/ 105633 w 615029"/>
                <a:gd name="csY3" fmla="*/ 141475 h 307794"/>
                <a:gd name="csX4" fmla="*/ 40767 w 615029"/>
                <a:gd name="csY4" fmla="*/ 291229 h 307794"/>
                <a:gd name="csX5" fmla="*/ 22479 w 615029"/>
                <a:gd name="csY5" fmla="*/ 307647 h 307794"/>
                <a:gd name="csX6" fmla="*/ 0 w 615029"/>
                <a:gd name="csY6" fmla="*/ 291324 h 307794"/>
                <a:gd name="csX7" fmla="*/ 191071 w 615029"/>
                <a:gd name="csY7" fmla="*/ 29397 h 307794"/>
                <a:gd name="csX8" fmla="*/ 355473 w 615029"/>
                <a:gd name="csY8" fmla="*/ 2160 h 307794"/>
                <a:gd name="csX9" fmla="*/ 539878 w 615029"/>
                <a:gd name="csY9" fmla="*/ 84629 h 307794"/>
                <a:gd name="csX10" fmla="*/ 575120 w 615029"/>
                <a:gd name="csY10" fmla="*/ 58816 h 307794"/>
                <a:gd name="csX11" fmla="*/ 600456 w 615029"/>
                <a:gd name="csY11" fmla="*/ 79504 h 307794"/>
                <a:gd name="csX12" fmla="*/ 612363 w 615029"/>
                <a:gd name="csY12" fmla="*/ 148592 h 307794"/>
                <a:gd name="csX13" fmla="*/ 615029 w 615029"/>
                <a:gd name="csY13" fmla="*/ 194809 h 307794"/>
                <a:gd name="csX14" fmla="*/ 590836 w 615029"/>
                <a:gd name="csY14" fmla="*/ 202496 h 307794"/>
                <a:gd name="csX15" fmla="*/ 485680 w 615029"/>
                <a:gd name="csY15" fmla="*/ 162922 h 307794"/>
                <a:gd name="csX16" fmla="*/ 475202 w 615029"/>
                <a:gd name="csY16" fmla="*/ 144037 h 307794"/>
                <a:gd name="csX17" fmla="*/ 487299 w 615029"/>
                <a:gd name="csY17" fmla="*/ 125531 h 307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15029" h="307794">
                  <a:moveTo>
                    <a:pt x="487204" y="125721"/>
                  </a:moveTo>
                  <a:lnTo>
                    <a:pt x="508731" y="108544"/>
                  </a:lnTo>
                  <a:lnTo>
                    <a:pt x="455676" y="72766"/>
                  </a:lnTo>
                  <a:cubicBezTo>
                    <a:pt x="337566" y="13358"/>
                    <a:pt x="191262" y="38033"/>
                    <a:pt x="105633" y="141475"/>
                  </a:cubicBezTo>
                  <a:cubicBezTo>
                    <a:pt x="69152" y="185604"/>
                    <a:pt x="49721" y="235901"/>
                    <a:pt x="40767" y="291229"/>
                  </a:cubicBezTo>
                  <a:cubicBezTo>
                    <a:pt x="39815" y="297302"/>
                    <a:pt x="28290" y="309260"/>
                    <a:pt x="22479" y="307647"/>
                  </a:cubicBezTo>
                  <a:cubicBezTo>
                    <a:pt x="16669" y="306033"/>
                    <a:pt x="6763" y="298251"/>
                    <a:pt x="0" y="291324"/>
                  </a:cubicBezTo>
                  <a:cubicBezTo>
                    <a:pt x="14574" y="178107"/>
                    <a:pt x="84677" y="74664"/>
                    <a:pt x="191071" y="29397"/>
                  </a:cubicBezTo>
                  <a:cubicBezTo>
                    <a:pt x="244507" y="6620"/>
                    <a:pt x="299276" y="-5147"/>
                    <a:pt x="355473" y="2160"/>
                  </a:cubicBezTo>
                  <a:cubicBezTo>
                    <a:pt x="424815" y="11176"/>
                    <a:pt x="489204" y="37368"/>
                    <a:pt x="539878" y="84629"/>
                  </a:cubicBezTo>
                  <a:lnTo>
                    <a:pt x="575120" y="58816"/>
                  </a:lnTo>
                  <a:cubicBezTo>
                    <a:pt x="585121" y="51508"/>
                    <a:pt x="598932" y="70584"/>
                    <a:pt x="600456" y="79504"/>
                  </a:cubicBezTo>
                  <a:lnTo>
                    <a:pt x="612363" y="148592"/>
                  </a:lnTo>
                  <a:lnTo>
                    <a:pt x="615029" y="194809"/>
                  </a:lnTo>
                  <a:cubicBezTo>
                    <a:pt x="612553" y="197941"/>
                    <a:pt x="596551" y="204584"/>
                    <a:pt x="590836" y="202496"/>
                  </a:cubicBezTo>
                  <a:lnTo>
                    <a:pt x="485680" y="162922"/>
                  </a:lnTo>
                  <a:cubicBezTo>
                    <a:pt x="480822" y="161119"/>
                    <a:pt x="474250" y="148687"/>
                    <a:pt x="475202" y="144037"/>
                  </a:cubicBezTo>
                  <a:cubicBezTo>
                    <a:pt x="476441" y="138533"/>
                    <a:pt x="482728" y="129233"/>
                    <a:pt x="487299" y="125531"/>
                  </a:cubicBezTo>
                  <a:close/>
                </a:path>
              </a:pathLst>
            </a:custGeom>
            <a:grpFill/>
            <a:ln w="9525" cap="flat">
              <a:noFill/>
              <a:prstDash val="solid"/>
              <a:miter/>
            </a:ln>
          </p:spPr>
        </p:sp>
        <p:sp>
          <p:nvSpPr>
            <p:cNvPr id="20" name="Freeform 19">
              <a:extLst>
                <a:ext uri="{FF2B5EF4-FFF2-40B4-BE49-F238E27FC236}">
                  <a16:creationId xmlns:a16="http://schemas.microsoft.com/office/drawing/2014/main" id="{0CBC7507-1544-61CA-E842-4E809026775C}"/>
                </a:ext>
              </a:extLst>
            </p:cNvPr>
            <p:cNvSpPr/>
            <p:nvPr/>
          </p:nvSpPr>
          <p:spPr>
            <a:xfrm>
              <a:off x="8512968" y="3880539"/>
              <a:ext cx="114776" cy="116443"/>
            </a:xfrm>
            <a:custGeom>
              <a:avLst/>
              <a:gdLst>
                <a:gd name="csX0" fmla="*/ 114776 w 114776"/>
                <a:gd name="csY0" fmla="*/ 115779 h 116443"/>
                <a:gd name="csX1" fmla="*/ 571 w 114776"/>
                <a:gd name="csY1" fmla="*/ 116444 h 116443"/>
                <a:gd name="csX2" fmla="*/ 0 w 114776"/>
                <a:gd name="csY2" fmla="*/ 380 h 116443"/>
                <a:gd name="csX3" fmla="*/ 114491 w 114776"/>
                <a:gd name="csY3" fmla="*/ 0 h 116443"/>
                <a:gd name="csX4" fmla="*/ 114776 w 114776"/>
                <a:gd name="csY4" fmla="*/ 115684 h 116443"/>
                <a:gd name="csX5" fmla="*/ 93726 w 114776"/>
                <a:gd name="csY5" fmla="*/ 106574 h 116443"/>
                <a:gd name="csX6" fmla="*/ 104584 w 114776"/>
                <a:gd name="csY6" fmla="*/ 97938 h 116443"/>
                <a:gd name="csX7" fmla="*/ 99822 w 114776"/>
                <a:gd name="csY7" fmla="*/ 84652 h 116443"/>
                <a:gd name="csX8" fmla="*/ 72580 w 114776"/>
                <a:gd name="csY8" fmla="*/ 59123 h 116443"/>
                <a:gd name="csX9" fmla="*/ 100775 w 114776"/>
                <a:gd name="csY9" fmla="*/ 30558 h 116443"/>
                <a:gd name="csX10" fmla="*/ 99346 w 114776"/>
                <a:gd name="csY10" fmla="*/ 13666 h 116443"/>
                <a:gd name="csX11" fmla="*/ 86201 w 114776"/>
                <a:gd name="csY11" fmla="*/ 16038 h 116443"/>
                <a:gd name="csX12" fmla="*/ 56674 w 114776"/>
                <a:gd name="csY12" fmla="*/ 45458 h 116443"/>
                <a:gd name="csX13" fmla="*/ 33624 w 114776"/>
                <a:gd name="csY13" fmla="*/ 18506 h 116443"/>
                <a:gd name="csX14" fmla="*/ 18669 w 114776"/>
                <a:gd name="csY14" fmla="*/ 12052 h 116443"/>
                <a:gd name="csX15" fmla="*/ 12573 w 114776"/>
                <a:gd name="csY15" fmla="*/ 26193 h 116443"/>
                <a:gd name="csX16" fmla="*/ 43910 w 114776"/>
                <a:gd name="csY16" fmla="*/ 58079 h 116443"/>
                <a:gd name="csX17" fmla="*/ 9906 w 114776"/>
                <a:gd name="csY17" fmla="*/ 93572 h 116443"/>
                <a:gd name="csX18" fmla="*/ 20860 w 114776"/>
                <a:gd name="csY18" fmla="*/ 106005 h 116443"/>
                <a:gd name="csX19" fmla="*/ 31242 w 114776"/>
                <a:gd name="csY19" fmla="*/ 98887 h 116443"/>
                <a:gd name="csX20" fmla="*/ 58864 w 114776"/>
                <a:gd name="csY20" fmla="*/ 74213 h 116443"/>
                <a:gd name="csX21" fmla="*/ 93631 w 114776"/>
                <a:gd name="csY21" fmla="*/ 106764 h 1164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14776" h="116443">
                  <a:moveTo>
                    <a:pt x="114776" y="115779"/>
                  </a:moveTo>
                  <a:lnTo>
                    <a:pt x="571" y="116444"/>
                  </a:lnTo>
                  <a:lnTo>
                    <a:pt x="0" y="380"/>
                  </a:lnTo>
                  <a:lnTo>
                    <a:pt x="114491" y="0"/>
                  </a:lnTo>
                  <a:lnTo>
                    <a:pt x="114776" y="115684"/>
                  </a:lnTo>
                  <a:close/>
                  <a:moveTo>
                    <a:pt x="93726" y="106574"/>
                  </a:moveTo>
                  <a:lnTo>
                    <a:pt x="104584" y="97938"/>
                  </a:lnTo>
                  <a:cubicBezTo>
                    <a:pt x="106775" y="96230"/>
                    <a:pt x="102108" y="86834"/>
                    <a:pt x="99822" y="84652"/>
                  </a:cubicBezTo>
                  <a:lnTo>
                    <a:pt x="72580" y="59123"/>
                  </a:lnTo>
                  <a:lnTo>
                    <a:pt x="100775" y="30558"/>
                  </a:lnTo>
                  <a:cubicBezTo>
                    <a:pt x="103823" y="27426"/>
                    <a:pt x="103251" y="14899"/>
                    <a:pt x="99346" y="13666"/>
                  </a:cubicBezTo>
                  <a:cubicBezTo>
                    <a:pt x="96202" y="12622"/>
                    <a:pt x="88868" y="13381"/>
                    <a:pt x="86201" y="16038"/>
                  </a:cubicBezTo>
                  <a:lnTo>
                    <a:pt x="56674" y="45458"/>
                  </a:lnTo>
                  <a:lnTo>
                    <a:pt x="33624" y="18506"/>
                  </a:lnTo>
                  <a:cubicBezTo>
                    <a:pt x="31147" y="15564"/>
                    <a:pt x="22479" y="11673"/>
                    <a:pt x="18669" y="12052"/>
                  </a:cubicBezTo>
                  <a:cubicBezTo>
                    <a:pt x="14859" y="12432"/>
                    <a:pt x="9811" y="23441"/>
                    <a:pt x="12573" y="26193"/>
                  </a:cubicBezTo>
                  <a:lnTo>
                    <a:pt x="43910" y="58079"/>
                  </a:lnTo>
                  <a:lnTo>
                    <a:pt x="9906" y="93572"/>
                  </a:lnTo>
                  <a:cubicBezTo>
                    <a:pt x="11239" y="97653"/>
                    <a:pt x="17907" y="107998"/>
                    <a:pt x="20860" y="106005"/>
                  </a:cubicBezTo>
                  <a:lnTo>
                    <a:pt x="31242" y="98887"/>
                  </a:lnTo>
                  <a:lnTo>
                    <a:pt x="58864" y="74213"/>
                  </a:lnTo>
                  <a:lnTo>
                    <a:pt x="93631" y="106764"/>
                  </a:lnTo>
                  <a:close/>
                </a:path>
              </a:pathLst>
            </a:custGeom>
            <a:grpFill/>
            <a:ln w="9525" cap="flat">
              <a:noFill/>
              <a:prstDash val="solid"/>
              <a:miter/>
            </a:ln>
          </p:spPr>
        </p:sp>
        <p:sp>
          <p:nvSpPr>
            <p:cNvPr id="21" name="Freeform 20">
              <a:extLst>
                <a:ext uri="{FF2B5EF4-FFF2-40B4-BE49-F238E27FC236}">
                  <a16:creationId xmlns:a16="http://schemas.microsoft.com/office/drawing/2014/main" id="{794A777D-6DE2-46D7-23D1-3EC0CEDF7970}"/>
                </a:ext>
              </a:extLst>
            </p:cNvPr>
            <p:cNvSpPr/>
            <p:nvPr/>
          </p:nvSpPr>
          <p:spPr>
            <a:xfrm>
              <a:off x="8650033" y="3880539"/>
              <a:ext cx="116871" cy="116728"/>
            </a:xfrm>
            <a:custGeom>
              <a:avLst/>
              <a:gdLst>
                <a:gd name="csX0" fmla="*/ 116871 w 116871"/>
                <a:gd name="csY0" fmla="*/ 114925 h 116728"/>
                <a:gd name="csX1" fmla="*/ 857 w 116871"/>
                <a:gd name="csY1" fmla="*/ 116728 h 116728"/>
                <a:gd name="csX2" fmla="*/ 0 w 116871"/>
                <a:gd name="csY2" fmla="*/ 0 h 116728"/>
                <a:gd name="csX3" fmla="*/ 115348 w 116871"/>
                <a:gd name="csY3" fmla="*/ 380 h 116728"/>
                <a:gd name="csX4" fmla="*/ 116777 w 116871"/>
                <a:gd name="csY4" fmla="*/ 114925 h 116728"/>
                <a:gd name="csX5" fmla="*/ 87439 w 116871"/>
                <a:gd name="csY5" fmla="*/ 102968 h 116728"/>
                <a:gd name="csX6" fmla="*/ 101251 w 116871"/>
                <a:gd name="csY6" fmla="*/ 103917 h 116728"/>
                <a:gd name="csX7" fmla="*/ 103632 w 116871"/>
                <a:gd name="csY7" fmla="*/ 91769 h 116728"/>
                <a:gd name="csX8" fmla="*/ 72199 w 116871"/>
                <a:gd name="csY8" fmla="*/ 59977 h 116728"/>
                <a:gd name="csX9" fmla="*/ 101632 w 116871"/>
                <a:gd name="csY9" fmla="*/ 30843 h 116728"/>
                <a:gd name="csX10" fmla="*/ 101251 w 116871"/>
                <a:gd name="csY10" fmla="*/ 12622 h 116728"/>
                <a:gd name="csX11" fmla="*/ 84582 w 116871"/>
                <a:gd name="csY11" fmla="*/ 17652 h 116728"/>
                <a:gd name="csX12" fmla="*/ 57721 w 116871"/>
                <a:gd name="csY12" fmla="*/ 45553 h 116728"/>
                <a:gd name="csX13" fmla="*/ 26003 w 116871"/>
                <a:gd name="csY13" fmla="*/ 14235 h 116728"/>
                <a:gd name="csX14" fmla="*/ 10287 w 116871"/>
                <a:gd name="csY14" fmla="*/ 18601 h 116728"/>
                <a:gd name="csX15" fmla="*/ 16193 w 116871"/>
                <a:gd name="csY15" fmla="*/ 33026 h 116728"/>
                <a:gd name="csX16" fmla="*/ 43624 w 116871"/>
                <a:gd name="csY16" fmla="*/ 59788 h 116728"/>
                <a:gd name="csX17" fmla="*/ 8667 w 116871"/>
                <a:gd name="csY17" fmla="*/ 94806 h 116728"/>
                <a:gd name="csX18" fmla="*/ 17621 w 116871"/>
                <a:gd name="csY18" fmla="*/ 105530 h 116728"/>
                <a:gd name="csX19" fmla="*/ 30575 w 116871"/>
                <a:gd name="csY19" fmla="*/ 101070 h 116728"/>
                <a:gd name="csX20" fmla="*/ 57626 w 116871"/>
                <a:gd name="csY20" fmla="*/ 74497 h 116728"/>
                <a:gd name="csX21" fmla="*/ 87344 w 116871"/>
                <a:gd name="csY21" fmla="*/ 102778 h 116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16871" h="116728">
                  <a:moveTo>
                    <a:pt x="116871" y="114925"/>
                  </a:moveTo>
                  <a:lnTo>
                    <a:pt x="857" y="116728"/>
                  </a:lnTo>
                  <a:lnTo>
                    <a:pt x="0" y="0"/>
                  </a:lnTo>
                  <a:lnTo>
                    <a:pt x="115348" y="380"/>
                  </a:lnTo>
                  <a:lnTo>
                    <a:pt x="116777" y="114925"/>
                  </a:lnTo>
                  <a:close/>
                  <a:moveTo>
                    <a:pt x="87439" y="102968"/>
                  </a:moveTo>
                  <a:cubicBezTo>
                    <a:pt x="89535" y="104961"/>
                    <a:pt x="98679" y="105150"/>
                    <a:pt x="101251" y="103917"/>
                  </a:cubicBezTo>
                  <a:cubicBezTo>
                    <a:pt x="103822" y="102683"/>
                    <a:pt x="105632" y="93762"/>
                    <a:pt x="103632" y="91769"/>
                  </a:cubicBezTo>
                  <a:lnTo>
                    <a:pt x="72199" y="59977"/>
                  </a:lnTo>
                  <a:lnTo>
                    <a:pt x="101632" y="30843"/>
                  </a:lnTo>
                  <a:cubicBezTo>
                    <a:pt x="104965" y="27521"/>
                    <a:pt x="105346" y="14330"/>
                    <a:pt x="101251" y="12622"/>
                  </a:cubicBezTo>
                  <a:cubicBezTo>
                    <a:pt x="97155" y="10914"/>
                    <a:pt x="87820" y="14235"/>
                    <a:pt x="84582" y="17652"/>
                  </a:cubicBezTo>
                  <a:lnTo>
                    <a:pt x="57721" y="45553"/>
                  </a:lnTo>
                  <a:lnTo>
                    <a:pt x="26003" y="14235"/>
                  </a:lnTo>
                  <a:cubicBezTo>
                    <a:pt x="23146" y="11388"/>
                    <a:pt x="10192" y="14425"/>
                    <a:pt x="10287" y="18601"/>
                  </a:cubicBezTo>
                  <a:cubicBezTo>
                    <a:pt x="10287" y="22017"/>
                    <a:pt x="13621" y="30558"/>
                    <a:pt x="16193" y="33026"/>
                  </a:cubicBezTo>
                  <a:lnTo>
                    <a:pt x="43624" y="59788"/>
                  </a:lnTo>
                  <a:lnTo>
                    <a:pt x="8667" y="94806"/>
                  </a:lnTo>
                  <a:lnTo>
                    <a:pt x="17621" y="105530"/>
                  </a:lnTo>
                  <a:cubicBezTo>
                    <a:pt x="19431" y="107618"/>
                    <a:pt x="28480" y="103157"/>
                    <a:pt x="30575" y="101070"/>
                  </a:cubicBezTo>
                  <a:lnTo>
                    <a:pt x="57626" y="74497"/>
                  </a:lnTo>
                  <a:lnTo>
                    <a:pt x="87344" y="102778"/>
                  </a:lnTo>
                  <a:close/>
                </a:path>
              </a:pathLst>
            </a:custGeom>
            <a:grpFill/>
            <a:ln w="9525" cap="flat">
              <a:noFill/>
              <a:prstDash val="solid"/>
              <a:miter/>
            </a:ln>
          </p:spPr>
        </p:sp>
        <p:sp>
          <p:nvSpPr>
            <p:cNvPr id="22" name="Freeform 21">
              <a:extLst>
                <a:ext uri="{FF2B5EF4-FFF2-40B4-BE49-F238E27FC236}">
                  <a16:creationId xmlns:a16="http://schemas.microsoft.com/office/drawing/2014/main" id="{FE2B4F7B-FF49-6525-2EF5-9A83D9C48334}"/>
                </a:ext>
              </a:extLst>
            </p:cNvPr>
            <p:cNvSpPr/>
            <p:nvPr/>
          </p:nvSpPr>
          <p:spPr>
            <a:xfrm>
              <a:off x="8787764" y="3880729"/>
              <a:ext cx="115538" cy="116064"/>
            </a:xfrm>
            <a:custGeom>
              <a:avLst/>
              <a:gdLst>
                <a:gd name="csX0" fmla="*/ 115443 w 115538"/>
                <a:gd name="csY0" fmla="*/ 116064 h 116064"/>
                <a:gd name="csX1" fmla="*/ 0 w 115538"/>
                <a:gd name="csY1" fmla="*/ 115874 h 116064"/>
                <a:gd name="csX2" fmla="*/ 477 w 115538"/>
                <a:gd name="csY2" fmla="*/ 0 h 116064"/>
                <a:gd name="csX3" fmla="*/ 115538 w 115538"/>
                <a:gd name="csY3" fmla="*/ 190 h 116064"/>
                <a:gd name="csX4" fmla="*/ 115538 w 115538"/>
                <a:gd name="csY4" fmla="*/ 116064 h 116064"/>
                <a:gd name="csX5" fmla="*/ 89059 w 115538"/>
                <a:gd name="csY5" fmla="*/ 104012 h 116064"/>
                <a:gd name="csX6" fmla="*/ 105442 w 115538"/>
                <a:gd name="csY6" fmla="*/ 97843 h 116064"/>
                <a:gd name="csX7" fmla="*/ 99251 w 115538"/>
                <a:gd name="csY7" fmla="*/ 86834 h 116064"/>
                <a:gd name="csX8" fmla="*/ 72295 w 115538"/>
                <a:gd name="csY8" fmla="*/ 59598 h 116064"/>
                <a:gd name="csX9" fmla="*/ 101632 w 115538"/>
                <a:gd name="csY9" fmla="*/ 30558 h 116064"/>
                <a:gd name="csX10" fmla="*/ 101441 w 115538"/>
                <a:gd name="csY10" fmla="*/ 12527 h 116064"/>
                <a:gd name="csX11" fmla="*/ 84392 w 115538"/>
                <a:gd name="csY11" fmla="*/ 17462 h 116064"/>
                <a:gd name="csX12" fmla="*/ 58579 w 115538"/>
                <a:gd name="csY12" fmla="*/ 45268 h 116064"/>
                <a:gd name="csX13" fmla="*/ 21717 w 115538"/>
                <a:gd name="csY13" fmla="*/ 9775 h 116064"/>
                <a:gd name="csX14" fmla="*/ 10287 w 115538"/>
                <a:gd name="csY14" fmla="*/ 17272 h 116064"/>
                <a:gd name="csX15" fmla="*/ 12573 w 115538"/>
                <a:gd name="csY15" fmla="*/ 28660 h 116064"/>
                <a:gd name="csX16" fmla="*/ 43529 w 115538"/>
                <a:gd name="csY16" fmla="*/ 59503 h 116064"/>
                <a:gd name="csX17" fmla="*/ 9240 w 115538"/>
                <a:gd name="csY17" fmla="*/ 94616 h 116064"/>
                <a:gd name="csX18" fmla="*/ 18002 w 115538"/>
                <a:gd name="csY18" fmla="*/ 105245 h 116064"/>
                <a:gd name="csX19" fmla="*/ 30671 w 115538"/>
                <a:gd name="csY19" fmla="*/ 100690 h 116064"/>
                <a:gd name="csX20" fmla="*/ 58103 w 115538"/>
                <a:gd name="csY20" fmla="*/ 74402 h 116064"/>
                <a:gd name="csX21" fmla="*/ 88964 w 115538"/>
                <a:gd name="csY21" fmla="*/ 103917 h 1160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115538" h="116064">
                  <a:moveTo>
                    <a:pt x="115443" y="116064"/>
                  </a:moveTo>
                  <a:lnTo>
                    <a:pt x="0" y="115874"/>
                  </a:lnTo>
                  <a:lnTo>
                    <a:pt x="477" y="0"/>
                  </a:lnTo>
                  <a:lnTo>
                    <a:pt x="115538" y="190"/>
                  </a:lnTo>
                  <a:lnTo>
                    <a:pt x="115538" y="116064"/>
                  </a:lnTo>
                  <a:close/>
                  <a:moveTo>
                    <a:pt x="89059" y="104012"/>
                  </a:moveTo>
                  <a:cubicBezTo>
                    <a:pt x="91916" y="106764"/>
                    <a:pt x="106871" y="101164"/>
                    <a:pt x="105442" y="97843"/>
                  </a:cubicBezTo>
                  <a:cubicBezTo>
                    <a:pt x="104394" y="95375"/>
                    <a:pt x="101346" y="88922"/>
                    <a:pt x="99251" y="86834"/>
                  </a:cubicBezTo>
                  <a:lnTo>
                    <a:pt x="72295" y="59598"/>
                  </a:lnTo>
                  <a:lnTo>
                    <a:pt x="101632" y="30558"/>
                  </a:lnTo>
                  <a:cubicBezTo>
                    <a:pt x="105061" y="27142"/>
                    <a:pt x="105442" y="14140"/>
                    <a:pt x="101441" y="12527"/>
                  </a:cubicBezTo>
                  <a:cubicBezTo>
                    <a:pt x="97441" y="10914"/>
                    <a:pt x="87821" y="13855"/>
                    <a:pt x="84392" y="17462"/>
                  </a:cubicBezTo>
                  <a:lnTo>
                    <a:pt x="58579" y="45268"/>
                  </a:lnTo>
                  <a:lnTo>
                    <a:pt x="21717" y="9775"/>
                  </a:lnTo>
                  <a:lnTo>
                    <a:pt x="10287" y="17272"/>
                  </a:lnTo>
                  <a:cubicBezTo>
                    <a:pt x="8763" y="18316"/>
                    <a:pt x="11240" y="27331"/>
                    <a:pt x="12573" y="28660"/>
                  </a:cubicBezTo>
                  <a:lnTo>
                    <a:pt x="43529" y="59503"/>
                  </a:lnTo>
                  <a:lnTo>
                    <a:pt x="9240" y="94616"/>
                  </a:lnTo>
                  <a:lnTo>
                    <a:pt x="18002" y="105245"/>
                  </a:lnTo>
                  <a:cubicBezTo>
                    <a:pt x="19717" y="107333"/>
                    <a:pt x="28670" y="102588"/>
                    <a:pt x="30671" y="100690"/>
                  </a:cubicBezTo>
                  <a:lnTo>
                    <a:pt x="58103" y="74402"/>
                  </a:lnTo>
                  <a:lnTo>
                    <a:pt x="88964" y="103917"/>
                  </a:lnTo>
                  <a:close/>
                </a:path>
              </a:pathLst>
            </a:custGeom>
            <a:grpFill/>
            <a:ln w="9525" cap="flat">
              <a:noFill/>
              <a:prstDash val="solid"/>
              <a:miter/>
            </a:ln>
          </p:spPr>
        </p:sp>
      </p:grpSp>
      <p:grpSp>
        <p:nvGrpSpPr>
          <p:cNvPr id="23" name="Graphic 2">
            <a:extLst>
              <a:ext uri="{FF2B5EF4-FFF2-40B4-BE49-F238E27FC236}">
                <a16:creationId xmlns:a16="http://schemas.microsoft.com/office/drawing/2014/main" id="{79283FB0-A222-B4A1-8E51-263E3E33C939}"/>
              </a:ext>
            </a:extLst>
          </p:cNvPr>
          <p:cNvGrpSpPr/>
          <p:nvPr/>
        </p:nvGrpSpPr>
        <p:grpSpPr>
          <a:xfrm>
            <a:off x="3597092" y="2262634"/>
            <a:ext cx="943790" cy="663335"/>
            <a:chOff x="7484459" y="3638175"/>
            <a:chExt cx="741537" cy="521183"/>
          </a:xfrm>
          <a:solidFill>
            <a:schemeClr val="bg1"/>
          </a:solidFill>
        </p:grpSpPr>
        <p:sp>
          <p:nvSpPr>
            <p:cNvPr id="24" name="Freeform 23">
              <a:extLst>
                <a:ext uri="{FF2B5EF4-FFF2-40B4-BE49-F238E27FC236}">
                  <a16:creationId xmlns:a16="http://schemas.microsoft.com/office/drawing/2014/main" id="{8AA8413C-8A9F-92F0-0B1A-22442DABBC57}"/>
                </a:ext>
              </a:extLst>
            </p:cNvPr>
            <p:cNvSpPr/>
            <p:nvPr/>
          </p:nvSpPr>
          <p:spPr>
            <a:xfrm>
              <a:off x="7484459" y="3850645"/>
              <a:ext cx="516350" cy="308713"/>
            </a:xfrm>
            <a:custGeom>
              <a:avLst/>
              <a:gdLst>
                <a:gd name="csX0" fmla="*/ 477774 w 516350"/>
                <a:gd name="csY0" fmla="*/ 308713 h 308713"/>
                <a:gd name="csX1" fmla="*/ 33147 w 516350"/>
                <a:gd name="csY1" fmla="*/ 308713 h 308713"/>
                <a:gd name="csX2" fmla="*/ 381 w 516350"/>
                <a:gd name="csY2" fmla="*/ 269899 h 308713"/>
                <a:gd name="csX3" fmla="*/ 0 w 516350"/>
                <a:gd name="csY3" fmla="*/ 46691 h 308713"/>
                <a:gd name="csX4" fmla="*/ 48101 w 516350"/>
                <a:gd name="csY4" fmla="*/ 285 h 308713"/>
                <a:gd name="csX5" fmla="*/ 460725 w 516350"/>
                <a:gd name="csY5" fmla="*/ 0 h 308713"/>
                <a:gd name="csX6" fmla="*/ 516350 w 516350"/>
                <a:gd name="csY6" fmla="*/ 52670 h 308713"/>
                <a:gd name="csX7" fmla="*/ 516350 w 516350"/>
                <a:gd name="csY7" fmla="*/ 259649 h 308713"/>
                <a:gd name="csX8" fmla="*/ 477774 w 516350"/>
                <a:gd name="csY8" fmla="*/ 308713 h 308713"/>
                <a:gd name="csX9" fmla="*/ 488633 w 516350"/>
                <a:gd name="csY9" fmla="*/ 60547 h 308713"/>
                <a:gd name="csX10" fmla="*/ 456438 w 516350"/>
                <a:gd name="csY10" fmla="*/ 27616 h 308713"/>
                <a:gd name="csX11" fmla="*/ 47720 w 516350"/>
                <a:gd name="csY11" fmla="*/ 27901 h 308713"/>
                <a:gd name="csX12" fmla="*/ 29718 w 516350"/>
                <a:gd name="csY12" fmla="*/ 38435 h 308713"/>
                <a:gd name="csX13" fmla="*/ 29051 w 516350"/>
                <a:gd name="csY13" fmla="*/ 60737 h 308713"/>
                <a:gd name="csX14" fmla="*/ 488633 w 516350"/>
                <a:gd name="csY14" fmla="*/ 60737 h 308713"/>
                <a:gd name="csX15" fmla="*/ 466154 w 516350"/>
                <a:gd name="csY15" fmla="*/ 280148 h 308713"/>
                <a:gd name="csX16" fmla="*/ 488918 w 516350"/>
                <a:gd name="csY16" fmla="*/ 260029 h 308713"/>
                <a:gd name="csX17" fmla="*/ 489109 w 516350"/>
                <a:gd name="csY17" fmla="*/ 103917 h 308713"/>
                <a:gd name="csX18" fmla="*/ 27623 w 516350"/>
                <a:gd name="csY18" fmla="*/ 103917 h 308713"/>
                <a:gd name="csX19" fmla="*/ 27527 w 516350"/>
                <a:gd name="csY19" fmla="*/ 261073 h 308713"/>
                <a:gd name="csX20" fmla="*/ 47054 w 516350"/>
                <a:gd name="csY20" fmla="*/ 280148 h 308713"/>
                <a:gd name="csX21" fmla="*/ 466249 w 516350"/>
                <a:gd name="csY21" fmla="*/ 280148 h 308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516350" h="308713">
                  <a:moveTo>
                    <a:pt x="477774" y="308713"/>
                  </a:moveTo>
                  <a:lnTo>
                    <a:pt x="33147" y="308713"/>
                  </a:lnTo>
                  <a:cubicBezTo>
                    <a:pt x="22098" y="300552"/>
                    <a:pt x="381" y="283280"/>
                    <a:pt x="381" y="269899"/>
                  </a:cubicBezTo>
                  <a:lnTo>
                    <a:pt x="0" y="46691"/>
                  </a:lnTo>
                  <a:cubicBezTo>
                    <a:pt x="0" y="24390"/>
                    <a:pt x="24098" y="380"/>
                    <a:pt x="48101" y="285"/>
                  </a:cubicBezTo>
                  <a:lnTo>
                    <a:pt x="460725" y="0"/>
                  </a:lnTo>
                  <a:cubicBezTo>
                    <a:pt x="490252" y="0"/>
                    <a:pt x="516350" y="23061"/>
                    <a:pt x="516350" y="52670"/>
                  </a:cubicBezTo>
                  <a:lnTo>
                    <a:pt x="516350" y="259649"/>
                  </a:lnTo>
                  <a:cubicBezTo>
                    <a:pt x="516350" y="281002"/>
                    <a:pt x="498443" y="299698"/>
                    <a:pt x="477774" y="308713"/>
                  </a:cubicBezTo>
                  <a:close/>
                  <a:moveTo>
                    <a:pt x="488633" y="60547"/>
                  </a:moveTo>
                  <a:cubicBezTo>
                    <a:pt x="492347" y="33975"/>
                    <a:pt x="475107" y="27616"/>
                    <a:pt x="456438" y="27616"/>
                  </a:cubicBezTo>
                  <a:lnTo>
                    <a:pt x="47720" y="27901"/>
                  </a:lnTo>
                  <a:cubicBezTo>
                    <a:pt x="42577" y="27901"/>
                    <a:pt x="30766" y="33690"/>
                    <a:pt x="29718" y="38435"/>
                  </a:cubicBezTo>
                  <a:cubicBezTo>
                    <a:pt x="28670" y="43180"/>
                    <a:pt x="28670" y="53999"/>
                    <a:pt x="29051" y="60737"/>
                  </a:cubicBezTo>
                  <a:lnTo>
                    <a:pt x="488633" y="60737"/>
                  </a:lnTo>
                  <a:close/>
                  <a:moveTo>
                    <a:pt x="466154" y="280148"/>
                  </a:moveTo>
                  <a:cubicBezTo>
                    <a:pt x="477774" y="281002"/>
                    <a:pt x="488918" y="271227"/>
                    <a:pt x="488918" y="260029"/>
                  </a:cubicBezTo>
                  <a:lnTo>
                    <a:pt x="489109" y="103917"/>
                  </a:lnTo>
                  <a:lnTo>
                    <a:pt x="27623" y="103917"/>
                  </a:lnTo>
                  <a:cubicBezTo>
                    <a:pt x="27623" y="103917"/>
                    <a:pt x="27527" y="261073"/>
                    <a:pt x="27527" y="261073"/>
                  </a:cubicBezTo>
                  <a:cubicBezTo>
                    <a:pt x="27527" y="269424"/>
                    <a:pt x="37910" y="279104"/>
                    <a:pt x="47054" y="280148"/>
                  </a:cubicBezTo>
                  <a:lnTo>
                    <a:pt x="466249" y="280148"/>
                  </a:lnTo>
                  <a:close/>
                </a:path>
              </a:pathLst>
            </a:custGeom>
            <a:grpFill/>
            <a:ln w="9525" cap="flat">
              <a:noFill/>
              <a:prstDash val="solid"/>
              <a:miter/>
            </a:ln>
          </p:spPr>
        </p:sp>
        <p:sp>
          <p:nvSpPr>
            <p:cNvPr id="25" name="Freeform 24">
              <a:extLst>
                <a:ext uri="{FF2B5EF4-FFF2-40B4-BE49-F238E27FC236}">
                  <a16:creationId xmlns:a16="http://schemas.microsoft.com/office/drawing/2014/main" id="{BEC32669-4278-A7B6-817B-26791F81D1DE}"/>
                </a:ext>
              </a:extLst>
            </p:cNvPr>
            <p:cNvSpPr/>
            <p:nvPr/>
          </p:nvSpPr>
          <p:spPr>
            <a:xfrm>
              <a:off x="8069484" y="3638175"/>
              <a:ext cx="156511" cy="229743"/>
            </a:xfrm>
            <a:custGeom>
              <a:avLst/>
              <a:gdLst>
                <a:gd name="csX0" fmla="*/ 32195 w 156511"/>
                <a:gd name="csY0" fmla="*/ 219493 h 229743"/>
                <a:gd name="csX1" fmla="*/ 9240 w 156511"/>
                <a:gd name="csY1" fmla="*/ 228888 h 229743"/>
                <a:gd name="csX2" fmla="*/ 953 w 156511"/>
                <a:gd name="csY2" fmla="*/ 204973 h 229743"/>
                <a:gd name="csX3" fmla="*/ 36195 w 156511"/>
                <a:gd name="csY3" fmla="*/ 138448 h 229743"/>
                <a:gd name="csX4" fmla="*/ 108776 w 156511"/>
                <a:gd name="csY4" fmla="*/ 6535 h 229743"/>
                <a:gd name="csX5" fmla="*/ 152305 w 156511"/>
                <a:gd name="csY5" fmla="*/ 10616 h 229743"/>
                <a:gd name="csX6" fmla="*/ 140114 w 156511"/>
                <a:gd name="csY6" fmla="*/ 57023 h 229743"/>
                <a:gd name="csX7" fmla="*/ 70295 w 156511"/>
                <a:gd name="csY7" fmla="*/ 162932 h 229743"/>
                <a:gd name="csX8" fmla="*/ 32100 w 156511"/>
                <a:gd name="csY8" fmla="*/ 219588 h 229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6511" h="229743">
                  <a:moveTo>
                    <a:pt x="32195" y="219493"/>
                  </a:moveTo>
                  <a:cubicBezTo>
                    <a:pt x="27528" y="226421"/>
                    <a:pt x="15146" y="231925"/>
                    <a:pt x="9240" y="228888"/>
                  </a:cubicBezTo>
                  <a:cubicBezTo>
                    <a:pt x="2573" y="225472"/>
                    <a:pt x="-2095" y="210762"/>
                    <a:pt x="953" y="204973"/>
                  </a:cubicBezTo>
                  <a:lnTo>
                    <a:pt x="36195" y="138448"/>
                  </a:lnTo>
                  <a:lnTo>
                    <a:pt x="108776" y="6535"/>
                  </a:lnTo>
                  <a:cubicBezTo>
                    <a:pt x="116586" y="-7605"/>
                    <a:pt x="144114" y="4732"/>
                    <a:pt x="152305" y="10616"/>
                  </a:cubicBezTo>
                  <a:cubicBezTo>
                    <a:pt x="160497" y="28362"/>
                    <a:pt x="156877" y="47817"/>
                    <a:pt x="140114" y="57023"/>
                  </a:cubicBezTo>
                  <a:lnTo>
                    <a:pt x="70295" y="162932"/>
                  </a:lnTo>
                  <a:lnTo>
                    <a:pt x="32100" y="219588"/>
                  </a:lnTo>
                  <a:close/>
                </a:path>
              </a:pathLst>
            </a:custGeom>
            <a:grpFill/>
            <a:ln w="9525" cap="flat">
              <a:noFill/>
              <a:prstDash val="solid"/>
              <a:miter/>
            </a:ln>
          </p:spPr>
        </p:sp>
        <p:sp>
          <p:nvSpPr>
            <p:cNvPr id="26" name="Freeform 25">
              <a:extLst>
                <a:ext uri="{FF2B5EF4-FFF2-40B4-BE49-F238E27FC236}">
                  <a16:creationId xmlns:a16="http://schemas.microsoft.com/office/drawing/2014/main" id="{FD70884F-BB20-7125-3A5D-134A09310A42}"/>
                </a:ext>
              </a:extLst>
            </p:cNvPr>
            <p:cNvSpPr/>
            <p:nvPr/>
          </p:nvSpPr>
          <p:spPr>
            <a:xfrm>
              <a:off x="8026984" y="3869909"/>
              <a:ext cx="60907" cy="57366"/>
            </a:xfrm>
            <a:custGeom>
              <a:avLst/>
              <a:gdLst>
                <a:gd name="csX0" fmla="*/ 24307 w 60907"/>
                <a:gd name="csY0" fmla="*/ 57132 h 57366"/>
                <a:gd name="csX1" fmla="*/ 19 w 60907"/>
                <a:gd name="csY1" fmla="*/ 29895 h 57366"/>
                <a:gd name="csX2" fmla="*/ 19830 w 60907"/>
                <a:gd name="csY2" fmla="*/ 1899 h 57366"/>
                <a:gd name="csX3" fmla="*/ 55168 w 60907"/>
                <a:gd name="csY3" fmla="*/ 11294 h 57366"/>
                <a:gd name="csX4" fmla="*/ 58788 w 60907"/>
                <a:gd name="csY4" fmla="*/ 40809 h 57366"/>
                <a:gd name="csX5" fmla="*/ 24307 w 60907"/>
                <a:gd name="csY5" fmla="*/ 57227 h 57366"/>
              </a:gdLst>
              <a:ahLst/>
              <a:cxnLst>
                <a:cxn ang="0">
                  <a:pos x="csX0" y="csY0"/>
                </a:cxn>
                <a:cxn ang="0">
                  <a:pos x="csX1" y="csY1"/>
                </a:cxn>
                <a:cxn ang="0">
                  <a:pos x="csX2" y="csY2"/>
                </a:cxn>
                <a:cxn ang="0">
                  <a:pos x="csX3" y="csY3"/>
                </a:cxn>
                <a:cxn ang="0">
                  <a:pos x="csX4" y="csY4"/>
                </a:cxn>
                <a:cxn ang="0">
                  <a:pos x="csX5" y="csY5"/>
                </a:cxn>
              </a:cxnLst>
              <a:rect l="l" t="t" r="r" b="b"/>
              <a:pathLst>
                <a:path w="60907" h="57366">
                  <a:moveTo>
                    <a:pt x="24307" y="57132"/>
                  </a:moveTo>
                  <a:cubicBezTo>
                    <a:pt x="12210" y="56372"/>
                    <a:pt x="-553" y="40144"/>
                    <a:pt x="19" y="29895"/>
                  </a:cubicBezTo>
                  <a:cubicBezTo>
                    <a:pt x="590" y="20215"/>
                    <a:pt x="10972" y="5980"/>
                    <a:pt x="19830" y="1899"/>
                  </a:cubicBezTo>
                  <a:cubicBezTo>
                    <a:pt x="30118" y="-2751"/>
                    <a:pt x="45262" y="1425"/>
                    <a:pt x="55168" y="11294"/>
                  </a:cubicBezTo>
                  <a:cubicBezTo>
                    <a:pt x="61359" y="17463"/>
                    <a:pt x="62502" y="33786"/>
                    <a:pt x="58788" y="40809"/>
                  </a:cubicBezTo>
                  <a:cubicBezTo>
                    <a:pt x="53168" y="51438"/>
                    <a:pt x="43262" y="58460"/>
                    <a:pt x="24307" y="57227"/>
                  </a:cubicBezTo>
                  <a:close/>
                </a:path>
              </a:pathLst>
            </a:custGeom>
            <a:grpFill/>
            <a:ln w="9525" cap="flat">
              <a:noFill/>
              <a:prstDash val="solid"/>
              <a:miter/>
            </a:ln>
          </p:spPr>
        </p:sp>
        <p:sp>
          <p:nvSpPr>
            <p:cNvPr id="27" name="Freeform 26">
              <a:extLst>
                <a:ext uri="{FF2B5EF4-FFF2-40B4-BE49-F238E27FC236}">
                  <a16:creationId xmlns:a16="http://schemas.microsoft.com/office/drawing/2014/main" id="{64E5A333-3425-2928-B320-53ADD446F4A2}"/>
                </a:ext>
              </a:extLst>
            </p:cNvPr>
            <p:cNvSpPr/>
            <p:nvPr/>
          </p:nvSpPr>
          <p:spPr>
            <a:xfrm>
              <a:off x="7854397" y="4060120"/>
              <a:ext cx="75714" cy="56439"/>
            </a:xfrm>
            <a:custGeom>
              <a:avLst/>
              <a:gdLst>
                <a:gd name="csX0" fmla="*/ 64021 w 75714"/>
                <a:gd name="csY0" fmla="*/ 3009 h 56439"/>
                <a:gd name="csX1" fmla="*/ 74784 w 75714"/>
                <a:gd name="csY1" fmla="*/ 37648 h 56439"/>
                <a:gd name="csX2" fmla="*/ 39256 w 75714"/>
                <a:gd name="csY2" fmla="*/ 56438 h 56439"/>
                <a:gd name="csX3" fmla="*/ 1537 w 75714"/>
                <a:gd name="csY3" fmla="*/ 38502 h 56439"/>
                <a:gd name="csX4" fmla="*/ 20492 w 75714"/>
                <a:gd name="csY4" fmla="*/ 541 h 56439"/>
                <a:gd name="csX5" fmla="*/ 64021 w 75714"/>
                <a:gd name="csY5" fmla="*/ 3009 h 56439"/>
              </a:gdLst>
              <a:ahLst/>
              <a:cxnLst>
                <a:cxn ang="0">
                  <a:pos x="csX0" y="csY0"/>
                </a:cxn>
                <a:cxn ang="0">
                  <a:pos x="csX1" y="csY1"/>
                </a:cxn>
                <a:cxn ang="0">
                  <a:pos x="csX2" y="csY2"/>
                </a:cxn>
                <a:cxn ang="0">
                  <a:pos x="csX3" y="csY3"/>
                </a:cxn>
                <a:cxn ang="0">
                  <a:pos x="csX4" y="csY4"/>
                </a:cxn>
                <a:cxn ang="0">
                  <a:pos x="csX5" y="csY5"/>
                </a:cxn>
              </a:cxnLst>
              <a:rect l="l" t="t" r="r" b="b"/>
              <a:pathLst>
                <a:path w="75714" h="56439">
                  <a:moveTo>
                    <a:pt x="64021" y="3009"/>
                  </a:moveTo>
                  <a:cubicBezTo>
                    <a:pt x="73165" y="4812"/>
                    <a:pt x="77832" y="28822"/>
                    <a:pt x="74784" y="37648"/>
                  </a:cubicBezTo>
                  <a:cubicBezTo>
                    <a:pt x="70498" y="49795"/>
                    <a:pt x="55068" y="56533"/>
                    <a:pt x="39256" y="56438"/>
                  </a:cubicBezTo>
                  <a:cubicBezTo>
                    <a:pt x="21254" y="56248"/>
                    <a:pt x="6395" y="53306"/>
                    <a:pt x="1537" y="38502"/>
                  </a:cubicBezTo>
                  <a:cubicBezTo>
                    <a:pt x="-3035" y="24836"/>
                    <a:pt x="2394" y="1965"/>
                    <a:pt x="20492" y="541"/>
                  </a:cubicBezTo>
                  <a:cubicBezTo>
                    <a:pt x="34303" y="-502"/>
                    <a:pt x="48114" y="-218"/>
                    <a:pt x="64021" y="3009"/>
                  </a:cubicBezTo>
                  <a:close/>
                </a:path>
              </a:pathLst>
            </a:custGeom>
            <a:grpFill/>
            <a:ln w="9525" cap="flat">
              <a:noFill/>
              <a:prstDash val="solid"/>
              <a:miter/>
            </a:ln>
          </p:spPr>
        </p:sp>
        <p:sp>
          <p:nvSpPr>
            <p:cNvPr id="28" name="Rectangle 27">
              <a:extLst>
                <a:ext uri="{FF2B5EF4-FFF2-40B4-BE49-F238E27FC236}">
                  <a16:creationId xmlns:a16="http://schemas.microsoft.com/office/drawing/2014/main" id="{B81A9335-BCCF-0BFE-AF7F-B07D64AD8BDE}"/>
                </a:ext>
              </a:extLst>
            </p:cNvPr>
            <p:cNvSpPr/>
            <p:nvPr/>
          </p:nvSpPr>
          <p:spPr>
            <a:xfrm>
              <a:off x="7855458" y="4052120"/>
              <a:ext cx="78104" cy="64058"/>
            </a:xfrm>
            <a:prstGeom prst="rect">
              <a:avLst/>
            </a:prstGeom>
            <a:grpFill/>
            <a:ln w="9525" cap="flat">
              <a:noFill/>
              <a:prstDash val="solid"/>
              <a:miter/>
            </a:ln>
          </p:spPr>
        </p:sp>
      </p:grpSp>
      <p:sp>
        <p:nvSpPr>
          <p:cNvPr id="29" name="Freeform 28">
            <a:extLst>
              <a:ext uri="{FF2B5EF4-FFF2-40B4-BE49-F238E27FC236}">
                <a16:creationId xmlns:a16="http://schemas.microsoft.com/office/drawing/2014/main" id="{85CFD47D-6094-BFF2-0E18-66216609DFA4}"/>
              </a:ext>
            </a:extLst>
          </p:cNvPr>
          <p:cNvSpPr/>
          <p:nvPr/>
        </p:nvSpPr>
        <p:spPr>
          <a:xfrm>
            <a:off x="3700119" y="663288"/>
            <a:ext cx="742165" cy="739446"/>
          </a:xfrm>
          <a:custGeom>
            <a:avLst/>
            <a:gdLst>
              <a:gd name="csX0" fmla="*/ 291560 w 583120"/>
              <a:gd name="csY0" fmla="*/ 0 h 580984"/>
              <a:gd name="csX1" fmla="*/ 0 w 583120"/>
              <a:gd name="csY1" fmla="*/ 290492 h 580984"/>
              <a:gd name="csX2" fmla="*/ 291560 w 583120"/>
              <a:gd name="csY2" fmla="*/ 580985 h 580984"/>
              <a:gd name="csX3" fmla="*/ 583121 w 583120"/>
              <a:gd name="csY3" fmla="*/ 290492 h 580984"/>
              <a:gd name="csX4" fmla="*/ 291560 w 583120"/>
              <a:gd name="csY4" fmla="*/ 0 h 580984"/>
              <a:gd name="csX5" fmla="*/ 286702 w 583120"/>
              <a:gd name="csY5" fmla="*/ 417280 h 580984"/>
              <a:gd name="csX6" fmla="*/ 256318 w 583120"/>
              <a:gd name="csY6" fmla="*/ 404753 h 580984"/>
              <a:gd name="csX7" fmla="*/ 250793 w 583120"/>
              <a:gd name="csY7" fmla="*/ 359296 h 580984"/>
              <a:gd name="csX8" fmla="*/ 303657 w 583120"/>
              <a:gd name="csY8" fmla="*/ 309283 h 580984"/>
              <a:gd name="csX9" fmla="*/ 286702 w 583120"/>
              <a:gd name="csY9" fmla="*/ 417280 h 580984"/>
              <a:gd name="csX10" fmla="*/ 215741 w 583120"/>
              <a:gd name="csY10" fmla="*/ 392321 h 580984"/>
              <a:gd name="csX11" fmla="*/ 222694 w 583120"/>
              <a:gd name="csY11" fmla="*/ 385773 h 580984"/>
              <a:gd name="csX12" fmla="*/ 223552 w 583120"/>
              <a:gd name="csY12" fmla="*/ 385109 h 580984"/>
              <a:gd name="csX13" fmla="*/ 274796 w 583120"/>
              <a:gd name="csY13" fmla="*/ 446510 h 580984"/>
              <a:gd name="csX14" fmla="*/ 333089 w 583120"/>
              <a:gd name="csY14" fmla="*/ 393840 h 580984"/>
              <a:gd name="csX15" fmla="*/ 333661 w 583120"/>
              <a:gd name="csY15" fmla="*/ 284893 h 580984"/>
              <a:gd name="csX16" fmla="*/ 334423 w 583120"/>
              <a:gd name="csY16" fmla="*/ 280053 h 580984"/>
              <a:gd name="csX17" fmla="*/ 348710 w 583120"/>
              <a:gd name="csY17" fmla="*/ 266577 h 580984"/>
              <a:gd name="csX18" fmla="*/ 347853 w 583120"/>
              <a:gd name="csY18" fmla="*/ 422595 h 580984"/>
              <a:gd name="csX19" fmla="*/ 277558 w 583120"/>
              <a:gd name="csY19" fmla="*/ 486273 h 580984"/>
              <a:gd name="csX20" fmla="*/ 209359 w 583120"/>
              <a:gd name="csY20" fmla="*/ 420507 h 580984"/>
              <a:gd name="csX21" fmla="*/ 215646 w 583120"/>
              <a:gd name="csY21" fmla="*/ 392321 h 580984"/>
              <a:gd name="csX22" fmla="*/ 251269 w 583120"/>
              <a:gd name="csY22" fmla="*/ 267241 h 580984"/>
              <a:gd name="csX23" fmla="*/ 250984 w 583120"/>
              <a:gd name="csY23" fmla="*/ 145578 h 580984"/>
              <a:gd name="csX24" fmla="*/ 289750 w 583120"/>
              <a:gd name="csY24" fmla="*/ 96040 h 580984"/>
              <a:gd name="csX25" fmla="*/ 346043 w 583120"/>
              <a:gd name="csY25" fmla="*/ 127167 h 580984"/>
              <a:gd name="csX26" fmla="*/ 348996 w 583120"/>
              <a:gd name="csY26" fmla="*/ 174713 h 580984"/>
              <a:gd name="csX27" fmla="*/ 251174 w 583120"/>
              <a:gd name="csY27" fmla="*/ 267241 h 580984"/>
              <a:gd name="csX28" fmla="*/ 291560 w 583120"/>
              <a:gd name="csY28" fmla="*/ 47451 h 580984"/>
              <a:gd name="csX29" fmla="*/ 434626 w 583120"/>
              <a:gd name="csY29" fmla="*/ 93857 h 580984"/>
              <a:gd name="csX30" fmla="*/ 377571 w 583120"/>
              <a:gd name="csY30" fmla="*/ 147761 h 580984"/>
              <a:gd name="csX31" fmla="*/ 361378 w 583120"/>
              <a:gd name="csY31" fmla="*/ 91200 h 580984"/>
              <a:gd name="csX32" fmla="*/ 295942 w 583120"/>
              <a:gd name="csY32" fmla="*/ 66810 h 580984"/>
              <a:gd name="csX33" fmla="*/ 223933 w 583120"/>
              <a:gd name="csY33" fmla="*/ 124415 h 580984"/>
              <a:gd name="csX34" fmla="*/ 224314 w 583120"/>
              <a:gd name="csY34" fmla="*/ 292675 h 580984"/>
              <a:gd name="csX35" fmla="*/ 210407 w 583120"/>
              <a:gd name="csY35" fmla="*/ 305866 h 580984"/>
              <a:gd name="csX36" fmla="*/ 208693 w 583120"/>
              <a:gd name="csY36" fmla="*/ 238202 h 580984"/>
              <a:gd name="csX37" fmla="*/ 191833 w 583120"/>
              <a:gd name="csY37" fmla="*/ 224251 h 580984"/>
              <a:gd name="csX38" fmla="*/ 180022 w 583120"/>
              <a:gd name="csY38" fmla="*/ 242472 h 580984"/>
              <a:gd name="csX39" fmla="*/ 180022 w 583120"/>
              <a:gd name="csY39" fmla="*/ 334621 h 580984"/>
              <a:gd name="csX40" fmla="*/ 86868 w 583120"/>
              <a:gd name="csY40" fmla="*/ 422690 h 580984"/>
              <a:gd name="csX41" fmla="*/ 47530 w 583120"/>
              <a:gd name="csY41" fmla="*/ 290587 h 580984"/>
              <a:gd name="csX42" fmla="*/ 291465 w 583120"/>
              <a:gd name="csY42" fmla="*/ 47545 h 580984"/>
              <a:gd name="csX43" fmla="*/ 291560 w 583120"/>
              <a:gd name="csY43" fmla="*/ 533534 h 580984"/>
              <a:gd name="csX44" fmla="*/ 130588 w 583120"/>
              <a:gd name="csY44" fmla="*/ 472892 h 580984"/>
              <a:gd name="csX45" fmla="*/ 131540 w 583120"/>
              <a:gd name="csY45" fmla="*/ 471943 h 580984"/>
              <a:gd name="csX46" fmla="*/ 133636 w 583120"/>
              <a:gd name="csY46" fmla="*/ 474221 h 580984"/>
              <a:gd name="csX47" fmla="*/ 180213 w 583120"/>
              <a:gd name="csY47" fmla="*/ 426960 h 580984"/>
              <a:gd name="csX48" fmla="*/ 276987 w 583120"/>
              <a:gd name="csY48" fmla="*/ 513889 h 580984"/>
              <a:gd name="csX49" fmla="*/ 376904 w 583120"/>
              <a:gd name="csY49" fmla="*/ 423164 h 580984"/>
              <a:gd name="csX50" fmla="*/ 377285 w 583120"/>
              <a:gd name="csY50" fmla="*/ 239530 h 580984"/>
              <a:gd name="csX51" fmla="*/ 482727 w 583120"/>
              <a:gd name="csY51" fmla="*/ 139789 h 580984"/>
              <a:gd name="csX52" fmla="*/ 535496 w 583120"/>
              <a:gd name="csY52" fmla="*/ 290492 h 580984"/>
              <a:gd name="csX53" fmla="*/ 291560 w 583120"/>
              <a:gd name="csY53" fmla="*/ 533534 h 5809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583120" h="580984">
                <a:moveTo>
                  <a:pt x="291560" y="0"/>
                </a:moveTo>
                <a:cubicBezTo>
                  <a:pt x="130778" y="0"/>
                  <a:pt x="0" y="130299"/>
                  <a:pt x="0" y="290492"/>
                </a:cubicBezTo>
                <a:cubicBezTo>
                  <a:pt x="0" y="450685"/>
                  <a:pt x="130778" y="580985"/>
                  <a:pt x="291560" y="580985"/>
                </a:cubicBezTo>
                <a:cubicBezTo>
                  <a:pt x="452342" y="580985"/>
                  <a:pt x="583121" y="450685"/>
                  <a:pt x="583121" y="290492"/>
                </a:cubicBezTo>
                <a:cubicBezTo>
                  <a:pt x="583121" y="130299"/>
                  <a:pt x="452342" y="0"/>
                  <a:pt x="291560" y="0"/>
                </a:cubicBezTo>
                <a:close/>
                <a:moveTo>
                  <a:pt x="286702" y="417280"/>
                </a:moveTo>
                <a:cubicBezTo>
                  <a:pt x="279463" y="420792"/>
                  <a:pt x="259556" y="414148"/>
                  <a:pt x="256318" y="404753"/>
                </a:cubicBezTo>
                <a:cubicBezTo>
                  <a:pt x="250984" y="389569"/>
                  <a:pt x="249746" y="372202"/>
                  <a:pt x="250793" y="359296"/>
                </a:cubicBezTo>
                <a:lnTo>
                  <a:pt x="303657" y="309283"/>
                </a:lnTo>
                <a:cubicBezTo>
                  <a:pt x="305276" y="355974"/>
                  <a:pt x="312610" y="404848"/>
                  <a:pt x="286702" y="417280"/>
                </a:cubicBezTo>
                <a:close/>
                <a:moveTo>
                  <a:pt x="215741" y="392321"/>
                </a:moveTo>
                <a:lnTo>
                  <a:pt x="222694" y="385773"/>
                </a:lnTo>
                <a:cubicBezTo>
                  <a:pt x="222694" y="385773"/>
                  <a:pt x="223266" y="385298"/>
                  <a:pt x="223552" y="385109"/>
                </a:cubicBezTo>
                <a:cubicBezTo>
                  <a:pt x="220504" y="420412"/>
                  <a:pt x="242030" y="444232"/>
                  <a:pt x="274796" y="446510"/>
                </a:cubicBezTo>
                <a:cubicBezTo>
                  <a:pt x="303943" y="448503"/>
                  <a:pt x="332899" y="428004"/>
                  <a:pt x="333089" y="393840"/>
                </a:cubicBezTo>
                <a:lnTo>
                  <a:pt x="333661" y="284893"/>
                </a:lnTo>
                <a:cubicBezTo>
                  <a:pt x="333661" y="283280"/>
                  <a:pt x="334042" y="281666"/>
                  <a:pt x="334423" y="280053"/>
                </a:cubicBezTo>
                <a:lnTo>
                  <a:pt x="348710" y="266577"/>
                </a:lnTo>
                <a:lnTo>
                  <a:pt x="347853" y="422595"/>
                </a:lnTo>
                <a:cubicBezTo>
                  <a:pt x="347663" y="461789"/>
                  <a:pt x="312991" y="486084"/>
                  <a:pt x="277558" y="486273"/>
                </a:cubicBezTo>
                <a:cubicBezTo>
                  <a:pt x="238315" y="486463"/>
                  <a:pt x="212503" y="462548"/>
                  <a:pt x="209359" y="420507"/>
                </a:cubicBezTo>
                <a:cubicBezTo>
                  <a:pt x="208502" y="409308"/>
                  <a:pt x="210407" y="399534"/>
                  <a:pt x="215646" y="392321"/>
                </a:cubicBezTo>
                <a:close/>
                <a:moveTo>
                  <a:pt x="251269" y="267241"/>
                </a:moveTo>
                <a:lnTo>
                  <a:pt x="250984" y="145578"/>
                </a:lnTo>
                <a:cubicBezTo>
                  <a:pt x="250984" y="119955"/>
                  <a:pt x="269176" y="99267"/>
                  <a:pt x="289750" y="96040"/>
                </a:cubicBezTo>
                <a:cubicBezTo>
                  <a:pt x="313372" y="92339"/>
                  <a:pt x="340900" y="100595"/>
                  <a:pt x="346043" y="127167"/>
                </a:cubicBezTo>
                <a:cubicBezTo>
                  <a:pt x="348901" y="141972"/>
                  <a:pt x="349758" y="158580"/>
                  <a:pt x="348996" y="174713"/>
                </a:cubicBezTo>
                <a:lnTo>
                  <a:pt x="251174" y="267241"/>
                </a:lnTo>
                <a:close/>
                <a:moveTo>
                  <a:pt x="291560" y="47451"/>
                </a:moveTo>
                <a:cubicBezTo>
                  <a:pt x="344996" y="47451"/>
                  <a:pt x="394430" y="64723"/>
                  <a:pt x="434626" y="93857"/>
                </a:cubicBezTo>
                <a:lnTo>
                  <a:pt x="377571" y="147761"/>
                </a:lnTo>
                <a:cubicBezTo>
                  <a:pt x="377095" y="125649"/>
                  <a:pt x="374428" y="107048"/>
                  <a:pt x="361378" y="91200"/>
                </a:cubicBezTo>
                <a:cubicBezTo>
                  <a:pt x="346424" y="72884"/>
                  <a:pt x="322231" y="66336"/>
                  <a:pt x="295942" y="66810"/>
                </a:cubicBezTo>
                <a:cubicBezTo>
                  <a:pt x="260604" y="67380"/>
                  <a:pt x="230505" y="89492"/>
                  <a:pt x="223933" y="124415"/>
                </a:cubicBezTo>
                <a:lnTo>
                  <a:pt x="224314" y="292675"/>
                </a:lnTo>
                <a:lnTo>
                  <a:pt x="210407" y="305866"/>
                </a:lnTo>
                <a:lnTo>
                  <a:pt x="208693" y="238202"/>
                </a:lnTo>
                <a:cubicBezTo>
                  <a:pt x="208597" y="232887"/>
                  <a:pt x="196405" y="224346"/>
                  <a:pt x="191833" y="224251"/>
                </a:cubicBezTo>
                <a:cubicBezTo>
                  <a:pt x="186404" y="224251"/>
                  <a:pt x="180022" y="235639"/>
                  <a:pt x="180022" y="242472"/>
                </a:cubicBezTo>
                <a:lnTo>
                  <a:pt x="180022" y="334621"/>
                </a:lnTo>
                <a:cubicBezTo>
                  <a:pt x="180022" y="334621"/>
                  <a:pt x="86868" y="422690"/>
                  <a:pt x="86868" y="422690"/>
                </a:cubicBezTo>
                <a:cubicBezTo>
                  <a:pt x="62008" y="384634"/>
                  <a:pt x="47530" y="339272"/>
                  <a:pt x="47530" y="290587"/>
                </a:cubicBezTo>
                <a:cubicBezTo>
                  <a:pt x="47530" y="156587"/>
                  <a:pt x="156972" y="47545"/>
                  <a:pt x="291465" y="47545"/>
                </a:cubicBezTo>
                <a:close/>
                <a:moveTo>
                  <a:pt x="291560" y="533534"/>
                </a:moveTo>
                <a:cubicBezTo>
                  <a:pt x="229933" y="533534"/>
                  <a:pt x="173546" y="510568"/>
                  <a:pt x="130588" y="472892"/>
                </a:cubicBezTo>
                <a:lnTo>
                  <a:pt x="131540" y="471943"/>
                </a:lnTo>
                <a:cubicBezTo>
                  <a:pt x="132207" y="472702"/>
                  <a:pt x="132874" y="473462"/>
                  <a:pt x="133636" y="474221"/>
                </a:cubicBezTo>
                <a:lnTo>
                  <a:pt x="180213" y="426960"/>
                </a:lnTo>
                <a:cubicBezTo>
                  <a:pt x="184309" y="479820"/>
                  <a:pt x="223933" y="513984"/>
                  <a:pt x="276987" y="513889"/>
                </a:cubicBezTo>
                <a:cubicBezTo>
                  <a:pt x="331375" y="513889"/>
                  <a:pt x="375571" y="478586"/>
                  <a:pt x="376904" y="423164"/>
                </a:cubicBezTo>
                <a:lnTo>
                  <a:pt x="377285" y="239530"/>
                </a:lnTo>
                <a:lnTo>
                  <a:pt x="482727" y="139789"/>
                </a:lnTo>
                <a:cubicBezTo>
                  <a:pt x="515683" y="181261"/>
                  <a:pt x="535496" y="233552"/>
                  <a:pt x="535496" y="290492"/>
                </a:cubicBezTo>
                <a:cubicBezTo>
                  <a:pt x="535496" y="424493"/>
                  <a:pt x="426053" y="533534"/>
                  <a:pt x="291560" y="533534"/>
                </a:cubicBezTo>
                <a:close/>
              </a:path>
            </a:pathLst>
          </a:custGeom>
          <a:solidFill>
            <a:schemeClr val="bg1"/>
          </a:solidFill>
          <a:ln w="9525" cap="flat">
            <a:noFill/>
            <a:prstDash val="solid"/>
            <a:miter/>
          </a:ln>
        </p:spPr>
      </p:sp>
    </p:spTree>
    <p:extLst>
      <p:ext uri="{BB962C8B-B14F-4D97-AF65-F5344CB8AC3E}">
        <p14:creationId xmlns:p14="http://schemas.microsoft.com/office/powerpoint/2010/main" val="36022488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2F507-5773-4080-47D1-A05255F0FE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DEA1836-2C31-06C9-6864-07F21B738307}"/>
              </a:ext>
            </a:extLst>
          </p:cNvPr>
          <p:cNvSpPr>
            <a:spLocks noGrp="1"/>
          </p:cNvSpPr>
          <p:nvPr>
            <p:ph type="body" sz="quarter" idx="16"/>
          </p:nvPr>
        </p:nvSpPr>
        <p:spPr>
          <a:xfrm>
            <a:off x="5297322" y="2639356"/>
            <a:ext cx="3304811" cy="2892014"/>
          </a:xfrm>
        </p:spPr>
        <p:txBody>
          <a:bodyPr>
            <a:noAutofit/>
          </a:bodyPr>
          <a:lstStyle/>
          <a:p>
            <a:r>
              <a:rPr lang="en-US" dirty="0"/>
              <a:t>Audit, quiz and test</a:t>
            </a:r>
          </a:p>
          <a:p>
            <a:endParaRPr lang="en-US" dirty="0"/>
          </a:p>
          <a:p>
            <a:r>
              <a:rPr lang="en-US" b="1" dirty="0"/>
              <a:t>(20 min)</a:t>
            </a:r>
          </a:p>
          <a:p>
            <a:endParaRPr lang="en-US" dirty="0"/>
          </a:p>
          <a:p>
            <a:endParaRPr lang="en-US" dirty="0"/>
          </a:p>
        </p:txBody>
      </p:sp>
      <p:sp>
        <p:nvSpPr>
          <p:cNvPr id="5" name="Text Placeholder 4">
            <a:extLst>
              <a:ext uri="{FF2B5EF4-FFF2-40B4-BE49-F238E27FC236}">
                <a16:creationId xmlns:a16="http://schemas.microsoft.com/office/drawing/2014/main" id="{51F07319-D47C-3241-1316-DE24020363A6}"/>
              </a:ext>
            </a:extLst>
          </p:cNvPr>
          <p:cNvSpPr>
            <a:spLocks noGrp="1"/>
          </p:cNvSpPr>
          <p:nvPr>
            <p:ph type="body" sz="quarter" idx="17"/>
          </p:nvPr>
        </p:nvSpPr>
        <p:spPr/>
        <p:txBody>
          <a:bodyPr/>
          <a:lstStyle/>
          <a:p>
            <a:r>
              <a:rPr lang="en-US" dirty="0"/>
              <a:t>06</a:t>
            </a:r>
          </a:p>
        </p:txBody>
      </p:sp>
      <p:sp>
        <p:nvSpPr>
          <p:cNvPr id="7" name="Graphic 7">
            <a:extLst>
              <a:ext uri="{FF2B5EF4-FFF2-40B4-BE49-F238E27FC236}">
                <a16:creationId xmlns:a16="http://schemas.microsoft.com/office/drawing/2014/main" id="{C6BBEBD4-C976-9CCA-DB4E-EBD8B6A92CEF}"/>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15402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2"/>
          <a:srcRect l="179" r="179"/>
          <a:stretch>
            <a:fillRect/>
          </a:stretch>
        </p:blipFill>
        <p:spPr/>
      </p:pic>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
        <p:nvSpPr>
          <p:cNvPr id="2" name="pole tekstowe 12">
            <a:extLst>
              <a:ext uri="{FF2B5EF4-FFF2-40B4-BE49-F238E27FC236}">
                <a16:creationId xmlns:a16="http://schemas.microsoft.com/office/drawing/2014/main" id="{4094D699-17D0-E2E1-5FE1-0CE9BDDB4886}"/>
              </a:ext>
            </a:extLst>
          </p:cNvPr>
          <p:cNvSpPr txBox="1"/>
          <p:nvPr/>
        </p:nvSpPr>
        <p:spPr>
          <a:xfrm>
            <a:off x="722243" y="2171678"/>
            <a:ext cx="5552661" cy="3046988"/>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A digital footprint is the collection of data about a person or organization that is left online as a result of their online activity. It includes social media profiles, posts, comments, browsing history, search queries, and information automatically recorded by websites and apps (e.g., cookies, IP address, location data).</a:t>
            </a:r>
          </a:p>
        </p:txBody>
      </p:sp>
      <p:sp>
        <p:nvSpPr>
          <p:cNvPr id="3" name="pole tekstowe 24">
            <a:extLst>
              <a:ext uri="{FF2B5EF4-FFF2-40B4-BE49-F238E27FC236}">
                <a16:creationId xmlns:a16="http://schemas.microsoft.com/office/drawing/2014/main" id="{48C45816-FEEE-E29E-C034-579A7AF4B2D0}"/>
              </a:ext>
            </a:extLst>
          </p:cNvPr>
          <p:cNvSpPr txBox="1"/>
          <p:nvPr/>
        </p:nvSpPr>
        <p:spPr>
          <a:xfrm>
            <a:off x="0" y="1409196"/>
            <a:ext cx="6997148" cy="523220"/>
          </a:xfrm>
          <a:prstGeom prst="rect">
            <a:avLst/>
          </a:prstGeom>
          <a:noFill/>
        </p:spPr>
        <p:txBody>
          <a:bodyPr wrap="square" rtlCol="0">
            <a:spAutoFit/>
          </a:bodyPr>
          <a:lstStyle/>
          <a:p>
            <a:pPr algn="ctr"/>
            <a:r>
              <a:rPr lang="pl-PL" sz="2800" b="1" dirty="0" err="1">
                <a:solidFill>
                  <a:schemeClr val="bg1"/>
                </a:solidFill>
                <a:latin typeface="Calibri" panose="020F0502020204030204" pitchFamily="34" charset="0"/>
                <a:cs typeface="Calibri" panose="020F0502020204030204" pitchFamily="34" charset="0"/>
              </a:rPr>
              <a:t>What</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digital</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footprint</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is</a:t>
            </a:r>
            <a:r>
              <a:rPr lang="pl-PL" sz="2800" b="1" dirty="0">
                <a:solidFill>
                  <a:schemeClr val="bg1"/>
                </a:solidFill>
                <a:latin typeface="Calibri" panose="020F0502020204030204" pitchFamily="34" charset="0"/>
                <a:cs typeface="Calibri" panose="020F0502020204030204" pitchFamily="34" charset="0"/>
              </a:rPr>
              <a:t>?</a:t>
            </a:r>
            <a:endParaRPr lang="en-US" sz="28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996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3F9A5-8195-4BE7-ED61-CFD6E0A7905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B830574-7D1F-3846-4C61-2294663BD6FD}"/>
              </a:ext>
            </a:extLst>
          </p:cNvPr>
          <p:cNvSpPr/>
          <p:nvPr/>
        </p:nvSpPr>
        <p:spPr>
          <a:xfrm flipH="1">
            <a:off x="0" y="1750618"/>
            <a:ext cx="12185500" cy="423335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05919720-23CD-2731-9132-4DEB1235AA0D}"/>
              </a:ext>
            </a:extLst>
          </p:cNvPr>
          <p:cNvSpPr/>
          <p:nvPr/>
        </p:nvSpPr>
        <p:spPr>
          <a:xfrm>
            <a:off x="2355960" y="400301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5" name="Picture 5">
            <a:extLst>
              <a:ext uri="{FF2B5EF4-FFF2-40B4-BE49-F238E27FC236}">
                <a16:creationId xmlns:a16="http://schemas.microsoft.com/office/drawing/2014/main" id="{60F7405C-4230-EEF3-F79C-8877D580C5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710" b="5574"/>
          <a:stretch>
            <a:fillRect/>
          </a:stretch>
        </p:blipFill>
        <p:spPr>
          <a:xfrm>
            <a:off x="5502971" y="2211850"/>
            <a:ext cx="6642809" cy="4341350"/>
          </a:xfrm>
          <a:prstGeom prst="rect">
            <a:avLst/>
          </a:prstGeom>
          <a:effectLst>
            <a:outerShdw blurRad="63500" sx="102000" sy="102000" algn="ctr" rotWithShape="0">
              <a:prstClr val="black">
                <a:alpha val="40000"/>
              </a:prstClr>
            </a:outerShdw>
          </a:effectLst>
        </p:spPr>
      </p:pic>
      <p:sp>
        <p:nvSpPr>
          <p:cNvPr id="11" name="Graphic 4">
            <a:extLst>
              <a:ext uri="{FF2B5EF4-FFF2-40B4-BE49-F238E27FC236}">
                <a16:creationId xmlns:a16="http://schemas.microsoft.com/office/drawing/2014/main" id="{3DEFD509-19D7-E265-C6B3-ADB74FD3E5BC}"/>
              </a:ext>
            </a:extLst>
          </p:cNvPr>
          <p:cNvSpPr/>
          <p:nvPr/>
        </p:nvSpPr>
        <p:spPr>
          <a:xfrm rot="5400000">
            <a:off x="1681148" y="52144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A0178CEC-B426-CD63-DDB6-FDFAAF7D29D9}"/>
              </a:ext>
            </a:extLst>
          </p:cNvPr>
          <p:cNvSpPr txBox="1">
            <a:spLocks/>
          </p:cNvSpPr>
          <p:nvPr/>
        </p:nvSpPr>
        <p:spPr>
          <a:xfrm>
            <a:off x="579276" y="507221"/>
            <a:ext cx="8219950" cy="8539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Quiz</a:t>
            </a:r>
          </a:p>
          <a:p>
            <a:pPr marL="0" indent="0">
              <a:buNone/>
            </a:pPr>
            <a:endParaRPr lang="en-US" sz="3600" b="1" dirty="0">
              <a:solidFill>
                <a:srgbClr val="22BDBF"/>
              </a:solidFill>
              <a:cs typeface="Times New Roman" panose="02020603050405020304" pitchFamily="18" charset="0"/>
            </a:endParaRPr>
          </a:p>
        </p:txBody>
      </p:sp>
      <p:sp>
        <p:nvSpPr>
          <p:cNvPr id="19" name="TextBox 18">
            <a:extLst>
              <a:ext uri="{FF2B5EF4-FFF2-40B4-BE49-F238E27FC236}">
                <a16:creationId xmlns:a16="http://schemas.microsoft.com/office/drawing/2014/main" id="{9190441B-0BF0-08F0-61BC-2EC335C161DF}"/>
              </a:ext>
            </a:extLst>
          </p:cNvPr>
          <p:cNvSpPr txBox="1"/>
          <p:nvPr/>
        </p:nvSpPr>
        <p:spPr>
          <a:xfrm>
            <a:off x="579277" y="2359888"/>
            <a:ext cx="5341838" cy="2492990"/>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This quiz helps you practise safer digital footprint decisions in realistic situations (privacy settings, location, permissions, discoverability, and respect for others).</a:t>
            </a:r>
          </a:p>
          <a:p>
            <a:endParaRPr lang="en-IE" sz="2600" dirty="0">
              <a:solidFill>
                <a:schemeClr val="bg1"/>
              </a:solidFill>
              <a:latin typeface="Calibri" panose="020F0502020204030204" pitchFamily="34" charset="0"/>
              <a:cs typeface="Calibri" panose="020F0502020204030204" pitchFamily="34" charset="0"/>
            </a:endParaRPr>
          </a:p>
        </p:txBody>
      </p:sp>
      <p:pic>
        <p:nvPicPr>
          <p:cNvPr id="4" name="Picture 3">
            <a:hlinkClick r:id="rId4"/>
            <a:extLst>
              <a:ext uri="{FF2B5EF4-FFF2-40B4-BE49-F238E27FC236}">
                <a16:creationId xmlns:a16="http://schemas.microsoft.com/office/drawing/2014/main" id="{8C7C2966-961A-10B9-2A73-27BB068AB63E}"/>
              </a:ext>
            </a:extLst>
          </p:cNvPr>
          <p:cNvPicPr>
            <a:picLocks noChangeAspect="1"/>
          </p:cNvPicPr>
          <p:nvPr/>
        </p:nvPicPr>
        <p:blipFill rotWithShape="1">
          <a:blip r:embed="rId5"/>
          <a:srcRect l="6611" r="6611"/>
          <a:stretch>
            <a:fillRect/>
          </a:stretch>
        </p:blipFill>
        <p:spPr>
          <a:xfrm>
            <a:off x="6685612" y="2546421"/>
            <a:ext cx="5506387" cy="3265274"/>
          </a:xfrm>
          <a:prstGeom prst="rect">
            <a:avLst/>
          </a:prstGeom>
        </p:spPr>
      </p:pic>
      <p:sp>
        <p:nvSpPr>
          <p:cNvPr id="6" name="Trójkąt równoramienny 19">
            <a:hlinkClick r:id="rId4"/>
            <a:extLst>
              <a:ext uri="{FF2B5EF4-FFF2-40B4-BE49-F238E27FC236}">
                <a16:creationId xmlns:a16="http://schemas.microsoft.com/office/drawing/2014/main" id="{CEC73851-019B-4738-F226-D0E4B8367BA6}"/>
              </a:ext>
            </a:extLst>
          </p:cNvPr>
          <p:cNvSpPr/>
          <p:nvPr/>
        </p:nvSpPr>
        <p:spPr>
          <a:xfrm rot="19789362">
            <a:off x="8358865" y="3324884"/>
            <a:ext cx="1648318" cy="1465982"/>
          </a:xfrm>
          <a:prstGeom prst="triangle">
            <a:avLst/>
          </a:prstGeom>
          <a:solidFill>
            <a:srgbClr val="307EAC">
              <a:alpha val="63265"/>
            </a:srgbClr>
          </a:solidFill>
          <a:ln w="7620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pl-PL"/>
          </a:p>
        </p:txBody>
      </p:sp>
    </p:spTree>
    <p:extLst>
      <p:ext uri="{BB962C8B-B14F-4D97-AF65-F5344CB8AC3E}">
        <p14:creationId xmlns:p14="http://schemas.microsoft.com/office/powerpoint/2010/main" val="2050029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6948B-7FE0-E193-E3DE-3AC8CBB32A1E}"/>
            </a:ext>
          </a:extLst>
        </p:cNvPr>
        <p:cNvGrpSpPr/>
        <p:nvPr/>
      </p:nvGrpSpPr>
      <p:grpSpPr>
        <a:xfrm>
          <a:off x="0" y="0"/>
          <a:ext cx="0" cy="0"/>
          <a:chOff x="0" y="0"/>
          <a:chExt cx="0" cy="0"/>
        </a:xfrm>
      </p:grpSpPr>
      <p:sp>
        <p:nvSpPr>
          <p:cNvPr id="14" name="pole tekstowe 21">
            <a:extLst>
              <a:ext uri="{FF2B5EF4-FFF2-40B4-BE49-F238E27FC236}">
                <a16:creationId xmlns:a16="http://schemas.microsoft.com/office/drawing/2014/main" id="{02899844-A1EC-EA62-ECBF-7CBA5F06968C}"/>
              </a:ext>
            </a:extLst>
          </p:cNvPr>
          <p:cNvSpPr txBox="1"/>
          <p:nvPr/>
        </p:nvSpPr>
        <p:spPr>
          <a:xfrm>
            <a:off x="4251397" y="796231"/>
            <a:ext cx="7191992" cy="5940088"/>
          </a:xfrm>
          <a:prstGeom prst="rect">
            <a:avLst/>
          </a:prstGeom>
          <a:noFill/>
        </p:spPr>
        <p:txBody>
          <a:bodyPr wrap="square" rtlCol="0">
            <a:spAutoFit/>
          </a:bodyPr>
          <a:lstStyle/>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Do you make purchases online?</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Have you signed up for coupons by creating an account?</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Have you registered or subscribed to newsletters                  or blog updates?</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Have you downloaded and used shopping apps?</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Have you opened a new credit card account?</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Do you use a mobile banking app?</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Have you bought or sold stocks?</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Have you ever registered your email address with a gym?</a:t>
            </a:r>
          </a:p>
          <a:p>
            <a:pPr marL="457200" indent="-457200">
              <a:spcAft>
                <a:spcPts val="2400"/>
              </a:spcAft>
              <a:buFont typeface="+mj-lt"/>
              <a:buAutoNum type="arabicPeriod"/>
            </a:pPr>
            <a:r>
              <a:rPr lang="en-US" sz="2200" dirty="0">
                <a:solidFill>
                  <a:srgbClr val="10153D"/>
                </a:solidFill>
                <a:latin typeface="Calibri" panose="020F0502020204030204" pitchFamily="34" charset="0"/>
                <a:cs typeface="Calibri" panose="020F0502020204030204" pitchFamily="34" charset="0"/>
              </a:rPr>
              <a:t>Do you receive health care?</a:t>
            </a:r>
          </a:p>
        </p:txBody>
      </p:sp>
      <p:sp>
        <p:nvSpPr>
          <p:cNvPr id="3" name="pole tekstowe 21">
            <a:extLst>
              <a:ext uri="{FF2B5EF4-FFF2-40B4-BE49-F238E27FC236}">
                <a16:creationId xmlns:a16="http://schemas.microsoft.com/office/drawing/2014/main" id="{59117B12-36E9-F423-DCB1-281542D59DC3}"/>
              </a:ext>
            </a:extLst>
          </p:cNvPr>
          <p:cNvSpPr txBox="1"/>
          <p:nvPr/>
        </p:nvSpPr>
        <p:spPr>
          <a:xfrm>
            <a:off x="4730630" y="382510"/>
            <a:ext cx="7205669" cy="430887"/>
          </a:xfrm>
          <a:prstGeom prst="rect">
            <a:avLst/>
          </a:prstGeom>
          <a:noFill/>
        </p:spPr>
        <p:txBody>
          <a:bodyPr wrap="square" rtlCol="0">
            <a:spAutoFit/>
          </a:bodyPr>
          <a:lstStyle/>
          <a:p>
            <a:pPr algn="r"/>
            <a:r>
              <a:rPr lang="en-US" sz="2200" b="1" dirty="0">
                <a:solidFill>
                  <a:srgbClr val="22BDBF"/>
                </a:solidFill>
                <a:latin typeface="Calibri" panose="020F0502020204030204" pitchFamily="34" charset="0"/>
                <a:cs typeface="Calibri" panose="020F0502020204030204" pitchFamily="34" charset="0"/>
              </a:rPr>
              <a:t>Y   N</a:t>
            </a:r>
          </a:p>
        </p:txBody>
      </p:sp>
      <p:sp>
        <p:nvSpPr>
          <p:cNvPr id="9" name="Rectangle 8">
            <a:extLst>
              <a:ext uri="{FF2B5EF4-FFF2-40B4-BE49-F238E27FC236}">
                <a16:creationId xmlns:a16="http://schemas.microsoft.com/office/drawing/2014/main" id="{D452FEBA-6F4A-0CA4-83D1-5CB644016DD5}"/>
              </a:ext>
            </a:extLst>
          </p:cNvPr>
          <p:cNvSpPr/>
          <p:nvPr/>
        </p:nvSpPr>
        <p:spPr>
          <a:xfrm>
            <a:off x="3908425" y="1322364"/>
            <a:ext cx="8311711" cy="633046"/>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B4A7F9C-9E7B-1899-B4BA-976DE963E506}"/>
              </a:ext>
            </a:extLst>
          </p:cNvPr>
          <p:cNvSpPr/>
          <p:nvPr/>
        </p:nvSpPr>
        <p:spPr>
          <a:xfrm>
            <a:off x="3908425" y="2948835"/>
            <a:ext cx="8311711" cy="633046"/>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73CDB4F-DB71-B52B-69BE-E6D22F4887CA}"/>
              </a:ext>
            </a:extLst>
          </p:cNvPr>
          <p:cNvSpPr/>
          <p:nvPr/>
        </p:nvSpPr>
        <p:spPr>
          <a:xfrm>
            <a:off x="3908425" y="4229454"/>
            <a:ext cx="8311711" cy="633046"/>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A421013-1113-DF0B-18FB-BDA3F206641D}"/>
              </a:ext>
            </a:extLst>
          </p:cNvPr>
          <p:cNvSpPr/>
          <p:nvPr/>
        </p:nvSpPr>
        <p:spPr>
          <a:xfrm>
            <a:off x="3908425" y="5510073"/>
            <a:ext cx="8311711" cy="633046"/>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549B133-1D37-964B-6CA8-7C53C60E41BA}"/>
              </a:ext>
            </a:extLst>
          </p:cNvPr>
          <p:cNvSpPr/>
          <p:nvPr/>
        </p:nvSpPr>
        <p:spPr>
          <a:xfrm flipV="1">
            <a:off x="327079" y="-14"/>
            <a:ext cx="358134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5" name="Text Placeholder 11">
            <a:extLst>
              <a:ext uri="{FF2B5EF4-FFF2-40B4-BE49-F238E27FC236}">
                <a16:creationId xmlns:a16="http://schemas.microsoft.com/office/drawing/2014/main" id="{872B493C-BB25-39EB-492B-8C16879ED45D}"/>
              </a:ext>
            </a:extLst>
          </p:cNvPr>
          <p:cNvSpPr txBox="1">
            <a:spLocks/>
          </p:cNvSpPr>
          <p:nvPr/>
        </p:nvSpPr>
        <p:spPr>
          <a:xfrm>
            <a:off x="773358" y="661319"/>
            <a:ext cx="300268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chemeClr val="bg1"/>
                </a:solidFill>
                <a:cs typeface="Times New Roman" panose="02020603050405020304" pitchFamily="18" charset="0"/>
              </a:rPr>
              <a:t>Test: Check your digital footprint</a:t>
            </a:r>
          </a:p>
          <a:p>
            <a:pPr marL="0" indent="0">
              <a:lnSpc>
                <a:spcPts val="3720"/>
              </a:lnSpc>
              <a:buNone/>
            </a:pPr>
            <a:endParaRPr lang="en-US" sz="3600" b="1" dirty="0">
              <a:solidFill>
                <a:schemeClr val="bg1"/>
              </a:solidFill>
              <a:cs typeface="Times New Roman" panose="02020603050405020304" pitchFamily="18" charset="0"/>
            </a:endParaRPr>
          </a:p>
          <a:p>
            <a:pPr marL="0" indent="0">
              <a:lnSpc>
                <a:spcPts val="3720"/>
              </a:lnSpc>
              <a:buNone/>
            </a:pPr>
            <a:endParaRPr lang="en-US" sz="3600" b="1" dirty="0">
              <a:solidFill>
                <a:schemeClr val="bg1"/>
              </a:solidFill>
              <a:cs typeface="Times New Roman" panose="02020603050405020304" pitchFamily="18" charset="0"/>
            </a:endParaRPr>
          </a:p>
        </p:txBody>
      </p:sp>
      <p:sp>
        <p:nvSpPr>
          <p:cNvPr id="16" name="Freeform 15">
            <a:extLst>
              <a:ext uri="{FF2B5EF4-FFF2-40B4-BE49-F238E27FC236}">
                <a16:creationId xmlns:a16="http://schemas.microsoft.com/office/drawing/2014/main" id="{62FFDABD-EFA4-AF8A-052B-95483ECA94BE}"/>
              </a:ext>
            </a:extLst>
          </p:cNvPr>
          <p:cNvSpPr/>
          <p:nvPr/>
        </p:nvSpPr>
        <p:spPr>
          <a:xfrm rot="444994">
            <a:off x="3190730" y="186755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7" name="Graphic 7">
            <a:extLst>
              <a:ext uri="{FF2B5EF4-FFF2-40B4-BE49-F238E27FC236}">
                <a16:creationId xmlns:a16="http://schemas.microsoft.com/office/drawing/2014/main" id="{E99523B8-14A2-27E9-252A-C516A10D3CBB}"/>
              </a:ext>
            </a:extLst>
          </p:cNvPr>
          <p:cNvSpPr/>
          <p:nvPr/>
        </p:nvSpPr>
        <p:spPr>
          <a:xfrm>
            <a:off x="-1091346" y="47736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8" name="Graphic 4">
            <a:extLst>
              <a:ext uri="{FF2B5EF4-FFF2-40B4-BE49-F238E27FC236}">
                <a16:creationId xmlns:a16="http://schemas.microsoft.com/office/drawing/2014/main" id="{27AF561A-9087-5187-0E8C-C9E6A2477CE9}"/>
              </a:ext>
            </a:extLst>
          </p:cNvPr>
          <p:cNvSpPr/>
          <p:nvPr/>
        </p:nvSpPr>
        <p:spPr>
          <a:xfrm>
            <a:off x="255701" y="396023"/>
            <a:ext cx="197988"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9" name="pole tekstowe 15">
            <a:extLst>
              <a:ext uri="{FF2B5EF4-FFF2-40B4-BE49-F238E27FC236}">
                <a16:creationId xmlns:a16="http://schemas.microsoft.com/office/drawing/2014/main" id="{DE38975F-3D86-1A4E-CFAE-45750D1E9136}"/>
              </a:ext>
            </a:extLst>
          </p:cNvPr>
          <p:cNvSpPr txBox="1"/>
          <p:nvPr/>
        </p:nvSpPr>
        <p:spPr>
          <a:xfrm>
            <a:off x="670051" y="5904293"/>
            <a:ext cx="2999040" cy="584775"/>
          </a:xfrm>
          <a:prstGeom prst="rect">
            <a:avLst/>
          </a:prstGeom>
          <a:noFill/>
        </p:spPr>
        <p:txBody>
          <a:bodyPr wrap="square" rtlCol="0">
            <a:spAutoFit/>
          </a:bodyPr>
          <a:lstStyle/>
          <a:p>
            <a:r>
              <a:rPr lang="pl-PL" sz="800" dirty="0">
                <a:solidFill>
                  <a:schemeClr val="bg1"/>
                </a:solidFill>
              </a:rPr>
              <a:t>Source: </a:t>
            </a:r>
            <a:r>
              <a:rPr lang="en-US" sz="800" i="1" dirty="0">
                <a:solidFill>
                  <a:schemeClr val="bg1"/>
                </a:solidFill>
              </a:rPr>
              <a:t>An insider’s digital footprint and associated risks</a:t>
            </a:r>
            <a:r>
              <a:rPr lang="pl-PL" sz="800" i="1" dirty="0">
                <a:solidFill>
                  <a:schemeClr val="bg1"/>
                </a:solidFill>
              </a:rPr>
              <a:t>. Job </a:t>
            </a:r>
            <a:r>
              <a:rPr lang="pl-PL" sz="800" i="1" dirty="0" err="1">
                <a:solidFill>
                  <a:schemeClr val="bg1"/>
                </a:solidFill>
              </a:rPr>
              <a:t>aid</a:t>
            </a:r>
            <a:r>
              <a:rPr lang="pl-PL" sz="800" i="1" dirty="0">
                <a:solidFill>
                  <a:schemeClr val="bg1"/>
                </a:solidFill>
              </a:rPr>
              <a:t>. </a:t>
            </a:r>
            <a:r>
              <a:rPr lang="en-US" sz="800" dirty="0">
                <a:solidFill>
                  <a:schemeClr val="bg1"/>
                </a:solidFill>
              </a:rPr>
              <a:t>Defense Counterintelligence and Security Agency (CDSE)</a:t>
            </a:r>
            <a:r>
              <a:rPr lang="pl-PL" sz="800" dirty="0">
                <a:solidFill>
                  <a:schemeClr val="bg1"/>
                </a:solidFill>
              </a:rPr>
              <a:t>, 2022 </a:t>
            </a:r>
            <a:r>
              <a:rPr lang="en-US" sz="800" dirty="0">
                <a:solidFill>
                  <a:schemeClr val="bg1"/>
                </a:solidFill>
              </a:rPr>
              <a:t> https://www.cdse.edu/Portals/124/Documents/jobaids/insider/insiders-digital-footprint.pdf</a:t>
            </a:r>
            <a:endParaRPr lang="en-US" sz="800" b="1" dirty="0">
              <a:solidFill>
                <a:schemeClr val="bg1"/>
              </a:solidFill>
              <a:latin typeface="Arial Nova" panose="020B0504020202020204" pitchFamily="34" charset="0"/>
            </a:endParaRPr>
          </a:p>
        </p:txBody>
      </p:sp>
      <p:sp>
        <p:nvSpPr>
          <p:cNvPr id="20" name="Text 9">
            <a:extLst>
              <a:ext uri="{FF2B5EF4-FFF2-40B4-BE49-F238E27FC236}">
                <a16:creationId xmlns:a16="http://schemas.microsoft.com/office/drawing/2014/main" id="{9528BAB7-1B74-35FA-D50C-F1D2FCB234EC}"/>
              </a:ext>
            </a:extLst>
          </p:cNvPr>
          <p:cNvSpPr/>
          <p:nvPr/>
        </p:nvSpPr>
        <p:spPr>
          <a:xfrm>
            <a:off x="738208" y="2512963"/>
            <a:ext cx="3037833" cy="2711221"/>
          </a:xfrm>
          <a:prstGeom prst="rect">
            <a:avLst/>
          </a:prstGeom>
          <a:noFill/>
          <a:ln/>
        </p:spPr>
        <p:txBody>
          <a:bodyPr wrap="square" rtlCol="0" anchor="t"/>
          <a:lstStyle/>
          <a:p>
            <a:pPr marL="0" indent="0">
              <a:lnSpc>
                <a:spcPts val="2340"/>
              </a:lnSpc>
              <a:buNone/>
            </a:pPr>
            <a:r>
              <a:rPr lang="en-US" sz="2000" dirty="0">
                <a:solidFill>
                  <a:schemeClr val="bg1"/>
                </a:solidFill>
                <a:latin typeface="Calibri" panose="020F0502020204030204" pitchFamily="34" charset="0"/>
                <a:ea typeface="Georgia" pitchFamily="34" charset="-122"/>
                <a:cs typeface="Calibri" panose="020F0502020204030204" pitchFamily="34" charset="0"/>
              </a:rPr>
              <a:t>Unsure about your digital footprint? Answer “Yes” or “No” to the questions below, then calculate the total number of “Yes” answers to </a:t>
            </a:r>
            <a:r>
              <a:rPr lang="en-US" sz="2000" dirty="0" err="1">
                <a:solidFill>
                  <a:schemeClr val="bg1"/>
                </a:solidFill>
                <a:latin typeface="Calibri" panose="020F0502020204030204" pitchFamily="34" charset="0"/>
                <a:ea typeface="Georgia" pitchFamily="34" charset="-122"/>
                <a:cs typeface="Calibri" panose="020F0502020204030204" pitchFamily="34" charset="0"/>
              </a:rPr>
              <a:t>deterine</a:t>
            </a:r>
            <a:r>
              <a:rPr lang="en-US" sz="2000" dirty="0">
                <a:solidFill>
                  <a:schemeClr val="bg1"/>
                </a:solidFill>
                <a:latin typeface="Calibri" panose="020F0502020204030204" pitchFamily="34" charset="0"/>
                <a:ea typeface="Georgia" pitchFamily="34" charset="-122"/>
                <a:cs typeface="Calibri" panose="020F0502020204030204" pitchFamily="34" charset="0"/>
              </a:rPr>
              <a:t> the complexity of your footprint.</a:t>
            </a:r>
            <a:endParaRPr lang="en-US" sz="2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1760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7763-1275-E4AD-A37D-0951400AF07C}"/>
            </a:ext>
          </a:extLst>
        </p:cNvPr>
        <p:cNvGrpSpPr/>
        <p:nvPr/>
      </p:nvGrpSpPr>
      <p:grpSpPr>
        <a:xfrm>
          <a:off x="0" y="0"/>
          <a:ext cx="0" cy="0"/>
          <a:chOff x="0" y="0"/>
          <a:chExt cx="0" cy="0"/>
        </a:xfrm>
      </p:grpSpPr>
      <p:sp>
        <p:nvSpPr>
          <p:cNvPr id="14" name="pole tekstowe 21">
            <a:extLst>
              <a:ext uri="{FF2B5EF4-FFF2-40B4-BE49-F238E27FC236}">
                <a16:creationId xmlns:a16="http://schemas.microsoft.com/office/drawing/2014/main" id="{0EC823E6-1571-5AC8-E0D2-7080D8A7BACF}"/>
              </a:ext>
            </a:extLst>
          </p:cNvPr>
          <p:cNvSpPr txBox="1"/>
          <p:nvPr/>
        </p:nvSpPr>
        <p:spPr>
          <a:xfrm>
            <a:off x="4251397" y="796231"/>
            <a:ext cx="6873803" cy="8248412"/>
          </a:xfrm>
          <a:prstGeom prst="rect">
            <a:avLst/>
          </a:prstGeom>
          <a:noFill/>
        </p:spPr>
        <p:txBody>
          <a:bodyPr wrap="square" rtlCol="0">
            <a:spAutoFit/>
          </a:bodyPr>
          <a:lstStyle/>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Have you ever used apps to track your activities and workouts?</a:t>
            </a:r>
          </a:p>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Do you subscribe to an online publication or news source?</a:t>
            </a:r>
          </a:p>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Have you ever reposted articles and information you’ve read?</a:t>
            </a:r>
          </a:p>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Do you use social media on your computer or devices?</a:t>
            </a:r>
          </a:p>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Do you interact with friends online?</a:t>
            </a:r>
          </a:p>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Have you ever shared information, data, and photos with your online connections?</a:t>
            </a:r>
          </a:p>
          <a:p>
            <a:pPr marL="457200" indent="-457200">
              <a:spcAft>
                <a:spcPts val="2400"/>
              </a:spcAft>
              <a:buFont typeface="+mj-lt"/>
              <a:buAutoNum type="arabicPeriod" startAt="10"/>
            </a:pPr>
            <a:r>
              <a:rPr lang="en-US" sz="2200" dirty="0">
                <a:solidFill>
                  <a:srgbClr val="10153D"/>
                </a:solidFill>
                <a:latin typeface="Calibri" panose="020F0502020204030204" pitchFamily="34" charset="0"/>
                <a:cs typeface="Calibri" panose="020F0502020204030204" pitchFamily="34" charset="0"/>
              </a:rPr>
              <a:t>Have you ever joined a dating site or app?</a:t>
            </a:r>
          </a:p>
          <a:p>
            <a:pPr marL="457200" indent="-457200">
              <a:spcAft>
                <a:spcPts val="2400"/>
              </a:spcAft>
              <a:buFont typeface="+mj-lt"/>
              <a:buAutoNum type="arabicPeriod" startAt="10"/>
            </a:pPr>
            <a:endParaRPr lang="en-US" sz="2200" dirty="0">
              <a:solidFill>
                <a:srgbClr val="10153D"/>
              </a:solidFill>
              <a:latin typeface="Calibri" panose="020F0502020204030204" pitchFamily="34" charset="0"/>
              <a:cs typeface="Calibri" panose="020F0502020204030204" pitchFamily="34" charset="0"/>
            </a:endParaRPr>
          </a:p>
          <a:p>
            <a:pPr marL="457200" indent="-457200">
              <a:spcAft>
                <a:spcPts val="2400"/>
              </a:spcAft>
              <a:buFont typeface="+mj-lt"/>
              <a:buAutoNum type="arabicPeriod" startAt="10"/>
            </a:pPr>
            <a:endParaRPr lang="en-US" sz="2200" dirty="0">
              <a:solidFill>
                <a:srgbClr val="10153D"/>
              </a:solidFill>
              <a:latin typeface="Calibri" panose="020F0502020204030204" pitchFamily="34" charset="0"/>
              <a:cs typeface="Calibri" panose="020F0502020204030204" pitchFamily="34" charset="0"/>
            </a:endParaRPr>
          </a:p>
          <a:p>
            <a:pPr marL="457200" indent="-457200">
              <a:spcAft>
                <a:spcPts val="2400"/>
              </a:spcAft>
              <a:buFont typeface="+mj-lt"/>
              <a:buAutoNum type="arabicPeriod" startAt="10"/>
            </a:pPr>
            <a:endParaRPr lang="en-US" sz="2200" dirty="0">
              <a:solidFill>
                <a:srgbClr val="10153D"/>
              </a:solidFill>
              <a:latin typeface="Calibri" panose="020F0502020204030204" pitchFamily="34" charset="0"/>
              <a:cs typeface="Calibri" panose="020F0502020204030204" pitchFamily="34" charset="0"/>
            </a:endParaRPr>
          </a:p>
          <a:p>
            <a:pPr marL="457200" indent="-457200">
              <a:spcAft>
                <a:spcPts val="2400"/>
              </a:spcAft>
              <a:buFont typeface="+mj-lt"/>
              <a:buAutoNum type="arabicPeriod" startAt="10"/>
            </a:pPr>
            <a:endParaRPr lang="en-US" sz="2200" dirty="0">
              <a:solidFill>
                <a:srgbClr val="10153D"/>
              </a:solidFill>
              <a:latin typeface="Calibri" panose="020F0502020204030204" pitchFamily="34" charset="0"/>
              <a:cs typeface="Calibri" panose="020F0502020204030204" pitchFamily="34" charset="0"/>
            </a:endParaRPr>
          </a:p>
        </p:txBody>
      </p:sp>
      <p:sp>
        <p:nvSpPr>
          <p:cNvPr id="3" name="pole tekstowe 21">
            <a:extLst>
              <a:ext uri="{FF2B5EF4-FFF2-40B4-BE49-F238E27FC236}">
                <a16:creationId xmlns:a16="http://schemas.microsoft.com/office/drawing/2014/main" id="{A75DDB46-339B-A252-582D-9A4269BFE0FC}"/>
              </a:ext>
            </a:extLst>
          </p:cNvPr>
          <p:cNvSpPr txBox="1"/>
          <p:nvPr/>
        </p:nvSpPr>
        <p:spPr>
          <a:xfrm>
            <a:off x="4730630" y="382510"/>
            <a:ext cx="7205669" cy="430887"/>
          </a:xfrm>
          <a:prstGeom prst="rect">
            <a:avLst/>
          </a:prstGeom>
          <a:noFill/>
        </p:spPr>
        <p:txBody>
          <a:bodyPr wrap="square" rtlCol="0">
            <a:spAutoFit/>
          </a:bodyPr>
          <a:lstStyle/>
          <a:p>
            <a:pPr algn="r"/>
            <a:r>
              <a:rPr lang="en-US" sz="2200" b="1" dirty="0">
                <a:solidFill>
                  <a:srgbClr val="22BDBF"/>
                </a:solidFill>
                <a:latin typeface="Calibri" panose="020F0502020204030204" pitchFamily="34" charset="0"/>
                <a:cs typeface="Calibri" panose="020F0502020204030204" pitchFamily="34" charset="0"/>
              </a:rPr>
              <a:t>Y   N</a:t>
            </a:r>
          </a:p>
        </p:txBody>
      </p:sp>
      <p:sp>
        <p:nvSpPr>
          <p:cNvPr id="9" name="Rectangle 8">
            <a:extLst>
              <a:ext uri="{FF2B5EF4-FFF2-40B4-BE49-F238E27FC236}">
                <a16:creationId xmlns:a16="http://schemas.microsoft.com/office/drawing/2014/main" id="{230EE072-D5BB-1ABF-D41F-9106064E7C75}"/>
              </a:ext>
            </a:extLst>
          </p:cNvPr>
          <p:cNvSpPr/>
          <p:nvPr/>
        </p:nvSpPr>
        <p:spPr>
          <a:xfrm>
            <a:off x="3908425" y="1664609"/>
            <a:ext cx="8311711" cy="943940"/>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07EFEB-ACDE-C93C-27C0-7575611743B1}"/>
              </a:ext>
            </a:extLst>
          </p:cNvPr>
          <p:cNvSpPr/>
          <p:nvPr/>
        </p:nvSpPr>
        <p:spPr>
          <a:xfrm>
            <a:off x="3908425" y="3616406"/>
            <a:ext cx="8311711" cy="633046"/>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5972F9C-3AA8-91D0-8496-74526888FB40}"/>
              </a:ext>
            </a:extLst>
          </p:cNvPr>
          <p:cNvSpPr/>
          <p:nvPr/>
        </p:nvSpPr>
        <p:spPr>
          <a:xfrm>
            <a:off x="3908161" y="4974651"/>
            <a:ext cx="8311711" cy="879181"/>
          </a:xfrm>
          <a:prstGeom prst="rect">
            <a:avLst/>
          </a:prstGeom>
          <a:solidFill>
            <a:srgbClr val="22BDBF">
              <a:alpha val="1775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75253C-22C7-AF47-F4BC-BE3A667BC564}"/>
              </a:ext>
            </a:extLst>
          </p:cNvPr>
          <p:cNvSpPr/>
          <p:nvPr/>
        </p:nvSpPr>
        <p:spPr>
          <a:xfrm flipV="1">
            <a:off x="327079" y="-14"/>
            <a:ext cx="358134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5" name="Text Placeholder 11">
            <a:extLst>
              <a:ext uri="{FF2B5EF4-FFF2-40B4-BE49-F238E27FC236}">
                <a16:creationId xmlns:a16="http://schemas.microsoft.com/office/drawing/2014/main" id="{8A8E4F2B-3716-DE25-2215-983A553E15C7}"/>
              </a:ext>
            </a:extLst>
          </p:cNvPr>
          <p:cNvSpPr txBox="1">
            <a:spLocks/>
          </p:cNvSpPr>
          <p:nvPr/>
        </p:nvSpPr>
        <p:spPr>
          <a:xfrm>
            <a:off x="773358" y="661319"/>
            <a:ext cx="300268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chemeClr val="bg1"/>
                </a:solidFill>
                <a:cs typeface="Times New Roman" panose="02020603050405020304" pitchFamily="18" charset="0"/>
              </a:rPr>
              <a:t>Test: Check your digital footprint</a:t>
            </a:r>
          </a:p>
          <a:p>
            <a:pPr marL="0" indent="0">
              <a:lnSpc>
                <a:spcPts val="3720"/>
              </a:lnSpc>
              <a:buNone/>
            </a:pPr>
            <a:endParaRPr lang="en-US" sz="3600" b="1" dirty="0">
              <a:solidFill>
                <a:schemeClr val="bg1"/>
              </a:solidFill>
              <a:cs typeface="Times New Roman" panose="02020603050405020304" pitchFamily="18" charset="0"/>
            </a:endParaRPr>
          </a:p>
          <a:p>
            <a:pPr marL="0" indent="0">
              <a:lnSpc>
                <a:spcPts val="3720"/>
              </a:lnSpc>
              <a:buNone/>
            </a:pPr>
            <a:endParaRPr lang="en-US" sz="3600" b="1" dirty="0">
              <a:solidFill>
                <a:schemeClr val="bg1"/>
              </a:solidFill>
              <a:cs typeface="Times New Roman" panose="02020603050405020304" pitchFamily="18" charset="0"/>
            </a:endParaRPr>
          </a:p>
        </p:txBody>
      </p:sp>
      <p:sp>
        <p:nvSpPr>
          <p:cNvPr id="16" name="Freeform 15">
            <a:extLst>
              <a:ext uri="{FF2B5EF4-FFF2-40B4-BE49-F238E27FC236}">
                <a16:creationId xmlns:a16="http://schemas.microsoft.com/office/drawing/2014/main" id="{0B57FAC5-D290-465C-FB5D-D9E4F537AEB0}"/>
              </a:ext>
            </a:extLst>
          </p:cNvPr>
          <p:cNvSpPr/>
          <p:nvPr/>
        </p:nvSpPr>
        <p:spPr>
          <a:xfrm rot="444994">
            <a:off x="3190730" y="186755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7" name="Graphic 7">
            <a:extLst>
              <a:ext uri="{FF2B5EF4-FFF2-40B4-BE49-F238E27FC236}">
                <a16:creationId xmlns:a16="http://schemas.microsoft.com/office/drawing/2014/main" id="{167F7B1E-1163-6F8A-3664-1AE6E2C6FA53}"/>
              </a:ext>
            </a:extLst>
          </p:cNvPr>
          <p:cNvSpPr/>
          <p:nvPr/>
        </p:nvSpPr>
        <p:spPr>
          <a:xfrm>
            <a:off x="-1091346" y="47736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8" name="Graphic 4">
            <a:extLst>
              <a:ext uri="{FF2B5EF4-FFF2-40B4-BE49-F238E27FC236}">
                <a16:creationId xmlns:a16="http://schemas.microsoft.com/office/drawing/2014/main" id="{DCBE1644-3297-3577-896B-EB9C4B349E65}"/>
              </a:ext>
            </a:extLst>
          </p:cNvPr>
          <p:cNvSpPr/>
          <p:nvPr/>
        </p:nvSpPr>
        <p:spPr>
          <a:xfrm>
            <a:off x="255701" y="396023"/>
            <a:ext cx="197988"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20" name="Text 9">
            <a:extLst>
              <a:ext uri="{FF2B5EF4-FFF2-40B4-BE49-F238E27FC236}">
                <a16:creationId xmlns:a16="http://schemas.microsoft.com/office/drawing/2014/main" id="{E9B842E2-5EC2-0ECD-A2D7-BE3F428ACC1B}"/>
              </a:ext>
            </a:extLst>
          </p:cNvPr>
          <p:cNvSpPr/>
          <p:nvPr/>
        </p:nvSpPr>
        <p:spPr>
          <a:xfrm>
            <a:off x="738208" y="2512963"/>
            <a:ext cx="3037833" cy="2711221"/>
          </a:xfrm>
          <a:prstGeom prst="rect">
            <a:avLst/>
          </a:prstGeom>
          <a:noFill/>
          <a:ln/>
        </p:spPr>
        <p:txBody>
          <a:bodyPr wrap="square" rtlCol="0" anchor="t"/>
          <a:lstStyle/>
          <a:p>
            <a:pPr marL="0" indent="0">
              <a:lnSpc>
                <a:spcPts val="2340"/>
              </a:lnSpc>
              <a:buNone/>
            </a:pPr>
            <a:r>
              <a:rPr lang="en-US" sz="2000" dirty="0">
                <a:solidFill>
                  <a:schemeClr val="bg1"/>
                </a:solidFill>
                <a:latin typeface="Calibri" panose="020F0502020204030204" pitchFamily="34" charset="0"/>
                <a:ea typeface="Georgia" pitchFamily="34" charset="-122"/>
                <a:cs typeface="Calibri" panose="020F0502020204030204" pitchFamily="34" charset="0"/>
              </a:rPr>
              <a:t>Unsure about your digital footprint? Answer “Yes” or “No” to the questions below, then calculate the total number of “Yes” answers to </a:t>
            </a:r>
            <a:r>
              <a:rPr lang="en-US" sz="2000" dirty="0" err="1">
                <a:solidFill>
                  <a:schemeClr val="bg1"/>
                </a:solidFill>
                <a:latin typeface="Calibri" panose="020F0502020204030204" pitchFamily="34" charset="0"/>
                <a:ea typeface="Georgia" pitchFamily="34" charset="-122"/>
                <a:cs typeface="Calibri" panose="020F0502020204030204" pitchFamily="34" charset="0"/>
              </a:rPr>
              <a:t>deterine</a:t>
            </a:r>
            <a:r>
              <a:rPr lang="en-US" sz="2000" dirty="0">
                <a:solidFill>
                  <a:schemeClr val="bg1"/>
                </a:solidFill>
                <a:latin typeface="Calibri" panose="020F0502020204030204" pitchFamily="34" charset="0"/>
                <a:ea typeface="Georgia" pitchFamily="34" charset="-122"/>
                <a:cs typeface="Calibri" panose="020F0502020204030204" pitchFamily="34" charset="0"/>
              </a:rPr>
              <a:t> the complexity of your footprint.</a:t>
            </a:r>
            <a:endParaRPr lang="en-US" sz="2000" dirty="0">
              <a:solidFill>
                <a:schemeClr val="bg1"/>
              </a:solidFill>
              <a:latin typeface="Calibri" panose="020F0502020204030204" pitchFamily="34" charset="0"/>
              <a:cs typeface="Calibri" panose="020F0502020204030204" pitchFamily="34" charset="0"/>
            </a:endParaRPr>
          </a:p>
        </p:txBody>
      </p:sp>
      <p:sp>
        <p:nvSpPr>
          <p:cNvPr id="2" name="pole tekstowe 15">
            <a:extLst>
              <a:ext uri="{FF2B5EF4-FFF2-40B4-BE49-F238E27FC236}">
                <a16:creationId xmlns:a16="http://schemas.microsoft.com/office/drawing/2014/main" id="{63FAB2ED-1D13-673D-8AC0-04B9BB3F569B}"/>
              </a:ext>
            </a:extLst>
          </p:cNvPr>
          <p:cNvSpPr txBox="1"/>
          <p:nvPr/>
        </p:nvSpPr>
        <p:spPr>
          <a:xfrm>
            <a:off x="670051" y="5904293"/>
            <a:ext cx="2999040" cy="584775"/>
          </a:xfrm>
          <a:prstGeom prst="rect">
            <a:avLst/>
          </a:prstGeom>
          <a:noFill/>
        </p:spPr>
        <p:txBody>
          <a:bodyPr wrap="square" rtlCol="0">
            <a:spAutoFit/>
          </a:bodyPr>
          <a:lstStyle/>
          <a:p>
            <a:r>
              <a:rPr lang="pl-PL" sz="800" dirty="0">
                <a:solidFill>
                  <a:schemeClr val="bg1"/>
                </a:solidFill>
              </a:rPr>
              <a:t>Source: </a:t>
            </a:r>
            <a:r>
              <a:rPr lang="en-US" sz="800" i="1" dirty="0">
                <a:solidFill>
                  <a:schemeClr val="bg1"/>
                </a:solidFill>
              </a:rPr>
              <a:t>An insider’s digital footprint and associated risks</a:t>
            </a:r>
            <a:r>
              <a:rPr lang="pl-PL" sz="800" i="1" dirty="0">
                <a:solidFill>
                  <a:schemeClr val="bg1"/>
                </a:solidFill>
              </a:rPr>
              <a:t>. Job </a:t>
            </a:r>
            <a:r>
              <a:rPr lang="pl-PL" sz="800" i="1" dirty="0" err="1">
                <a:solidFill>
                  <a:schemeClr val="bg1"/>
                </a:solidFill>
              </a:rPr>
              <a:t>aid</a:t>
            </a:r>
            <a:r>
              <a:rPr lang="pl-PL" sz="800" i="1" dirty="0">
                <a:solidFill>
                  <a:schemeClr val="bg1"/>
                </a:solidFill>
              </a:rPr>
              <a:t>. </a:t>
            </a:r>
            <a:r>
              <a:rPr lang="en-US" sz="800" dirty="0">
                <a:solidFill>
                  <a:schemeClr val="bg1"/>
                </a:solidFill>
              </a:rPr>
              <a:t>Defense Counterintelligence and Security Agency (CDSE)</a:t>
            </a:r>
            <a:r>
              <a:rPr lang="pl-PL" sz="800" dirty="0">
                <a:solidFill>
                  <a:schemeClr val="bg1"/>
                </a:solidFill>
              </a:rPr>
              <a:t>, 2022 </a:t>
            </a:r>
            <a:r>
              <a:rPr lang="en-US" sz="800" dirty="0">
                <a:solidFill>
                  <a:schemeClr val="bg1"/>
                </a:solidFill>
              </a:rPr>
              <a:t> https://www.cdse.edu/Portals/124/Documents/jobaids/insider/insiders-digital-footprint.pdf</a:t>
            </a:r>
            <a:endParaRPr lang="en-US" sz="800" b="1"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25020183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0FB27-7544-716C-9FF3-739DB80B6A7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887CC58-008A-AB8B-2309-7254A69C4875}"/>
              </a:ext>
            </a:extLst>
          </p:cNvPr>
          <p:cNvSpPr/>
          <p:nvPr/>
        </p:nvSpPr>
        <p:spPr>
          <a:xfrm flipV="1">
            <a:off x="327079" y="-14"/>
            <a:ext cx="358134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5" name="Text Placeholder 11">
            <a:extLst>
              <a:ext uri="{FF2B5EF4-FFF2-40B4-BE49-F238E27FC236}">
                <a16:creationId xmlns:a16="http://schemas.microsoft.com/office/drawing/2014/main" id="{B4B8D41D-9749-6D7E-1FC4-8B5515A535BD}"/>
              </a:ext>
            </a:extLst>
          </p:cNvPr>
          <p:cNvSpPr txBox="1">
            <a:spLocks/>
          </p:cNvSpPr>
          <p:nvPr/>
        </p:nvSpPr>
        <p:spPr>
          <a:xfrm>
            <a:off x="773358" y="661319"/>
            <a:ext cx="300268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chemeClr val="bg1"/>
                </a:solidFill>
                <a:cs typeface="Times New Roman" panose="02020603050405020304" pitchFamily="18" charset="0"/>
              </a:rPr>
              <a:t>Test: Check your digital footprint</a:t>
            </a:r>
          </a:p>
          <a:p>
            <a:pPr marL="0" indent="0">
              <a:lnSpc>
                <a:spcPts val="3720"/>
              </a:lnSpc>
              <a:buNone/>
            </a:pPr>
            <a:endParaRPr lang="en-US" sz="3600" b="1" dirty="0">
              <a:solidFill>
                <a:schemeClr val="bg1"/>
              </a:solidFill>
              <a:cs typeface="Times New Roman" panose="02020603050405020304" pitchFamily="18" charset="0"/>
            </a:endParaRPr>
          </a:p>
          <a:p>
            <a:pPr marL="0" indent="0">
              <a:lnSpc>
                <a:spcPts val="3720"/>
              </a:lnSpc>
              <a:buNone/>
            </a:pPr>
            <a:endParaRPr lang="en-US" sz="3600" b="1" dirty="0">
              <a:solidFill>
                <a:schemeClr val="bg1"/>
              </a:solidFill>
              <a:cs typeface="Times New Roman" panose="02020603050405020304" pitchFamily="18" charset="0"/>
            </a:endParaRPr>
          </a:p>
          <a:p>
            <a:pPr marL="0" indent="0">
              <a:lnSpc>
                <a:spcPts val="3720"/>
              </a:lnSpc>
              <a:buNone/>
            </a:pPr>
            <a:endParaRPr lang="en-US" sz="3600" b="1" dirty="0">
              <a:solidFill>
                <a:schemeClr val="bg1"/>
              </a:solidFill>
              <a:cs typeface="Times New Roman" panose="02020603050405020304" pitchFamily="18" charset="0"/>
            </a:endParaRPr>
          </a:p>
          <a:p>
            <a:pPr marL="0" indent="0">
              <a:lnSpc>
                <a:spcPts val="3720"/>
              </a:lnSpc>
              <a:buNone/>
            </a:pPr>
            <a:endParaRPr lang="en-US" sz="3600" b="1" dirty="0">
              <a:solidFill>
                <a:schemeClr val="bg1"/>
              </a:solidFill>
              <a:cs typeface="Times New Roman" panose="02020603050405020304" pitchFamily="18" charset="0"/>
            </a:endParaRPr>
          </a:p>
        </p:txBody>
      </p:sp>
      <p:sp>
        <p:nvSpPr>
          <p:cNvPr id="16" name="Freeform 15">
            <a:extLst>
              <a:ext uri="{FF2B5EF4-FFF2-40B4-BE49-F238E27FC236}">
                <a16:creationId xmlns:a16="http://schemas.microsoft.com/office/drawing/2014/main" id="{165025BB-07D1-ADDD-9228-A9C90A013A94}"/>
              </a:ext>
            </a:extLst>
          </p:cNvPr>
          <p:cNvSpPr/>
          <p:nvPr/>
        </p:nvSpPr>
        <p:spPr>
          <a:xfrm rot="14449311" flipH="1">
            <a:off x="6412839" y="10403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7" name="Graphic 7">
            <a:extLst>
              <a:ext uri="{FF2B5EF4-FFF2-40B4-BE49-F238E27FC236}">
                <a16:creationId xmlns:a16="http://schemas.microsoft.com/office/drawing/2014/main" id="{3D730971-23C6-4FC6-54DC-C2EF46A80539}"/>
              </a:ext>
            </a:extLst>
          </p:cNvPr>
          <p:cNvSpPr/>
          <p:nvPr/>
        </p:nvSpPr>
        <p:spPr>
          <a:xfrm>
            <a:off x="-1091346" y="47736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8" name="Graphic 4">
            <a:extLst>
              <a:ext uri="{FF2B5EF4-FFF2-40B4-BE49-F238E27FC236}">
                <a16:creationId xmlns:a16="http://schemas.microsoft.com/office/drawing/2014/main" id="{44B5D7EC-ACCB-ADE4-5318-A1686F8D7379}"/>
              </a:ext>
            </a:extLst>
          </p:cNvPr>
          <p:cNvSpPr/>
          <p:nvPr/>
        </p:nvSpPr>
        <p:spPr>
          <a:xfrm>
            <a:off x="255701" y="396023"/>
            <a:ext cx="197988"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cxnSp>
        <p:nvCxnSpPr>
          <p:cNvPr id="2" name="Straight Connector 57">
            <a:extLst>
              <a:ext uri="{FF2B5EF4-FFF2-40B4-BE49-F238E27FC236}">
                <a16:creationId xmlns:a16="http://schemas.microsoft.com/office/drawing/2014/main" id="{55A72978-FE7B-923D-7E73-D0F2DC0CBDE6}"/>
              </a:ext>
            </a:extLst>
          </p:cNvPr>
          <p:cNvCxnSpPr>
            <a:cxnSpLocks/>
          </p:cNvCxnSpPr>
          <p:nvPr/>
        </p:nvCxnSpPr>
        <p:spPr>
          <a:xfrm flipH="1">
            <a:off x="3908425" y="2534934"/>
            <a:ext cx="828357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7">
            <a:extLst>
              <a:ext uri="{FF2B5EF4-FFF2-40B4-BE49-F238E27FC236}">
                <a16:creationId xmlns:a16="http://schemas.microsoft.com/office/drawing/2014/main" id="{19563C7B-E7AC-71D2-9FFB-895683E3FE79}"/>
              </a:ext>
            </a:extLst>
          </p:cNvPr>
          <p:cNvCxnSpPr>
            <a:cxnSpLocks/>
          </p:cNvCxnSpPr>
          <p:nvPr/>
        </p:nvCxnSpPr>
        <p:spPr>
          <a:xfrm flipH="1">
            <a:off x="3776041" y="3930918"/>
            <a:ext cx="828357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57">
            <a:extLst>
              <a:ext uri="{FF2B5EF4-FFF2-40B4-BE49-F238E27FC236}">
                <a16:creationId xmlns:a16="http://schemas.microsoft.com/office/drawing/2014/main" id="{DE604610-1419-D36D-FE66-123B3F31782B}"/>
              </a:ext>
            </a:extLst>
          </p:cNvPr>
          <p:cNvCxnSpPr>
            <a:cxnSpLocks/>
          </p:cNvCxnSpPr>
          <p:nvPr/>
        </p:nvCxnSpPr>
        <p:spPr>
          <a:xfrm flipH="1">
            <a:off x="3908425" y="5345190"/>
            <a:ext cx="8283575"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DFA11CE7-C0FB-6D28-8D89-16E4395192CF}"/>
              </a:ext>
            </a:extLst>
          </p:cNvPr>
          <p:cNvSpPr txBox="1"/>
          <p:nvPr/>
        </p:nvSpPr>
        <p:spPr>
          <a:xfrm>
            <a:off x="4335376" y="661319"/>
            <a:ext cx="7722511" cy="5847755"/>
          </a:xfrm>
          <a:prstGeom prst="rect">
            <a:avLst/>
          </a:prstGeom>
          <a:noFill/>
        </p:spPr>
        <p:txBody>
          <a:bodyPr wrap="square" rtlCol="0">
            <a:spAutoFit/>
          </a:bodyPr>
          <a:lstStyle/>
          <a:p>
            <a:pPr>
              <a:spcAft>
                <a:spcPts val="2400"/>
              </a:spcAft>
            </a:pPr>
            <a:r>
              <a:rPr lang="en-US" sz="4000" b="1" dirty="0">
                <a:solidFill>
                  <a:srgbClr val="10153D"/>
                </a:solidFill>
                <a:latin typeface="Calibri" panose="020F0502020204030204" pitchFamily="34" charset="0"/>
                <a:cs typeface="Calibri" panose="020F0502020204030204" pitchFamily="34" charset="0"/>
              </a:rPr>
              <a:t>RESULTS</a:t>
            </a:r>
          </a:p>
          <a:p>
            <a:pPr>
              <a:spcAft>
                <a:spcPts val="2400"/>
              </a:spcAft>
            </a:pPr>
            <a:endParaRPr lang="en-US" sz="4000" b="1" dirty="0">
              <a:solidFill>
                <a:srgbClr val="10153D"/>
              </a:solidFill>
              <a:latin typeface="Calibri" panose="020F0502020204030204" pitchFamily="34" charset="0"/>
              <a:cs typeface="Calibri" panose="020F0502020204030204" pitchFamily="34" charset="0"/>
            </a:endParaRPr>
          </a:p>
          <a:p>
            <a:r>
              <a:rPr lang="en-US" sz="2600" b="1" dirty="0">
                <a:solidFill>
                  <a:schemeClr val="bg1"/>
                </a:solidFill>
                <a:highlight>
                  <a:srgbClr val="22BDBF"/>
                </a:highlight>
                <a:latin typeface="Calibri" panose="020F0502020204030204" pitchFamily="34" charset="0"/>
                <a:cs typeface="Calibri" panose="020F0502020204030204" pitchFamily="34" charset="0"/>
              </a:rPr>
              <a:t>  Yes Answers &lt;5</a:t>
            </a:r>
            <a:r>
              <a:rPr lang="en-US" sz="2600" b="1" dirty="0">
                <a:solidFill>
                  <a:srgbClr val="22BDBF"/>
                </a:solidFill>
                <a:highlight>
                  <a:srgbClr val="22BDBF"/>
                </a:highlight>
                <a:latin typeface="Calibri" panose="020F0502020204030204" pitchFamily="34" charset="0"/>
                <a:cs typeface="Calibri" panose="020F0502020204030204" pitchFamily="34" charset="0"/>
              </a:rPr>
              <a:t>..</a:t>
            </a:r>
          </a:p>
          <a:p>
            <a:r>
              <a:rPr lang="en-US" sz="2200" dirty="0">
                <a:solidFill>
                  <a:srgbClr val="10153D"/>
                </a:solidFill>
                <a:latin typeface="Calibri" panose="020F0502020204030204" pitchFamily="34" charset="0"/>
                <a:cs typeface="Calibri" panose="020F0502020204030204" pitchFamily="34" charset="0"/>
              </a:rPr>
              <a:t>A digital footprint that is less complex than most internet users</a:t>
            </a:r>
          </a:p>
          <a:p>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p>
            <a:r>
              <a:rPr lang="en-US" sz="2600" b="1" dirty="0">
                <a:solidFill>
                  <a:schemeClr val="bg1"/>
                </a:solidFill>
                <a:highlight>
                  <a:srgbClr val="22BDBF"/>
                </a:highlight>
                <a:latin typeface="Calibri" panose="020F0502020204030204" pitchFamily="34" charset="0"/>
                <a:cs typeface="Calibri" panose="020F0502020204030204" pitchFamily="34" charset="0"/>
              </a:rPr>
              <a:t>  Yes Answers 5 - 12 </a:t>
            </a:r>
            <a:r>
              <a:rPr lang="en-US" sz="2600" b="1" dirty="0">
                <a:solidFill>
                  <a:srgbClr val="22BDBF"/>
                </a:solidFill>
                <a:highlight>
                  <a:srgbClr val="22BDBF"/>
                </a:highlight>
                <a:latin typeface="Calibri" panose="020F0502020204030204" pitchFamily="34" charset="0"/>
                <a:cs typeface="Calibri" panose="020F0502020204030204" pitchFamily="34" charset="0"/>
              </a:rPr>
              <a:t> ..</a:t>
            </a:r>
            <a:r>
              <a:rPr lang="en-US" sz="2600" b="1" dirty="0">
                <a:solidFill>
                  <a:schemeClr val="bg1"/>
                </a:solidFill>
                <a:highlight>
                  <a:srgbClr val="22BDBF"/>
                </a:highlight>
                <a:latin typeface="Calibri" panose="020F0502020204030204" pitchFamily="34" charset="0"/>
                <a:cs typeface="Calibri" panose="020F0502020204030204" pitchFamily="34" charset="0"/>
              </a:rPr>
              <a:t> </a:t>
            </a:r>
          </a:p>
          <a:p>
            <a:r>
              <a:rPr lang="en-US" sz="2200" dirty="0">
                <a:solidFill>
                  <a:srgbClr val="10153D"/>
                </a:solidFill>
                <a:latin typeface="Calibri" panose="020F0502020204030204" pitchFamily="34" charset="0"/>
                <a:cs typeface="Calibri" panose="020F0502020204030204" pitchFamily="34" charset="0"/>
              </a:rPr>
              <a:t>A digital footprint that is average for most internet users</a:t>
            </a:r>
          </a:p>
          <a:p>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p>
            <a:r>
              <a:rPr lang="en-US" sz="2600" b="1" dirty="0">
                <a:solidFill>
                  <a:schemeClr val="bg1"/>
                </a:solidFill>
                <a:highlight>
                  <a:srgbClr val="22BDBF"/>
                </a:highlight>
                <a:latin typeface="Calibri" panose="020F0502020204030204" pitchFamily="34" charset="0"/>
                <a:cs typeface="Calibri" panose="020F0502020204030204" pitchFamily="34" charset="0"/>
              </a:rPr>
              <a:t>  Yes Answers 12+ </a:t>
            </a:r>
            <a:r>
              <a:rPr lang="en-US" sz="2600" b="1" dirty="0">
                <a:solidFill>
                  <a:srgbClr val="22BDBF"/>
                </a:solidFill>
                <a:highlight>
                  <a:srgbClr val="22BDBF"/>
                </a:highlight>
                <a:latin typeface="Calibri" panose="020F0502020204030204" pitchFamily="34" charset="0"/>
                <a:cs typeface="Calibri" panose="020F0502020204030204" pitchFamily="34" charset="0"/>
              </a:rPr>
              <a:t> ..</a:t>
            </a:r>
            <a:r>
              <a:rPr lang="en-US" sz="2600" b="1" dirty="0">
                <a:solidFill>
                  <a:schemeClr val="bg1"/>
                </a:solidFill>
                <a:highlight>
                  <a:srgbClr val="22BDBF"/>
                </a:highlight>
                <a:latin typeface="Calibri" panose="020F0502020204030204" pitchFamily="34" charset="0"/>
                <a:cs typeface="Calibri" panose="020F0502020204030204" pitchFamily="34" charset="0"/>
              </a:rPr>
              <a:t> </a:t>
            </a:r>
          </a:p>
          <a:p>
            <a:r>
              <a:rPr lang="en-US" sz="2200" dirty="0">
                <a:solidFill>
                  <a:srgbClr val="10153D"/>
                </a:solidFill>
                <a:latin typeface="Calibri" panose="020F0502020204030204" pitchFamily="34" charset="0"/>
                <a:cs typeface="Calibri" panose="020F0502020204030204" pitchFamily="34" charset="0"/>
              </a:rPr>
              <a:t>A digital footprint that is more complex than most internet users</a:t>
            </a:r>
          </a:p>
          <a:p>
            <a:pPr marL="457200" indent="-457200">
              <a:spcAft>
                <a:spcPts val="2400"/>
              </a:spcAft>
              <a:buFont typeface="+mj-lt"/>
              <a:buAutoNum type="arabicPeriod" startAt="10"/>
            </a:pPr>
            <a:endParaRPr lang="en-US" sz="2200" dirty="0">
              <a:solidFill>
                <a:srgbClr val="10153D"/>
              </a:solidFill>
              <a:latin typeface="Calibri" panose="020F0502020204030204" pitchFamily="34" charset="0"/>
              <a:cs typeface="Calibri" panose="020F0502020204030204" pitchFamily="34" charset="0"/>
            </a:endParaRPr>
          </a:p>
        </p:txBody>
      </p:sp>
      <p:sp>
        <p:nvSpPr>
          <p:cNvPr id="10" name="pole tekstowe 15">
            <a:extLst>
              <a:ext uri="{FF2B5EF4-FFF2-40B4-BE49-F238E27FC236}">
                <a16:creationId xmlns:a16="http://schemas.microsoft.com/office/drawing/2014/main" id="{6ECB1360-4AAF-19C1-F710-C73D931DA6F7}"/>
              </a:ext>
            </a:extLst>
          </p:cNvPr>
          <p:cNvSpPr txBox="1"/>
          <p:nvPr/>
        </p:nvSpPr>
        <p:spPr>
          <a:xfrm>
            <a:off x="670051" y="5904293"/>
            <a:ext cx="2999040" cy="584775"/>
          </a:xfrm>
          <a:prstGeom prst="rect">
            <a:avLst/>
          </a:prstGeom>
          <a:noFill/>
        </p:spPr>
        <p:txBody>
          <a:bodyPr wrap="square" rtlCol="0">
            <a:spAutoFit/>
          </a:bodyPr>
          <a:lstStyle/>
          <a:p>
            <a:r>
              <a:rPr lang="pl-PL" sz="800" dirty="0">
                <a:solidFill>
                  <a:schemeClr val="bg1"/>
                </a:solidFill>
              </a:rPr>
              <a:t>Source: </a:t>
            </a:r>
            <a:r>
              <a:rPr lang="en-US" sz="800" i="1" dirty="0">
                <a:solidFill>
                  <a:schemeClr val="bg1"/>
                </a:solidFill>
              </a:rPr>
              <a:t>An insider’s digital footprint and associated risks</a:t>
            </a:r>
            <a:r>
              <a:rPr lang="pl-PL" sz="800" i="1" dirty="0">
                <a:solidFill>
                  <a:schemeClr val="bg1"/>
                </a:solidFill>
              </a:rPr>
              <a:t>. Job </a:t>
            </a:r>
            <a:r>
              <a:rPr lang="pl-PL" sz="800" i="1" dirty="0" err="1">
                <a:solidFill>
                  <a:schemeClr val="bg1"/>
                </a:solidFill>
              </a:rPr>
              <a:t>aid</a:t>
            </a:r>
            <a:r>
              <a:rPr lang="pl-PL" sz="800" i="1" dirty="0">
                <a:solidFill>
                  <a:schemeClr val="bg1"/>
                </a:solidFill>
              </a:rPr>
              <a:t>. </a:t>
            </a:r>
            <a:r>
              <a:rPr lang="en-US" sz="800" dirty="0">
                <a:solidFill>
                  <a:schemeClr val="bg1"/>
                </a:solidFill>
              </a:rPr>
              <a:t>Defense Counterintelligence and Security Agency (CDSE)</a:t>
            </a:r>
            <a:r>
              <a:rPr lang="pl-PL" sz="800" dirty="0">
                <a:solidFill>
                  <a:schemeClr val="bg1"/>
                </a:solidFill>
              </a:rPr>
              <a:t>, 2022 </a:t>
            </a:r>
            <a:r>
              <a:rPr lang="en-US" sz="800" dirty="0">
                <a:solidFill>
                  <a:schemeClr val="bg1"/>
                </a:solidFill>
              </a:rPr>
              <a:t> https://www.cdse.edu/Portals/124/Documents/jobaids/insider/insiders-digital-footprint.pdf</a:t>
            </a:r>
            <a:endParaRPr lang="en-US" sz="800" b="1" dirty="0">
              <a:solidFill>
                <a:schemeClr val="bg1"/>
              </a:solidFill>
              <a:latin typeface="Arial Nova" panose="020B0504020202020204" pitchFamily="34" charset="0"/>
            </a:endParaRPr>
          </a:p>
        </p:txBody>
      </p:sp>
    </p:spTree>
    <p:extLst>
      <p:ext uri="{BB962C8B-B14F-4D97-AF65-F5344CB8AC3E}">
        <p14:creationId xmlns:p14="http://schemas.microsoft.com/office/powerpoint/2010/main" val="2018095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72668-33A9-5DE6-74C0-42B1F0986E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614B84-622F-DB70-9CA3-245FB82BF027}"/>
              </a:ext>
            </a:extLst>
          </p:cNvPr>
          <p:cNvSpPr/>
          <p:nvPr/>
        </p:nvSpPr>
        <p:spPr>
          <a:xfrm flipH="1" flipV="1">
            <a:off x="3181308" y="-10"/>
            <a:ext cx="9010688"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3616AC5-AFE0-F1BF-B161-5D3C5FA6EB68}"/>
              </a:ext>
            </a:extLst>
          </p:cNvPr>
          <p:cNvSpPr txBox="1">
            <a:spLocks/>
          </p:cNvSpPr>
          <p:nvPr/>
        </p:nvSpPr>
        <p:spPr>
          <a:xfrm>
            <a:off x="579277" y="333222"/>
            <a:ext cx="2919827" cy="223962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Digital Footprint Audit</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792B7CE0-2F7E-F0A8-11DF-E90FABCC698E}"/>
              </a:ext>
            </a:extLst>
          </p:cNvPr>
          <p:cNvSpPr/>
          <p:nvPr/>
        </p:nvSpPr>
        <p:spPr>
          <a:xfrm>
            <a:off x="8519626" y="-61921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35B3E8C-1600-B863-A4E6-C849120CA9FE}"/>
              </a:ext>
            </a:extLst>
          </p:cNvPr>
          <p:cNvSpPr/>
          <p:nvPr/>
        </p:nvSpPr>
        <p:spPr>
          <a:xfrm>
            <a:off x="0" y="2015441"/>
            <a:ext cx="349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0" name="pole tekstowe 21">
            <a:extLst>
              <a:ext uri="{FF2B5EF4-FFF2-40B4-BE49-F238E27FC236}">
                <a16:creationId xmlns:a16="http://schemas.microsoft.com/office/drawing/2014/main" id="{91945DAF-2B71-FBCA-D723-08B543C52AE0}"/>
              </a:ext>
            </a:extLst>
          </p:cNvPr>
          <p:cNvSpPr txBox="1"/>
          <p:nvPr/>
        </p:nvSpPr>
        <p:spPr>
          <a:xfrm>
            <a:off x="3614185" y="2454316"/>
            <a:ext cx="8144933" cy="4093428"/>
          </a:xfrm>
          <a:prstGeom prst="rect">
            <a:avLst/>
          </a:prstGeom>
          <a:noFill/>
        </p:spPr>
        <p:txBody>
          <a:bodyPr wrap="square" rtlCol="0">
            <a:spAutoFit/>
          </a:bodyPr>
          <a:lstStyle/>
          <a:p>
            <a:r>
              <a:rPr lang="en-US" sz="2600" dirty="0">
                <a:solidFill>
                  <a:schemeClr val="bg1"/>
                </a:solidFill>
                <a:latin typeface="Calibri" panose="020F0502020204030204" pitchFamily="34" charset="0"/>
                <a:cs typeface="Calibri" panose="020F0502020204030204" pitchFamily="34" charset="0"/>
              </a:rPr>
              <a:t>Now you will </a:t>
            </a:r>
            <a:r>
              <a:rPr lang="en-US" sz="2600" dirty="0" err="1">
                <a:solidFill>
                  <a:schemeClr val="bg1"/>
                </a:solidFill>
                <a:latin typeface="Calibri" panose="020F0502020204030204" pitchFamily="34" charset="0"/>
                <a:cs typeface="Calibri" panose="020F0502020204030204" pitchFamily="34" charset="0"/>
              </a:rPr>
              <a:t>practise</a:t>
            </a:r>
            <a:r>
              <a:rPr lang="en-US" sz="2600" dirty="0">
                <a:solidFill>
                  <a:schemeClr val="bg1"/>
                </a:solidFill>
                <a:latin typeface="Calibri" panose="020F0502020204030204" pitchFamily="34" charset="0"/>
                <a:cs typeface="Calibri" panose="020F0502020204030204" pitchFamily="34" charset="0"/>
              </a:rPr>
              <a:t> </a:t>
            </a:r>
            <a:r>
              <a:rPr lang="en-US" sz="2600" dirty="0" err="1">
                <a:solidFill>
                  <a:schemeClr val="bg1"/>
                </a:solidFill>
                <a:latin typeface="Calibri" panose="020F0502020204030204" pitchFamily="34" charset="0"/>
                <a:cs typeface="Calibri" panose="020F0502020204030204" pitchFamily="34" charset="0"/>
              </a:rPr>
              <a:t>recognising</a:t>
            </a:r>
            <a:r>
              <a:rPr lang="en-US" sz="2600" dirty="0">
                <a:solidFill>
                  <a:schemeClr val="bg1"/>
                </a:solidFill>
                <a:latin typeface="Calibri" panose="020F0502020204030204" pitchFamily="34" charset="0"/>
                <a:cs typeface="Calibri" panose="020F0502020204030204" pitchFamily="34" charset="0"/>
              </a:rPr>
              <a:t> common footprint risks and choosing practical improvements. You can also complete this without sharing personal information by using a fictional example, or optionally by checking one setting on your own device privately.</a:t>
            </a:r>
          </a:p>
          <a:p>
            <a:endParaRPr lang="en-US" sz="2600" dirty="0">
              <a:solidFill>
                <a:schemeClr val="bg1"/>
              </a:solidFill>
              <a:latin typeface="Calibri" panose="020F0502020204030204" pitchFamily="34" charset="0"/>
              <a:cs typeface="Calibri" panose="020F0502020204030204" pitchFamily="34" charset="0"/>
            </a:endParaRPr>
          </a:p>
          <a:p>
            <a:r>
              <a:rPr lang="en-US" sz="2600" b="1" dirty="0">
                <a:solidFill>
                  <a:schemeClr val="bg1"/>
                </a:solidFill>
                <a:latin typeface="Calibri" panose="020F0502020204030204" pitchFamily="34" charset="0"/>
                <a:cs typeface="Calibri" panose="020F0502020204030204" pitchFamily="34" charset="0"/>
              </a:rPr>
              <a:t>Private own-device check </a:t>
            </a:r>
            <a:r>
              <a:rPr lang="en-US" sz="2600" dirty="0">
                <a:solidFill>
                  <a:schemeClr val="bg1"/>
                </a:solidFill>
                <a:latin typeface="Calibri" panose="020F0502020204030204" pitchFamily="34" charset="0"/>
                <a:cs typeface="Calibri" panose="020F0502020204030204" pitchFamily="34" charset="0"/>
              </a:rPr>
              <a:t>- Check one privacy/permission setting on your device or account. If you are working in a group, do so without sharing your screen or details.</a:t>
            </a:r>
          </a:p>
          <a:p>
            <a:endParaRPr lang="en-US" sz="26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2529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132B1-4457-71AD-079F-C33E85ABDE32}"/>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94D41100-F9F3-2D0F-D3F5-6A3CB993EF57}"/>
              </a:ext>
            </a:extLst>
          </p:cNvPr>
          <p:cNvSpPr/>
          <p:nvPr/>
        </p:nvSpPr>
        <p:spPr>
          <a:xfrm flipV="1">
            <a:off x="0" y="-16"/>
            <a:ext cx="4826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Rounded Rectangle 2">
            <a:extLst>
              <a:ext uri="{FF2B5EF4-FFF2-40B4-BE49-F238E27FC236}">
                <a16:creationId xmlns:a16="http://schemas.microsoft.com/office/drawing/2014/main" id="{19410609-019B-1A03-1C7C-7AFD8E505563}"/>
              </a:ext>
            </a:extLst>
          </p:cNvPr>
          <p:cNvSpPr/>
          <p:nvPr/>
        </p:nvSpPr>
        <p:spPr>
          <a:xfrm rot="16200000">
            <a:off x="7565613" y="-2824360"/>
            <a:ext cx="2292001" cy="8428594"/>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47CD348B-DD05-4886-A4F6-F2C431D9C479}"/>
              </a:ext>
            </a:extLst>
          </p:cNvPr>
          <p:cNvSpPr/>
          <p:nvPr/>
        </p:nvSpPr>
        <p:spPr>
          <a:xfrm rot="16200000">
            <a:off x="7589997" y="-359541"/>
            <a:ext cx="2292001" cy="8428594"/>
          </a:xfrm>
          <a:prstGeom prst="roundRect">
            <a:avLst>
              <a:gd name="adj" fmla="val 7861"/>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F88F5BAB-D7D3-C42F-492A-89BA526DF129}"/>
              </a:ext>
            </a:extLst>
          </p:cNvPr>
          <p:cNvSpPr/>
          <p:nvPr/>
        </p:nvSpPr>
        <p:spPr>
          <a:xfrm rot="16200000">
            <a:off x="8052745" y="1597831"/>
            <a:ext cx="1317740" cy="8428594"/>
          </a:xfrm>
          <a:prstGeom prst="roundRect">
            <a:avLst>
              <a:gd name="adj" fmla="val 18964"/>
            </a:avLst>
          </a:prstGeom>
          <a:solidFill>
            <a:schemeClr val="bg1"/>
          </a:solidFill>
          <a:ln w="28575">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1">
            <a:extLst>
              <a:ext uri="{FF2B5EF4-FFF2-40B4-BE49-F238E27FC236}">
                <a16:creationId xmlns:a16="http://schemas.microsoft.com/office/drawing/2014/main" id="{A4B091B1-97B3-5769-9C1B-8DB6E304F90E}"/>
              </a:ext>
            </a:extLst>
          </p:cNvPr>
          <p:cNvSpPr txBox="1">
            <a:spLocks/>
          </p:cNvSpPr>
          <p:nvPr/>
        </p:nvSpPr>
        <p:spPr>
          <a:xfrm>
            <a:off x="467864" y="661319"/>
            <a:ext cx="3748536"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chemeClr val="bg1"/>
                </a:solidFill>
                <a:cs typeface="Times New Roman" panose="02020603050405020304" pitchFamily="18" charset="0"/>
              </a:rPr>
              <a:t>Digital Footprint Audit - Choose one of your Social Media Apps </a:t>
            </a:r>
          </a:p>
          <a:p>
            <a:pPr marL="0" indent="0">
              <a:lnSpc>
                <a:spcPts val="3720"/>
              </a:lnSpc>
              <a:buNone/>
            </a:pPr>
            <a:endParaRPr lang="en-US" sz="3600" b="1" dirty="0">
              <a:solidFill>
                <a:schemeClr val="bg1"/>
              </a:solidFill>
              <a:cs typeface="Times New Roman" panose="02020603050405020304" pitchFamily="18" charset="0"/>
            </a:endParaRPr>
          </a:p>
          <a:p>
            <a:pPr marL="0" indent="0">
              <a:lnSpc>
                <a:spcPts val="3720"/>
              </a:lnSpc>
              <a:buNone/>
            </a:pPr>
            <a:endParaRPr lang="en-US" sz="3600" b="1" dirty="0">
              <a:solidFill>
                <a:schemeClr val="bg1"/>
              </a:solidFill>
              <a:cs typeface="Times New Roman" panose="02020603050405020304" pitchFamily="18" charset="0"/>
            </a:endParaRPr>
          </a:p>
        </p:txBody>
      </p:sp>
      <p:sp>
        <p:nvSpPr>
          <p:cNvPr id="28" name="Graphic 7">
            <a:extLst>
              <a:ext uri="{FF2B5EF4-FFF2-40B4-BE49-F238E27FC236}">
                <a16:creationId xmlns:a16="http://schemas.microsoft.com/office/drawing/2014/main" id="{4EA86BCA-24C7-B5AA-464D-59816C7F0B7F}"/>
              </a:ext>
            </a:extLst>
          </p:cNvPr>
          <p:cNvSpPr/>
          <p:nvPr/>
        </p:nvSpPr>
        <p:spPr>
          <a:xfrm>
            <a:off x="3602057" y="454929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0" name="Text 9">
            <a:extLst>
              <a:ext uri="{FF2B5EF4-FFF2-40B4-BE49-F238E27FC236}">
                <a16:creationId xmlns:a16="http://schemas.microsoft.com/office/drawing/2014/main" id="{F8858662-8DC7-C980-16BB-EF9EC38BD164}"/>
              </a:ext>
            </a:extLst>
          </p:cNvPr>
          <p:cNvSpPr/>
          <p:nvPr/>
        </p:nvSpPr>
        <p:spPr>
          <a:xfrm>
            <a:off x="432714" y="2851821"/>
            <a:ext cx="3037833" cy="2711221"/>
          </a:xfrm>
          <a:prstGeom prst="rect">
            <a:avLst/>
          </a:prstGeom>
          <a:noFill/>
          <a:ln/>
        </p:spPr>
        <p:txBody>
          <a:bodyPr wrap="square" rtlCol="0" anchor="t"/>
          <a:lstStyle/>
          <a:p>
            <a:pPr>
              <a:lnSpc>
                <a:spcPts val="2340"/>
              </a:lnSpc>
            </a:pPr>
            <a:r>
              <a:rPr lang="en-US" sz="2000" dirty="0">
                <a:solidFill>
                  <a:schemeClr val="bg1"/>
                </a:solidFill>
                <a:latin typeface="Calibri" panose="020F0502020204030204" pitchFamily="34" charset="0"/>
                <a:ea typeface="Georgia" pitchFamily="34" charset="-122"/>
                <a:cs typeface="Calibri" panose="020F0502020204030204" pitchFamily="34" charset="0"/>
              </a:rPr>
              <a:t>The goal is not to delete your online life—it is to reduce unnecessary exposure and make </a:t>
            </a:r>
          </a:p>
          <a:p>
            <a:pPr>
              <a:lnSpc>
                <a:spcPts val="2340"/>
              </a:lnSpc>
            </a:pPr>
            <a:r>
              <a:rPr lang="en-US" sz="2000" dirty="0">
                <a:solidFill>
                  <a:schemeClr val="bg1"/>
                </a:solidFill>
                <a:latin typeface="Calibri" panose="020F0502020204030204" pitchFamily="34" charset="0"/>
                <a:ea typeface="Georgia" pitchFamily="34" charset="-122"/>
                <a:cs typeface="Calibri" panose="020F0502020204030204" pitchFamily="34" charset="0"/>
              </a:rPr>
              <a:t>your footprint intentional.</a:t>
            </a:r>
          </a:p>
          <a:p>
            <a:pPr>
              <a:lnSpc>
                <a:spcPts val="2340"/>
              </a:lnSpc>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a:lnSpc>
                <a:spcPts val="2340"/>
              </a:lnSpc>
            </a:pPr>
            <a:endParaRPr lang="en-US" sz="2000" dirty="0">
              <a:solidFill>
                <a:schemeClr val="bg1"/>
              </a:solidFill>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2BF90C2-C058-1824-B8FF-A370122B24FC}"/>
              </a:ext>
            </a:extLst>
          </p:cNvPr>
          <p:cNvSpPr/>
          <p:nvPr/>
        </p:nvSpPr>
        <p:spPr>
          <a:xfrm rot="16200000">
            <a:off x="8433537" y="-3680095"/>
            <a:ext cx="556155" cy="8428594"/>
          </a:xfrm>
          <a:custGeom>
            <a:avLst/>
            <a:gdLst>
              <a:gd name="csX0" fmla="*/ 556155 w 556155"/>
              <a:gd name="csY0" fmla="*/ 189974 h 8428594"/>
              <a:gd name="csX1" fmla="*/ 556155 w 556155"/>
              <a:gd name="csY1" fmla="*/ 8238620 h 8428594"/>
              <a:gd name="csX2" fmla="*/ 366181 w 556155"/>
              <a:gd name="csY2" fmla="*/ 8428594 h 8428594"/>
              <a:gd name="csX3" fmla="*/ 0 w 556155"/>
              <a:gd name="csY3" fmla="*/ 8428594 h 8428594"/>
              <a:gd name="csX4" fmla="*/ 0 w 556155"/>
              <a:gd name="csY4" fmla="*/ 0 h 8428594"/>
              <a:gd name="csX5" fmla="*/ 366181 w 556155"/>
              <a:gd name="csY5" fmla="*/ 0 h 8428594"/>
              <a:gd name="csX6" fmla="*/ 556155 w 556155"/>
              <a:gd name="csY6" fmla="*/ 189974 h 8428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6155" h="8428594">
                <a:moveTo>
                  <a:pt x="556155" y="189974"/>
                </a:moveTo>
                <a:lnTo>
                  <a:pt x="556155" y="8238620"/>
                </a:lnTo>
                <a:cubicBezTo>
                  <a:pt x="556155" y="8343540"/>
                  <a:pt x="471101" y="8428594"/>
                  <a:pt x="366181" y="8428594"/>
                </a:cubicBezTo>
                <a:lnTo>
                  <a:pt x="0" y="8428594"/>
                </a:lnTo>
                <a:lnTo>
                  <a:pt x="0" y="0"/>
                </a:lnTo>
                <a:lnTo>
                  <a:pt x="366181" y="0"/>
                </a:lnTo>
                <a:cubicBezTo>
                  <a:pt x="471101" y="0"/>
                  <a:pt x="556155" y="85054"/>
                  <a:pt x="556155" y="189974"/>
                </a:cubicBezTo>
                <a:close/>
              </a:path>
            </a:pathLst>
          </a:custGeom>
          <a:solidFill>
            <a:srgbClr val="E8068C"/>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 11">
            <a:extLst>
              <a:ext uri="{FF2B5EF4-FFF2-40B4-BE49-F238E27FC236}">
                <a16:creationId xmlns:a16="http://schemas.microsoft.com/office/drawing/2014/main" id="{61EA9F20-B4DA-9F1C-5792-5AED4B79957C}"/>
              </a:ext>
            </a:extLst>
          </p:cNvPr>
          <p:cNvSpPr/>
          <p:nvPr/>
        </p:nvSpPr>
        <p:spPr>
          <a:xfrm>
            <a:off x="4583169" y="954025"/>
            <a:ext cx="7391766" cy="2044996"/>
          </a:xfrm>
          <a:prstGeom prst="rect">
            <a:avLst/>
          </a:prstGeom>
          <a:noFill/>
          <a:ln/>
        </p:spPr>
        <p:txBody>
          <a:bodyPr wrap="square" rtlCol="0" anchor="t"/>
          <a:lstStyle/>
          <a:p>
            <a:pPr marL="180975" lvl="0" indent="-180975">
              <a:lnSpc>
                <a:spcPts val="1960"/>
              </a:lnSpc>
              <a:spcAft>
                <a:spcPts val="300"/>
              </a:spcAft>
              <a:buClr>
                <a:srgbClr val="E8068C"/>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Public visibility too wide (posts/profile discoverable)</a:t>
            </a:r>
          </a:p>
          <a:p>
            <a:pPr marL="180975" lvl="0" indent="-180975">
              <a:lnSpc>
                <a:spcPts val="1960"/>
              </a:lnSpc>
              <a:spcAft>
                <a:spcPts val="300"/>
              </a:spcAft>
              <a:buClr>
                <a:srgbClr val="E8068C"/>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Location revealed (real-time or routine places)</a:t>
            </a:r>
          </a:p>
          <a:p>
            <a:pPr marL="180975" lvl="0" indent="-180975">
              <a:lnSpc>
                <a:spcPts val="1960"/>
              </a:lnSpc>
              <a:spcAft>
                <a:spcPts val="300"/>
              </a:spcAft>
              <a:buClr>
                <a:srgbClr val="E8068C"/>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Tagging/mentions without consent</a:t>
            </a:r>
          </a:p>
          <a:p>
            <a:pPr marL="180975" lvl="0" indent="-180975">
              <a:lnSpc>
                <a:spcPts val="1960"/>
              </a:lnSpc>
              <a:spcAft>
                <a:spcPts val="300"/>
              </a:spcAft>
              <a:buClr>
                <a:srgbClr val="E8068C"/>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Permissions too broad (contacts/microphone/location “always”)</a:t>
            </a:r>
          </a:p>
          <a:p>
            <a:pPr marL="180975" lvl="0" indent="-180975">
              <a:lnSpc>
                <a:spcPts val="1960"/>
              </a:lnSpc>
              <a:spcAft>
                <a:spcPts val="300"/>
              </a:spcAft>
              <a:buClr>
                <a:srgbClr val="E8068C"/>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Personal details visible (school/work, phone, email, routine)</a:t>
            </a:r>
          </a:p>
          <a:p>
            <a:pPr marL="180975" lvl="0" indent="-180975">
              <a:lnSpc>
                <a:spcPts val="1960"/>
              </a:lnSpc>
              <a:spcAft>
                <a:spcPts val="300"/>
              </a:spcAft>
              <a:buClr>
                <a:srgbClr val="E8068C"/>
              </a:buClr>
              <a:buFont typeface="Arial" panose="020B0604020202020204" pitchFamily="34" charset="0"/>
              <a:buChar char="•"/>
            </a:pPr>
            <a:endParaRPr lang="en-US" sz="1900"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12" name="Text 10">
            <a:extLst>
              <a:ext uri="{FF2B5EF4-FFF2-40B4-BE49-F238E27FC236}">
                <a16:creationId xmlns:a16="http://schemas.microsoft.com/office/drawing/2014/main" id="{1D5278C9-1469-340B-AEA8-CB3AB1EBDD67}"/>
              </a:ext>
            </a:extLst>
          </p:cNvPr>
          <p:cNvSpPr/>
          <p:nvPr/>
        </p:nvSpPr>
        <p:spPr>
          <a:xfrm>
            <a:off x="4583169" y="387002"/>
            <a:ext cx="7353859" cy="457200"/>
          </a:xfrm>
          <a:prstGeom prst="rect">
            <a:avLst/>
          </a:prstGeom>
          <a:noFill/>
          <a:ln/>
        </p:spPr>
        <p:txBody>
          <a:bodyPr wrap="square" rtlCol="0" anchor="t"/>
          <a:lstStyle/>
          <a:p>
            <a:pPr>
              <a:lnSpc>
                <a:spcPts val="2320"/>
              </a:lnSpc>
            </a:pPr>
            <a:r>
              <a:rPr lang="en-US" sz="2200" b="1" dirty="0">
                <a:solidFill>
                  <a:schemeClr val="bg1"/>
                </a:solidFill>
                <a:latin typeface="Calibri" panose="020F0502020204030204" pitchFamily="34" charset="0"/>
                <a:ea typeface="Georgia" pitchFamily="34" charset="-122"/>
                <a:cs typeface="Calibri" panose="020F0502020204030204" pitchFamily="34" charset="0"/>
              </a:rPr>
              <a:t>Step 1: Identify 3 footprint risks</a:t>
            </a:r>
          </a:p>
        </p:txBody>
      </p:sp>
      <p:sp>
        <p:nvSpPr>
          <p:cNvPr id="17" name="Freeform 16">
            <a:extLst>
              <a:ext uri="{FF2B5EF4-FFF2-40B4-BE49-F238E27FC236}">
                <a16:creationId xmlns:a16="http://schemas.microsoft.com/office/drawing/2014/main" id="{007F49DA-9262-CE58-B4D7-5ED97094C3B8}"/>
              </a:ext>
            </a:extLst>
          </p:cNvPr>
          <p:cNvSpPr/>
          <p:nvPr/>
        </p:nvSpPr>
        <p:spPr>
          <a:xfrm rot="16200000">
            <a:off x="8457921" y="-1215276"/>
            <a:ext cx="556155" cy="8428594"/>
          </a:xfrm>
          <a:custGeom>
            <a:avLst/>
            <a:gdLst>
              <a:gd name="csX0" fmla="*/ 556155 w 556155"/>
              <a:gd name="csY0" fmla="*/ 189974 h 8428594"/>
              <a:gd name="csX1" fmla="*/ 556155 w 556155"/>
              <a:gd name="csY1" fmla="*/ 8238620 h 8428594"/>
              <a:gd name="csX2" fmla="*/ 366181 w 556155"/>
              <a:gd name="csY2" fmla="*/ 8428594 h 8428594"/>
              <a:gd name="csX3" fmla="*/ 0 w 556155"/>
              <a:gd name="csY3" fmla="*/ 8428594 h 8428594"/>
              <a:gd name="csX4" fmla="*/ 0 w 556155"/>
              <a:gd name="csY4" fmla="*/ 0 h 8428594"/>
              <a:gd name="csX5" fmla="*/ 366181 w 556155"/>
              <a:gd name="csY5" fmla="*/ 0 h 8428594"/>
              <a:gd name="csX6" fmla="*/ 556155 w 556155"/>
              <a:gd name="csY6" fmla="*/ 189974 h 8428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6155" h="8428594">
                <a:moveTo>
                  <a:pt x="556155" y="189974"/>
                </a:moveTo>
                <a:lnTo>
                  <a:pt x="556155" y="8238620"/>
                </a:lnTo>
                <a:cubicBezTo>
                  <a:pt x="556155" y="8343540"/>
                  <a:pt x="471101" y="8428594"/>
                  <a:pt x="366181" y="8428594"/>
                </a:cubicBezTo>
                <a:lnTo>
                  <a:pt x="0" y="8428594"/>
                </a:lnTo>
                <a:lnTo>
                  <a:pt x="0" y="0"/>
                </a:lnTo>
                <a:lnTo>
                  <a:pt x="366181" y="0"/>
                </a:lnTo>
                <a:cubicBezTo>
                  <a:pt x="471101" y="0"/>
                  <a:pt x="556155" y="85054"/>
                  <a:pt x="556155" y="189974"/>
                </a:cubicBezTo>
                <a:close/>
              </a:path>
            </a:pathLst>
          </a:custGeom>
          <a:solidFill>
            <a:srgbClr val="713293"/>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 11">
            <a:extLst>
              <a:ext uri="{FF2B5EF4-FFF2-40B4-BE49-F238E27FC236}">
                <a16:creationId xmlns:a16="http://schemas.microsoft.com/office/drawing/2014/main" id="{69D8C80A-337D-3967-4B36-8F0F9D74515D}"/>
              </a:ext>
            </a:extLst>
          </p:cNvPr>
          <p:cNvSpPr/>
          <p:nvPr/>
        </p:nvSpPr>
        <p:spPr>
          <a:xfrm>
            <a:off x="4607553" y="3418844"/>
            <a:ext cx="7391766" cy="2044996"/>
          </a:xfrm>
          <a:prstGeom prst="rect">
            <a:avLst/>
          </a:prstGeom>
          <a:noFill/>
          <a:ln/>
        </p:spPr>
        <p:txBody>
          <a:bodyPr wrap="square" rtlCol="0" anchor="t"/>
          <a:lstStyle/>
          <a:p>
            <a:pPr marL="180975" indent="-180975">
              <a:lnSpc>
                <a:spcPts val="1960"/>
              </a:lnSpc>
              <a:spcAft>
                <a:spcPts val="300"/>
              </a:spcAft>
              <a:buClr>
                <a:srgbClr val="713293"/>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Limit audience / switch to private / review default visibility</a:t>
            </a:r>
          </a:p>
          <a:p>
            <a:pPr marL="180975" indent="-180975">
              <a:lnSpc>
                <a:spcPts val="1960"/>
              </a:lnSpc>
              <a:spcAft>
                <a:spcPts val="300"/>
              </a:spcAft>
              <a:buClr>
                <a:srgbClr val="713293"/>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Remove or limit location sharing</a:t>
            </a:r>
          </a:p>
          <a:p>
            <a:pPr marL="180975" indent="-180975">
              <a:lnSpc>
                <a:spcPts val="1960"/>
              </a:lnSpc>
              <a:spcAft>
                <a:spcPts val="300"/>
              </a:spcAft>
              <a:buClr>
                <a:srgbClr val="713293"/>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Ask consent before tagging or posting others</a:t>
            </a:r>
          </a:p>
          <a:p>
            <a:pPr marL="180975" indent="-180975">
              <a:lnSpc>
                <a:spcPts val="1960"/>
              </a:lnSpc>
              <a:spcAft>
                <a:spcPts val="300"/>
              </a:spcAft>
              <a:buClr>
                <a:srgbClr val="713293"/>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Reduce permissions to „minimum necessary”</a:t>
            </a:r>
          </a:p>
          <a:p>
            <a:pPr marL="180975" indent="-180975">
              <a:lnSpc>
                <a:spcPts val="1960"/>
              </a:lnSpc>
              <a:spcAft>
                <a:spcPts val="300"/>
              </a:spcAft>
              <a:buClr>
                <a:srgbClr val="713293"/>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Remove sensitive details from profile</a:t>
            </a:r>
          </a:p>
          <a:p>
            <a:pPr marL="180975" indent="-180975">
              <a:lnSpc>
                <a:spcPts val="1960"/>
              </a:lnSpc>
              <a:spcAft>
                <a:spcPts val="300"/>
              </a:spcAft>
              <a:buClr>
                <a:srgbClr val="713293"/>
              </a:buClr>
              <a:buFont typeface="Arial" panose="020B0604020202020204" pitchFamily="34" charset="0"/>
              <a:buChar char="•"/>
            </a:pPr>
            <a:endParaRPr lang="en-US" sz="1900" dirty="0">
              <a:solidFill>
                <a:srgbClr val="10153D"/>
              </a:solidFill>
              <a:latin typeface="Calibri" panose="020F0502020204030204" pitchFamily="34" charset="0"/>
              <a:ea typeface="Calibri" pitchFamily="34" charset="-122"/>
              <a:cs typeface="Calibri" panose="020F0502020204030204" pitchFamily="34" charset="0"/>
            </a:endParaRPr>
          </a:p>
          <a:p>
            <a:pPr marL="180975" indent="-180975">
              <a:lnSpc>
                <a:spcPts val="1960"/>
              </a:lnSpc>
              <a:spcAft>
                <a:spcPts val="300"/>
              </a:spcAft>
              <a:buClr>
                <a:srgbClr val="713293"/>
              </a:buClr>
              <a:buFont typeface="Arial" panose="020B0604020202020204" pitchFamily="34" charset="0"/>
              <a:buChar char="•"/>
            </a:pPr>
            <a:endParaRPr lang="en-US" sz="1900"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20" name="Text 10">
            <a:extLst>
              <a:ext uri="{FF2B5EF4-FFF2-40B4-BE49-F238E27FC236}">
                <a16:creationId xmlns:a16="http://schemas.microsoft.com/office/drawing/2014/main" id="{E7AE6AB1-DFBF-CB49-7D82-AD4F0227B61B}"/>
              </a:ext>
            </a:extLst>
          </p:cNvPr>
          <p:cNvSpPr/>
          <p:nvPr/>
        </p:nvSpPr>
        <p:spPr>
          <a:xfrm>
            <a:off x="4607553" y="2851821"/>
            <a:ext cx="7353859" cy="457200"/>
          </a:xfrm>
          <a:prstGeom prst="rect">
            <a:avLst/>
          </a:prstGeom>
          <a:noFill/>
          <a:ln/>
        </p:spPr>
        <p:txBody>
          <a:bodyPr wrap="square" rtlCol="0" anchor="t"/>
          <a:lstStyle/>
          <a:p>
            <a:pPr>
              <a:lnSpc>
                <a:spcPts val="2320"/>
              </a:lnSpc>
            </a:pPr>
            <a:r>
              <a:rPr lang="en-US" sz="2200" b="1" dirty="0">
                <a:solidFill>
                  <a:schemeClr val="bg1"/>
                </a:solidFill>
                <a:latin typeface="Calibri" panose="020F0502020204030204" pitchFamily="34" charset="0"/>
                <a:ea typeface="Georgia" pitchFamily="34" charset="-122"/>
                <a:cs typeface="Calibri" panose="020F0502020204030204" pitchFamily="34" charset="0"/>
              </a:rPr>
              <a:t>Step 2: Choose 3 Improvements (Match one to each risk)</a:t>
            </a:r>
          </a:p>
          <a:p>
            <a:pPr algn="ctr">
              <a:lnSpc>
                <a:spcPts val="2320"/>
              </a:lnSpc>
            </a:pPr>
            <a:endParaRPr lang="en-US" sz="2200" b="1"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21" name="Freeform 20">
            <a:extLst>
              <a:ext uri="{FF2B5EF4-FFF2-40B4-BE49-F238E27FC236}">
                <a16:creationId xmlns:a16="http://schemas.microsoft.com/office/drawing/2014/main" id="{87349359-E401-A670-5909-783CAC2791ED}"/>
              </a:ext>
            </a:extLst>
          </p:cNvPr>
          <p:cNvSpPr/>
          <p:nvPr/>
        </p:nvSpPr>
        <p:spPr>
          <a:xfrm rot="16200000">
            <a:off x="8433536" y="1237351"/>
            <a:ext cx="556155" cy="8428594"/>
          </a:xfrm>
          <a:custGeom>
            <a:avLst/>
            <a:gdLst>
              <a:gd name="csX0" fmla="*/ 556155 w 556155"/>
              <a:gd name="csY0" fmla="*/ 189974 h 8428594"/>
              <a:gd name="csX1" fmla="*/ 556155 w 556155"/>
              <a:gd name="csY1" fmla="*/ 8238620 h 8428594"/>
              <a:gd name="csX2" fmla="*/ 366181 w 556155"/>
              <a:gd name="csY2" fmla="*/ 8428594 h 8428594"/>
              <a:gd name="csX3" fmla="*/ 0 w 556155"/>
              <a:gd name="csY3" fmla="*/ 8428594 h 8428594"/>
              <a:gd name="csX4" fmla="*/ 0 w 556155"/>
              <a:gd name="csY4" fmla="*/ 0 h 8428594"/>
              <a:gd name="csX5" fmla="*/ 366181 w 556155"/>
              <a:gd name="csY5" fmla="*/ 0 h 8428594"/>
              <a:gd name="csX6" fmla="*/ 556155 w 556155"/>
              <a:gd name="csY6" fmla="*/ 189974 h 842859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6155" h="8428594">
                <a:moveTo>
                  <a:pt x="556155" y="189974"/>
                </a:moveTo>
                <a:lnTo>
                  <a:pt x="556155" y="8238620"/>
                </a:lnTo>
                <a:cubicBezTo>
                  <a:pt x="556155" y="8343540"/>
                  <a:pt x="471101" y="8428594"/>
                  <a:pt x="366181" y="8428594"/>
                </a:cubicBezTo>
                <a:lnTo>
                  <a:pt x="0" y="8428594"/>
                </a:lnTo>
                <a:lnTo>
                  <a:pt x="0" y="0"/>
                </a:lnTo>
                <a:lnTo>
                  <a:pt x="366181" y="0"/>
                </a:lnTo>
                <a:cubicBezTo>
                  <a:pt x="471101" y="0"/>
                  <a:pt x="556155" y="85054"/>
                  <a:pt x="556155" y="189974"/>
                </a:cubicBezTo>
                <a:close/>
              </a:path>
            </a:pathLst>
          </a:custGeom>
          <a:solidFill>
            <a:srgbClr val="22BDBF"/>
          </a:solidFill>
          <a:ln w="28575">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11">
            <a:extLst>
              <a:ext uri="{FF2B5EF4-FFF2-40B4-BE49-F238E27FC236}">
                <a16:creationId xmlns:a16="http://schemas.microsoft.com/office/drawing/2014/main" id="{FDE61EB0-15D0-0449-C770-5E9ACDD0BC09}"/>
              </a:ext>
            </a:extLst>
          </p:cNvPr>
          <p:cNvSpPr/>
          <p:nvPr/>
        </p:nvSpPr>
        <p:spPr>
          <a:xfrm>
            <a:off x="4583168" y="5883663"/>
            <a:ext cx="7391766" cy="2044996"/>
          </a:xfrm>
          <a:prstGeom prst="rect">
            <a:avLst/>
          </a:prstGeom>
          <a:noFill/>
          <a:ln/>
        </p:spPr>
        <p:txBody>
          <a:bodyPr wrap="square" rtlCol="0" anchor="t"/>
          <a:lstStyle/>
          <a:p>
            <a:pPr marL="180975" indent="-180975">
              <a:lnSpc>
                <a:spcPts val="1960"/>
              </a:lnSpc>
              <a:spcAft>
                <a:spcPts val="300"/>
              </a:spcAft>
              <a:buClr>
                <a:srgbClr val="22BDBF"/>
              </a:buClr>
              <a:buFont typeface="Arial" panose="020B0604020202020204" pitchFamily="34" charset="0"/>
              <a:buChar char="•"/>
            </a:pPr>
            <a:r>
              <a:rPr lang="en-US" sz="1900" dirty="0">
                <a:solidFill>
                  <a:srgbClr val="10153D"/>
                </a:solidFill>
                <a:latin typeface="Calibri" panose="020F0502020204030204" pitchFamily="34" charset="0"/>
                <a:ea typeface="Calibri" pitchFamily="34" charset="-122"/>
                <a:cs typeface="Calibri" panose="020F0502020204030204" pitchFamily="34" charset="0"/>
              </a:rPr>
              <a:t>What is the one change you would make first if you had only 2 minutes</a:t>
            </a:r>
          </a:p>
          <a:p>
            <a:pPr marL="180975" indent="-180975">
              <a:lnSpc>
                <a:spcPts val="1960"/>
              </a:lnSpc>
              <a:spcAft>
                <a:spcPts val="300"/>
              </a:spcAft>
              <a:buClr>
                <a:srgbClr val="22BDBF"/>
              </a:buClr>
              <a:buFont typeface="Arial" panose="020B0604020202020204" pitchFamily="34" charset="0"/>
              <a:buChar char="•"/>
            </a:pPr>
            <a:endParaRPr lang="en-US" sz="1900" dirty="0">
              <a:solidFill>
                <a:srgbClr val="10153D"/>
              </a:solidFill>
              <a:latin typeface="Calibri" panose="020F0502020204030204" pitchFamily="34" charset="0"/>
              <a:ea typeface="Calibri" pitchFamily="34" charset="-122"/>
              <a:cs typeface="Calibri" panose="020F0502020204030204" pitchFamily="34" charset="0"/>
            </a:endParaRPr>
          </a:p>
          <a:p>
            <a:pPr marL="180975" indent="-180975">
              <a:lnSpc>
                <a:spcPts val="1960"/>
              </a:lnSpc>
              <a:spcAft>
                <a:spcPts val="300"/>
              </a:spcAft>
              <a:buClr>
                <a:srgbClr val="22BDBF"/>
              </a:buClr>
              <a:buFont typeface="Arial" panose="020B0604020202020204" pitchFamily="34" charset="0"/>
              <a:buChar char="•"/>
            </a:pPr>
            <a:endParaRPr lang="en-US" sz="1900"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24" name="Text 10">
            <a:extLst>
              <a:ext uri="{FF2B5EF4-FFF2-40B4-BE49-F238E27FC236}">
                <a16:creationId xmlns:a16="http://schemas.microsoft.com/office/drawing/2014/main" id="{028E137F-B536-D016-785A-0A2A0B7F23D7}"/>
              </a:ext>
            </a:extLst>
          </p:cNvPr>
          <p:cNvSpPr/>
          <p:nvPr/>
        </p:nvSpPr>
        <p:spPr>
          <a:xfrm>
            <a:off x="4583168" y="5316640"/>
            <a:ext cx="7353859" cy="457200"/>
          </a:xfrm>
          <a:prstGeom prst="rect">
            <a:avLst/>
          </a:prstGeom>
          <a:noFill/>
          <a:ln/>
        </p:spPr>
        <p:txBody>
          <a:bodyPr wrap="square" rtlCol="0" anchor="t"/>
          <a:lstStyle/>
          <a:p>
            <a:pPr>
              <a:lnSpc>
                <a:spcPts val="2320"/>
              </a:lnSpc>
            </a:pPr>
            <a:r>
              <a:rPr lang="en-US" sz="2200" b="1" dirty="0">
                <a:solidFill>
                  <a:schemeClr val="bg1"/>
                </a:solidFill>
                <a:latin typeface="Calibri" panose="020F0502020204030204" pitchFamily="34" charset="0"/>
                <a:ea typeface="Georgia" pitchFamily="34" charset="-122"/>
                <a:cs typeface="Calibri" panose="020F0502020204030204" pitchFamily="34" charset="0"/>
              </a:rPr>
              <a:t>Step 3: Decide your “first action“</a:t>
            </a:r>
          </a:p>
        </p:txBody>
      </p:sp>
      <p:sp>
        <p:nvSpPr>
          <p:cNvPr id="2" name="Textplatzhalter 1">
            <a:extLst>
              <a:ext uri="{FF2B5EF4-FFF2-40B4-BE49-F238E27FC236}">
                <a16:creationId xmlns:a16="http://schemas.microsoft.com/office/drawing/2014/main" id="{6167E5F3-40A6-1CFA-E3DF-02103142C503}"/>
              </a:ext>
            </a:extLst>
          </p:cNvPr>
          <p:cNvSpPr txBox="1">
            <a:spLocks/>
          </p:cNvSpPr>
          <p:nvPr/>
        </p:nvSpPr>
        <p:spPr>
          <a:xfrm>
            <a:off x="432714" y="4785600"/>
            <a:ext cx="3513431" cy="185722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b="1" dirty="0">
                <a:solidFill>
                  <a:schemeClr val="bg1"/>
                </a:solidFill>
              </a:rPr>
              <a:t>Complete these three lines:</a:t>
            </a:r>
          </a:p>
          <a:p>
            <a:pPr marL="0" indent="0">
              <a:buNone/>
            </a:pPr>
            <a:r>
              <a:rPr lang="en-US" sz="1800" b="1" dirty="0">
                <a:solidFill>
                  <a:schemeClr val="bg1"/>
                </a:solidFill>
              </a:rPr>
              <a:t>Risk 1 → Fix 1:</a:t>
            </a:r>
            <a:r>
              <a:rPr lang="en-US" sz="1800" dirty="0">
                <a:solidFill>
                  <a:schemeClr val="bg1"/>
                </a:solidFill>
              </a:rPr>
              <a:t> ______ → ______</a:t>
            </a:r>
          </a:p>
          <a:p>
            <a:pPr marL="0" indent="0">
              <a:buNone/>
            </a:pPr>
            <a:r>
              <a:rPr lang="en-US" sz="1800" b="1" dirty="0">
                <a:solidFill>
                  <a:schemeClr val="bg1"/>
                </a:solidFill>
              </a:rPr>
              <a:t>Risk 2 → Fix 2:</a:t>
            </a:r>
            <a:r>
              <a:rPr lang="en-US" sz="1800" dirty="0">
                <a:solidFill>
                  <a:schemeClr val="bg1"/>
                </a:solidFill>
              </a:rPr>
              <a:t> ______ → ______</a:t>
            </a:r>
          </a:p>
          <a:p>
            <a:pPr marL="0" indent="0">
              <a:buNone/>
            </a:pPr>
            <a:r>
              <a:rPr lang="en-US" sz="1800" b="1" dirty="0">
                <a:solidFill>
                  <a:schemeClr val="bg1"/>
                </a:solidFill>
              </a:rPr>
              <a:t>Risk 3 → Fix 3:</a:t>
            </a:r>
            <a:r>
              <a:rPr lang="en-US" sz="1800" dirty="0">
                <a:solidFill>
                  <a:schemeClr val="bg1"/>
                </a:solidFill>
              </a:rPr>
              <a:t> ______ → ______</a:t>
            </a:r>
            <a:br>
              <a:rPr lang="en-US" sz="1800" dirty="0">
                <a:solidFill>
                  <a:schemeClr val="bg1"/>
                </a:solidFill>
              </a:rPr>
            </a:br>
            <a:r>
              <a:rPr lang="en-US" sz="1800" b="1" dirty="0">
                <a:solidFill>
                  <a:schemeClr val="bg1"/>
                </a:solidFill>
              </a:rPr>
              <a:t>First action (today):</a:t>
            </a:r>
            <a:r>
              <a:rPr lang="en-US" sz="1800" dirty="0">
                <a:solidFill>
                  <a:schemeClr val="bg1"/>
                </a:solidFill>
              </a:rPr>
              <a:t> ______</a:t>
            </a:r>
          </a:p>
        </p:txBody>
      </p:sp>
    </p:spTree>
    <p:extLst>
      <p:ext uri="{BB962C8B-B14F-4D97-AF65-F5344CB8AC3E}">
        <p14:creationId xmlns:p14="http://schemas.microsoft.com/office/powerpoint/2010/main" val="37376373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D10AA-574D-67B4-E0DC-C3BC93C8821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F531790-0703-7BDC-5C70-1E16F50ABE1E}"/>
              </a:ext>
            </a:extLst>
          </p:cNvPr>
          <p:cNvSpPr/>
          <p:nvPr/>
        </p:nvSpPr>
        <p:spPr>
          <a:xfrm flipH="1">
            <a:off x="0" y="1242617"/>
            <a:ext cx="12185500" cy="521034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366B2F22-8FCC-6FF1-315F-7ACEAEE1F39B}"/>
              </a:ext>
            </a:extLst>
          </p:cNvPr>
          <p:cNvSpPr/>
          <p:nvPr/>
        </p:nvSpPr>
        <p:spPr>
          <a:xfrm>
            <a:off x="8799226" y="307098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C5E2DE7A-F30D-DA4D-2BEC-A9C7EEB6B64D}"/>
              </a:ext>
            </a:extLst>
          </p:cNvPr>
          <p:cNvSpPr/>
          <p:nvPr/>
        </p:nvSpPr>
        <p:spPr>
          <a:xfrm rot="5400000">
            <a:off x="1681148" y="1344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9A057FE3-05FF-98AC-57EF-FFD845DFED41}"/>
              </a:ext>
            </a:extLst>
          </p:cNvPr>
          <p:cNvSpPr txBox="1">
            <a:spLocks/>
          </p:cNvSpPr>
          <p:nvPr/>
        </p:nvSpPr>
        <p:spPr>
          <a:xfrm>
            <a:off x="579276" y="297036"/>
            <a:ext cx="8219950" cy="8539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Digital Footprint Audit</a:t>
            </a:r>
          </a:p>
          <a:p>
            <a:pPr marL="0" indent="0">
              <a:buNone/>
            </a:pPr>
            <a:endParaRPr lang="en-US" sz="3600" b="1" dirty="0">
              <a:solidFill>
                <a:srgbClr val="22BDBF"/>
              </a:solidFill>
              <a:cs typeface="Times New Roman" panose="02020603050405020304" pitchFamily="18" charset="0"/>
            </a:endParaRPr>
          </a:p>
        </p:txBody>
      </p:sp>
      <p:sp>
        <p:nvSpPr>
          <p:cNvPr id="19" name="TextBox 18">
            <a:extLst>
              <a:ext uri="{FF2B5EF4-FFF2-40B4-BE49-F238E27FC236}">
                <a16:creationId xmlns:a16="http://schemas.microsoft.com/office/drawing/2014/main" id="{A45559E2-41F8-D00E-734C-BDF4EB129550}"/>
              </a:ext>
            </a:extLst>
          </p:cNvPr>
          <p:cNvSpPr txBox="1"/>
          <p:nvPr/>
        </p:nvSpPr>
        <p:spPr>
          <a:xfrm>
            <a:off x="4919845" y="1715374"/>
            <a:ext cx="7265655" cy="4770537"/>
          </a:xfrm>
          <a:prstGeom prst="rect">
            <a:avLst/>
          </a:prstGeom>
          <a:noFill/>
        </p:spPr>
        <p:txBody>
          <a:bodyPr wrap="square">
            <a:spAutoFit/>
          </a:bodyPr>
          <a:lstStyle/>
          <a:p>
            <a:pPr marL="457200" indent="-457200">
              <a:buFont typeface="+mj-lt"/>
              <a:buAutoNum type="arabicPeriod"/>
              <a:tabLst>
                <a:tab pos="434975" algn="l"/>
              </a:tabLst>
            </a:pPr>
            <a:r>
              <a:rPr lang="en-US" sz="2400" b="1" dirty="0">
                <a:solidFill>
                  <a:schemeClr val="bg1"/>
                </a:solidFill>
                <a:latin typeface="Calibri" panose="020F0502020204030204" pitchFamily="34" charset="0"/>
                <a:ea typeface="Georgia" pitchFamily="34" charset="-122"/>
                <a:cs typeface="Calibri" panose="020F0502020204030204" pitchFamily="34" charset="0"/>
              </a:rPr>
              <a:t>One change I will make today (5 minutes)</a:t>
            </a:r>
          </a:p>
          <a:p>
            <a:pPr>
              <a:tabLst>
                <a:tab pos="434975" algn="l"/>
              </a:tabLst>
            </a:pPr>
            <a:br>
              <a:rPr lang="en-US" sz="2000" dirty="0">
                <a:solidFill>
                  <a:schemeClr val="bg1"/>
                </a:solidFill>
                <a:latin typeface="Calibri" panose="020F0502020204030204" pitchFamily="34" charset="0"/>
                <a:ea typeface="Georgia" pitchFamily="34" charset="-122"/>
                <a:cs typeface="Calibri" panose="020F0502020204030204" pitchFamily="34" charset="0"/>
              </a:rPr>
            </a:br>
            <a:r>
              <a:rPr lang="en-US" sz="2000" b="1" dirty="0">
                <a:solidFill>
                  <a:schemeClr val="bg1"/>
                </a:solidFill>
                <a:latin typeface="Calibri" panose="020F0502020204030204" pitchFamily="34" charset="0"/>
                <a:ea typeface="Georgia" pitchFamily="34" charset="-122"/>
                <a:cs typeface="Calibri" panose="020F0502020204030204" pitchFamily="34" charset="0"/>
              </a:rPr>
              <a:t>	Examples: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Limit profile visibility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Remove location sharing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Reduce one permission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Review discoverability                        </a:t>
            </a:r>
          </a:p>
          <a:p>
            <a:pPr>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a:tabLst>
                <a:tab pos="434975" algn="l"/>
              </a:tabLst>
            </a:pPr>
            <a:r>
              <a:rPr lang="en-US" sz="2000" b="1" dirty="0">
                <a:solidFill>
                  <a:schemeClr val="bg1"/>
                </a:solidFill>
                <a:latin typeface="Calibri" panose="020F0502020204030204" pitchFamily="34" charset="0"/>
                <a:ea typeface="Georgia" pitchFamily="34" charset="-122"/>
                <a:cs typeface="Calibri" panose="020F0502020204030204" pitchFamily="34" charset="0"/>
              </a:rPr>
              <a:t>	Write: </a:t>
            </a:r>
          </a:p>
          <a:p>
            <a:pP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Today I will: ……………………………………………………………………………</a:t>
            </a:r>
          </a:p>
          <a:p>
            <a:pPr>
              <a:lnSpc>
                <a:spcPct val="150000"/>
              </a:lnSpc>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p>
          <a:p>
            <a:pPr>
              <a:lnSpc>
                <a:spcPct val="150000"/>
              </a:lnSpc>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p>
          <a:p>
            <a:pPr>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marL="457200" indent="-457200">
              <a:buFont typeface="+mj-lt"/>
              <a:buAutoNum type="arabicPeriod"/>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2" name="Text 9">
            <a:extLst>
              <a:ext uri="{FF2B5EF4-FFF2-40B4-BE49-F238E27FC236}">
                <a16:creationId xmlns:a16="http://schemas.microsoft.com/office/drawing/2014/main" id="{3984B053-AA47-F29B-70FB-C7A5E2F64D38}"/>
              </a:ext>
            </a:extLst>
          </p:cNvPr>
          <p:cNvSpPr/>
          <p:nvPr/>
        </p:nvSpPr>
        <p:spPr>
          <a:xfrm>
            <a:off x="432714" y="1715374"/>
            <a:ext cx="4261206" cy="2711221"/>
          </a:xfrm>
          <a:prstGeom prst="rect">
            <a:avLst/>
          </a:prstGeom>
          <a:noFill/>
          <a:ln/>
        </p:spPr>
        <p:txBody>
          <a:bodyPr wrap="square" rtlCol="0" anchor="t"/>
          <a:lstStyle/>
          <a:p>
            <a:pPr>
              <a:lnSpc>
                <a:spcPts val="2540"/>
              </a:lnSpc>
            </a:pPr>
            <a:r>
              <a:rPr lang="en-US" sz="2400" dirty="0">
                <a:solidFill>
                  <a:schemeClr val="bg1"/>
                </a:solidFill>
                <a:latin typeface="Calibri" panose="020F0502020204030204" pitchFamily="34" charset="0"/>
                <a:ea typeface="Georgia" pitchFamily="34" charset="-122"/>
                <a:cs typeface="Calibri" panose="020F0502020204030204" pitchFamily="34" charset="0"/>
              </a:rPr>
              <a:t>A digital footprint improves through small, consistent actions - not one perfect setting. This short plan helps you turn today’s audit into concrete steps you can actually complete.</a:t>
            </a:r>
          </a:p>
          <a:p>
            <a:pPr>
              <a:lnSpc>
                <a:spcPts val="254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3" name="Rounded Rectangle 2">
            <a:extLst>
              <a:ext uri="{FF2B5EF4-FFF2-40B4-BE49-F238E27FC236}">
                <a16:creationId xmlns:a16="http://schemas.microsoft.com/office/drawing/2014/main" id="{3AB182DE-DB6C-82BC-7C69-E764A02EE2D4}"/>
              </a:ext>
            </a:extLst>
          </p:cNvPr>
          <p:cNvSpPr/>
          <p:nvPr/>
        </p:nvSpPr>
        <p:spPr>
          <a:xfrm>
            <a:off x="-1073026" y="4191463"/>
            <a:ext cx="5747796" cy="1943677"/>
          </a:xfrm>
          <a:prstGeom prst="roundRect">
            <a:avLst>
              <a:gd name="adj" fmla="val 15076"/>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31F9A23-0618-4298-3A09-19D58DC24208}"/>
              </a:ext>
            </a:extLst>
          </p:cNvPr>
          <p:cNvSpPr txBox="1"/>
          <p:nvPr/>
        </p:nvSpPr>
        <p:spPr>
          <a:xfrm>
            <a:off x="469290" y="4426595"/>
            <a:ext cx="4205480" cy="1708545"/>
          </a:xfrm>
          <a:prstGeom prst="rect">
            <a:avLst/>
          </a:prstGeom>
          <a:noFill/>
        </p:spPr>
        <p:txBody>
          <a:bodyPr wrap="square" rtlCol="0">
            <a:spAutoFit/>
          </a:bodyPr>
          <a:lstStyle/>
          <a:p>
            <a:pPr>
              <a:lnSpc>
                <a:spcPts val="2140"/>
              </a:lnSpc>
            </a:pPr>
            <a:r>
              <a:rPr lang="en-US" sz="2000" b="1" dirty="0">
                <a:solidFill>
                  <a:srgbClr val="10153D"/>
                </a:solidFill>
              </a:rPr>
              <a:t>Make it doable: </a:t>
            </a:r>
            <a:r>
              <a:rPr lang="en-US" sz="2000" dirty="0">
                <a:solidFill>
                  <a:srgbClr val="10153D"/>
                </a:solidFill>
              </a:rPr>
              <a:t>If your plan feels too big, reduce it to one setting + one habit.  Your digital footprint is built by habits. A small plan you follow is better than a big plan you forget.</a:t>
            </a:r>
          </a:p>
          <a:p>
            <a:pPr>
              <a:lnSpc>
                <a:spcPts val="2140"/>
              </a:lnSpc>
            </a:pPr>
            <a:endParaRPr lang="en-IE" sz="2000" dirty="0">
              <a:solidFill>
                <a:srgbClr val="10153D"/>
              </a:solidFill>
            </a:endParaRPr>
          </a:p>
        </p:txBody>
      </p:sp>
    </p:spTree>
    <p:extLst>
      <p:ext uri="{BB962C8B-B14F-4D97-AF65-F5344CB8AC3E}">
        <p14:creationId xmlns:p14="http://schemas.microsoft.com/office/powerpoint/2010/main" val="29138902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7DCAE-511F-BD14-0B78-EE9B5611D01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C9E3CF2-1522-3615-24A8-93AA3349E896}"/>
              </a:ext>
            </a:extLst>
          </p:cNvPr>
          <p:cNvSpPr/>
          <p:nvPr/>
        </p:nvSpPr>
        <p:spPr>
          <a:xfrm flipH="1">
            <a:off x="0" y="1242617"/>
            <a:ext cx="12185500" cy="521034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881B658-D39E-B8B6-9357-66B19DF9467F}"/>
              </a:ext>
            </a:extLst>
          </p:cNvPr>
          <p:cNvSpPr/>
          <p:nvPr/>
        </p:nvSpPr>
        <p:spPr>
          <a:xfrm>
            <a:off x="8799226" y="307098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97B6550C-6BD5-443F-D26E-76210FC68728}"/>
              </a:ext>
            </a:extLst>
          </p:cNvPr>
          <p:cNvSpPr/>
          <p:nvPr/>
        </p:nvSpPr>
        <p:spPr>
          <a:xfrm rot="5400000">
            <a:off x="1681148" y="1344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0BF49FA0-381B-4926-BA0E-9E6813660466}"/>
              </a:ext>
            </a:extLst>
          </p:cNvPr>
          <p:cNvSpPr txBox="1">
            <a:spLocks/>
          </p:cNvSpPr>
          <p:nvPr/>
        </p:nvSpPr>
        <p:spPr>
          <a:xfrm>
            <a:off x="579276" y="297036"/>
            <a:ext cx="8219950" cy="8539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Digital Footprint Audit</a:t>
            </a:r>
          </a:p>
          <a:p>
            <a:pPr marL="0" indent="0">
              <a:buNone/>
            </a:pPr>
            <a:endParaRPr lang="en-US" sz="3600" b="1" dirty="0">
              <a:solidFill>
                <a:srgbClr val="22BDBF"/>
              </a:solidFill>
              <a:cs typeface="Times New Roman" panose="02020603050405020304" pitchFamily="18" charset="0"/>
            </a:endParaRPr>
          </a:p>
        </p:txBody>
      </p:sp>
      <p:sp>
        <p:nvSpPr>
          <p:cNvPr id="19" name="TextBox 18">
            <a:extLst>
              <a:ext uri="{FF2B5EF4-FFF2-40B4-BE49-F238E27FC236}">
                <a16:creationId xmlns:a16="http://schemas.microsoft.com/office/drawing/2014/main" id="{3E2DD77E-4358-0C8D-B8D9-77644DC28B05}"/>
              </a:ext>
            </a:extLst>
          </p:cNvPr>
          <p:cNvSpPr txBox="1"/>
          <p:nvPr/>
        </p:nvSpPr>
        <p:spPr>
          <a:xfrm>
            <a:off x="4920899" y="1715374"/>
            <a:ext cx="7265655" cy="5139869"/>
          </a:xfrm>
          <a:prstGeom prst="rect">
            <a:avLst/>
          </a:prstGeom>
          <a:noFill/>
        </p:spPr>
        <p:txBody>
          <a:bodyPr wrap="square">
            <a:spAutoFit/>
          </a:bodyPr>
          <a:lstStyle/>
          <a:p>
            <a:pPr marL="457200" indent="-457200">
              <a:buFont typeface="+mj-lt"/>
              <a:buAutoNum type="arabicPeriod" startAt="2"/>
              <a:tabLst>
                <a:tab pos="434975" algn="l"/>
              </a:tabLst>
            </a:pPr>
            <a:r>
              <a:rPr lang="en-US" sz="2400" b="1" dirty="0">
                <a:solidFill>
                  <a:schemeClr val="bg1"/>
                </a:solidFill>
                <a:latin typeface="Calibri" panose="020F0502020204030204" pitchFamily="34" charset="0"/>
                <a:ea typeface="Georgia" pitchFamily="34" charset="-122"/>
                <a:cs typeface="Calibri" panose="020F0502020204030204" pitchFamily="34" charset="0"/>
              </a:rPr>
              <a:t>Two changes I will make this week                                 (10–20 minutes total)</a:t>
            </a:r>
          </a:p>
          <a:p>
            <a:pPr>
              <a:tabLst>
                <a:tab pos="434975" algn="l"/>
              </a:tabLst>
            </a:pPr>
            <a:br>
              <a:rPr lang="en-US" sz="2000" dirty="0">
                <a:solidFill>
                  <a:schemeClr val="bg1"/>
                </a:solidFill>
                <a:latin typeface="Calibri" panose="020F0502020204030204" pitchFamily="34" charset="0"/>
                <a:ea typeface="Georgia" pitchFamily="34" charset="-122"/>
                <a:cs typeface="Calibri" panose="020F0502020204030204" pitchFamily="34" charset="0"/>
              </a:rPr>
            </a:br>
            <a:r>
              <a:rPr lang="en-US" sz="2000" b="1" dirty="0">
                <a:solidFill>
                  <a:schemeClr val="bg1"/>
                </a:solidFill>
                <a:latin typeface="Calibri" panose="020F0502020204030204" pitchFamily="34" charset="0"/>
                <a:ea typeface="Georgia" pitchFamily="34" charset="-122"/>
                <a:cs typeface="Calibri" panose="020F0502020204030204" pitchFamily="34" charset="0"/>
              </a:rPr>
              <a:t>	Examples: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Review privacy defaults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Clean old public posts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Check app permissions </a:t>
            </a:r>
          </a:p>
          <a:p>
            <a:pPr marL="762000" indent="-350838">
              <a:buFont typeface="Arial" panose="020B0604020202020204" pitchFamily="34" charset="0"/>
              <a:buChar cha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Update password settings (if relevant)</a:t>
            </a:r>
          </a:p>
          <a:p>
            <a:pPr>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a:tabLst>
                <a:tab pos="434975" algn="l"/>
              </a:tabLst>
            </a:pPr>
            <a:r>
              <a:rPr lang="en-US" sz="2000" b="1" dirty="0">
                <a:solidFill>
                  <a:schemeClr val="bg1"/>
                </a:solidFill>
                <a:latin typeface="Calibri" panose="020F0502020204030204" pitchFamily="34" charset="0"/>
                <a:ea typeface="Georgia" pitchFamily="34" charset="-122"/>
                <a:cs typeface="Calibri" panose="020F0502020204030204" pitchFamily="34" charset="0"/>
              </a:rPr>
              <a:t>	Write: </a:t>
            </a:r>
          </a:p>
          <a:p>
            <a:pP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This week I will: ………………………………………………………..……………</a:t>
            </a:r>
          </a:p>
          <a:p>
            <a:pPr>
              <a:lnSpc>
                <a:spcPct val="150000"/>
              </a:lnSpc>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p>
          <a:p>
            <a:pPr>
              <a:lnSpc>
                <a:spcPct val="150000"/>
              </a:lnSpc>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p>
          <a:p>
            <a:pPr>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marL="457200" indent="-457200">
              <a:buFont typeface="+mj-lt"/>
              <a:buAutoNum type="arabicPeriod"/>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3" name="Text 9">
            <a:extLst>
              <a:ext uri="{FF2B5EF4-FFF2-40B4-BE49-F238E27FC236}">
                <a16:creationId xmlns:a16="http://schemas.microsoft.com/office/drawing/2014/main" id="{7A8E7C10-8898-49FA-8ADB-29B6FE4DE4DC}"/>
              </a:ext>
            </a:extLst>
          </p:cNvPr>
          <p:cNvSpPr/>
          <p:nvPr/>
        </p:nvSpPr>
        <p:spPr>
          <a:xfrm>
            <a:off x="432714" y="1715374"/>
            <a:ext cx="4261206" cy="2711221"/>
          </a:xfrm>
          <a:prstGeom prst="rect">
            <a:avLst/>
          </a:prstGeom>
          <a:noFill/>
          <a:ln/>
        </p:spPr>
        <p:txBody>
          <a:bodyPr wrap="square" rtlCol="0" anchor="t"/>
          <a:lstStyle/>
          <a:p>
            <a:pPr>
              <a:lnSpc>
                <a:spcPts val="2540"/>
              </a:lnSpc>
            </a:pPr>
            <a:r>
              <a:rPr lang="en-US" sz="2400" dirty="0">
                <a:solidFill>
                  <a:schemeClr val="bg1"/>
                </a:solidFill>
                <a:latin typeface="Calibri" panose="020F0502020204030204" pitchFamily="34" charset="0"/>
                <a:ea typeface="Georgia" pitchFamily="34" charset="-122"/>
                <a:cs typeface="Calibri" panose="020F0502020204030204" pitchFamily="34" charset="0"/>
              </a:rPr>
              <a:t>A digital footprint improves through small, consistent actions - not one perfect setting. This short plan helps you turn today’s audit into concrete steps you can actually complete.</a:t>
            </a:r>
          </a:p>
          <a:p>
            <a:pPr>
              <a:lnSpc>
                <a:spcPts val="254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B4C6586-F820-32DA-4206-2CA043ADFCFC}"/>
              </a:ext>
            </a:extLst>
          </p:cNvPr>
          <p:cNvSpPr/>
          <p:nvPr/>
        </p:nvSpPr>
        <p:spPr>
          <a:xfrm>
            <a:off x="-1073026" y="4191463"/>
            <a:ext cx="5747796" cy="1943677"/>
          </a:xfrm>
          <a:prstGeom prst="roundRect">
            <a:avLst>
              <a:gd name="adj" fmla="val 15076"/>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9986A97-D4E4-C45F-0C47-63F9ABCD6EC6}"/>
              </a:ext>
            </a:extLst>
          </p:cNvPr>
          <p:cNvSpPr txBox="1"/>
          <p:nvPr/>
        </p:nvSpPr>
        <p:spPr>
          <a:xfrm>
            <a:off x="469290" y="4426595"/>
            <a:ext cx="4205480" cy="1708545"/>
          </a:xfrm>
          <a:prstGeom prst="rect">
            <a:avLst/>
          </a:prstGeom>
          <a:noFill/>
        </p:spPr>
        <p:txBody>
          <a:bodyPr wrap="square" rtlCol="0">
            <a:spAutoFit/>
          </a:bodyPr>
          <a:lstStyle/>
          <a:p>
            <a:pPr>
              <a:lnSpc>
                <a:spcPts val="2140"/>
              </a:lnSpc>
            </a:pPr>
            <a:r>
              <a:rPr lang="en-US" sz="2000" b="1" dirty="0">
                <a:solidFill>
                  <a:srgbClr val="10153D"/>
                </a:solidFill>
              </a:rPr>
              <a:t>Make it doable: </a:t>
            </a:r>
            <a:r>
              <a:rPr lang="en-US" sz="2000" dirty="0">
                <a:solidFill>
                  <a:srgbClr val="10153D"/>
                </a:solidFill>
              </a:rPr>
              <a:t>If your plan feels too big, reduce it to one setting + one habit.  Your digital footprint is built by habits. A small plan you follow is better than a big plan you forget.</a:t>
            </a:r>
          </a:p>
          <a:p>
            <a:pPr>
              <a:lnSpc>
                <a:spcPts val="2140"/>
              </a:lnSpc>
            </a:pPr>
            <a:endParaRPr lang="en-IE" sz="2000" dirty="0">
              <a:solidFill>
                <a:srgbClr val="10153D"/>
              </a:solidFill>
            </a:endParaRPr>
          </a:p>
        </p:txBody>
      </p:sp>
    </p:spTree>
    <p:extLst>
      <p:ext uri="{BB962C8B-B14F-4D97-AF65-F5344CB8AC3E}">
        <p14:creationId xmlns:p14="http://schemas.microsoft.com/office/powerpoint/2010/main" val="2734729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610E4-DC53-B15E-FBC0-33250CF443C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B7488F4-DAF1-6C24-6F08-4DC5ECFFFAF7}"/>
              </a:ext>
            </a:extLst>
          </p:cNvPr>
          <p:cNvSpPr/>
          <p:nvPr/>
        </p:nvSpPr>
        <p:spPr>
          <a:xfrm flipH="1">
            <a:off x="0" y="1242617"/>
            <a:ext cx="12185500" cy="521034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8222BE3A-9BC8-D769-9453-66230A8DA107}"/>
              </a:ext>
            </a:extLst>
          </p:cNvPr>
          <p:cNvSpPr/>
          <p:nvPr/>
        </p:nvSpPr>
        <p:spPr>
          <a:xfrm>
            <a:off x="8799226" y="307098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723D1FA-DD11-4F55-4232-6B0ED4EB7FF5}"/>
              </a:ext>
            </a:extLst>
          </p:cNvPr>
          <p:cNvSpPr/>
          <p:nvPr/>
        </p:nvSpPr>
        <p:spPr>
          <a:xfrm rot="5400000">
            <a:off x="1681148" y="1344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1306D43E-4DFD-F022-2D8A-D2B265C37E96}"/>
              </a:ext>
            </a:extLst>
          </p:cNvPr>
          <p:cNvSpPr txBox="1">
            <a:spLocks/>
          </p:cNvSpPr>
          <p:nvPr/>
        </p:nvSpPr>
        <p:spPr>
          <a:xfrm>
            <a:off x="579276" y="297036"/>
            <a:ext cx="8219950" cy="8539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Digital Footprint Audit</a:t>
            </a:r>
          </a:p>
          <a:p>
            <a:pPr marL="0" indent="0">
              <a:buNone/>
            </a:pPr>
            <a:endParaRPr lang="en-US" sz="3600" b="1" dirty="0">
              <a:solidFill>
                <a:srgbClr val="22BDBF"/>
              </a:solidFill>
              <a:cs typeface="Times New Roman" panose="02020603050405020304" pitchFamily="18" charset="0"/>
            </a:endParaRPr>
          </a:p>
        </p:txBody>
      </p:sp>
      <p:sp>
        <p:nvSpPr>
          <p:cNvPr id="19" name="TextBox 18">
            <a:extLst>
              <a:ext uri="{FF2B5EF4-FFF2-40B4-BE49-F238E27FC236}">
                <a16:creationId xmlns:a16="http://schemas.microsoft.com/office/drawing/2014/main" id="{2DD05E8C-10A8-B428-0EFF-06B40D502493}"/>
              </a:ext>
            </a:extLst>
          </p:cNvPr>
          <p:cNvSpPr txBox="1"/>
          <p:nvPr/>
        </p:nvSpPr>
        <p:spPr>
          <a:xfrm>
            <a:off x="4884323" y="1715374"/>
            <a:ext cx="7265655" cy="4832092"/>
          </a:xfrm>
          <a:prstGeom prst="rect">
            <a:avLst/>
          </a:prstGeom>
          <a:noFill/>
        </p:spPr>
        <p:txBody>
          <a:bodyPr wrap="square">
            <a:spAutoFit/>
          </a:bodyPr>
          <a:lstStyle/>
          <a:p>
            <a:pPr marL="457200" indent="-457200">
              <a:buFont typeface="+mj-lt"/>
              <a:buAutoNum type="arabicPeriod" startAt="3"/>
              <a:tabLst>
                <a:tab pos="434975" algn="l"/>
              </a:tabLst>
            </a:pPr>
            <a:r>
              <a:rPr lang="en-US" sz="2400" b="1" dirty="0">
                <a:solidFill>
                  <a:schemeClr val="bg1"/>
                </a:solidFill>
                <a:latin typeface="Calibri" panose="020F0502020204030204" pitchFamily="34" charset="0"/>
                <a:ea typeface="Georgia" pitchFamily="34" charset="-122"/>
                <a:cs typeface="Calibri" panose="020F0502020204030204" pitchFamily="34" charset="0"/>
              </a:rPr>
              <a:t>One habit rule I will follow going forward                 (daily choice)</a:t>
            </a:r>
          </a:p>
          <a:p>
            <a:pPr>
              <a:tabLst>
                <a:tab pos="434975" algn="l"/>
              </a:tabLst>
            </a:pPr>
            <a:br>
              <a:rPr lang="en-US" sz="2000" dirty="0">
                <a:solidFill>
                  <a:schemeClr val="bg1"/>
                </a:solidFill>
                <a:latin typeface="Calibri" panose="020F0502020204030204" pitchFamily="34" charset="0"/>
                <a:ea typeface="Georgia" pitchFamily="34" charset="-122"/>
                <a:cs typeface="Calibri" panose="020F0502020204030204" pitchFamily="34" charset="0"/>
              </a:rPr>
            </a:br>
            <a:r>
              <a:rPr lang="en-US" sz="2000" b="1" dirty="0">
                <a:solidFill>
                  <a:schemeClr val="bg1"/>
                </a:solidFill>
                <a:latin typeface="Calibri" panose="020F0502020204030204" pitchFamily="34" charset="0"/>
                <a:ea typeface="Georgia" pitchFamily="34" charset="-122"/>
                <a:cs typeface="Calibri" panose="020F0502020204030204" pitchFamily="34" charset="0"/>
              </a:rPr>
              <a:t>	Examples: </a:t>
            </a:r>
          </a:p>
          <a:p>
            <a:pPr marL="676275" indent="-265113">
              <a:buFont typeface="Arial" panose="020B0604020202020204" pitchFamily="34" charset="0"/>
              <a:buChar char="•"/>
              <a:tabLst>
                <a:tab pos="615950" algn="l"/>
              </a:tabLst>
            </a:pPr>
            <a:r>
              <a:rPr lang="pl-PL" sz="2000" dirty="0">
                <a:solidFill>
                  <a:schemeClr val="bg1"/>
                </a:solidFill>
                <a:latin typeface="Calibri" panose="020F0502020204030204" pitchFamily="34" charset="0"/>
                <a:ea typeface="Georgia" pitchFamily="34" charset="-122"/>
                <a:cs typeface="Calibri" panose="020F0502020204030204" pitchFamily="34" charset="0"/>
              </a:rPr>
              <a:t>  ”</a:t>
            </a:r>
            <a:r>
              <a:rPr lang="en-US" sz="2000" dirty="0">
                <a:solidFill>
                  <a:schemeClr val="bg1"/>
                </a:solidFill>
                <a:latin typeface="Calibri" panose="020F0502020204030204" pitchFamily="34" charset="0"/>
                <a:ea typeface="Georgia" pitchFamily="34" charset="-122"/>
                <a:cs typeface="Calibri" panose="020F0502020204030204" pitchFamily="34" charset="0"/>
              </a:rPr>
              <a:t>I will use STOP–THINK–CHECK–CHOOSE before sharing” </a:t>
            </a:r>
          </a:p>
          <a:p>
            <a:pPr marL="676275" indent="-265113">
              <a:buFont typeface="Arial" panose="020B0604020202020204" pitchFamily="34" charset="0"/>
              <a:buChar char="•"/>
              <a:tabLst>
                <a:tab pos="615950"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r>
              <a:rPr lang="en-IE" sz="2000" dirty="0">
                <a:solidFill>
                  <a:schemeClr val="bg1"/>
                </a:solidFill>
                <a:latin typeface="Calibri" panose="020F0502020204030204" pitchFamily="34" charset="0"/>
                <a:ea typeface="Georgia" pitchFamily="34" charset="-122"/>
                <a:cs typeface="Calibri" panose="020F0502020204030204" pitchFamily="34" charset="0"/>
              </a:rPr>
              <a:t>“</a:t>
            </a:r>
            <a:r>
              <a:rPr lang="en-US" sz="2000" dirty="0">
                <a:solidFill>
                  <a:schemeClr val="bg1"/>
                </a:solidFill>
                <a:latin typeface="Calibri" panose="020F0502020204030204" pitchFamily="34" charset="0"/>
                <a:ea typeface="Georgia" pitchFamily="34" charset="-122"/>
                <a:cs typeface="Calibri" panose="020F0502020204030204" pitchFamily="34" charset="0"/>
              </a:rPr>
              <a:t>I will ask consent before tagging” </a:t>
            </a:r>
          </a:p>
          <a:p>
            <a:pPr marL="676275" indent="-265113">
              <a:buFont typeface="Arial" panose="020B0604020202020204" pitchFamily="34" charset="0"/>
              <a:buChar char="•"/>
              <a:tabLst>
                <a:tab pos="615950"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r>
              <a:rPr lang="en-IE" sz="2000" dirty="0">
                <a:solidFill>
                  <a:schemeClr val="bg1"/>
                </a:solidFill>
                <a:latin typeface="Calibri" panose="020F0502020204030204" pitchFamily="34" charset="0"/>
                <a:ea typeface="Georgia" pitchFamily="34" charset="-122"/>
                <a:cs typeface="Calibri" panose="020F0502020204030204" pitchFamily="34" charset="0"/>
              </a:rPr>
              <a:t>“</a:t>
            </a:r>
            <a:r>
              <a:rPr lang="en-US" sz="2000" dirty="0">
                <a:solidFill>
                  <a:schemeClr val="bg1"/>
                </a:solidFill>
                <a:latin typeface="Calibri" panose="020F0502020204030204" pitchFamily="34" charset="0"/>
                <a:ea typeface="Georgia" pitchFamily="34" charset="-122"/>
                <a:cs typeface="Calibri" panose="020F0502020204030204" pitchFamily="34" charset="0"/>
              </a:rPr>
              <a:t>I will avoid real-time location”</a:t>
            </a:r>
          </a:p>
          <a:p>
            <a:pPr>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a:tabLst>
                <a:tab pos="434975" algn="l"/>
              </a:tabLst>
            </a:pPr>
            <a:r>
              <a:rPr lang="en-US" sz="2000" b="1" dirty="0">
                <a:solidFill>
                  <a:schemeClr val="bg1"/>
                </a:solidFill>
                <a:latin typeface="Calibri" panose="020F0502020204030204" pitchFamily="34" charset="0"/>
                <a:ea typeface="Georgia" pitchFamily="34" charset="-122"/>
                <a:cs typeface="Calibri" panose="020F0502020204030204" pitchFamily="34" charset="0"/>
              </a:rPr>
              <a:t>	Write: </a:t>
            </a:r>
          </a:p>
          <a:p>
            <a:pPr>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My rule is: ………………………………………………………………..……………</a:t>
            </a:r>
          </a:p>
          <a:p>
            <a:pPr>
              <a:lnSpc>
                <a:spcPct val="150000"/>
              </a:lnSpc>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p>
          <a:p>
            <a:pPr>
              <a:lnSpc>
                <a:spcPct val="150000"/>
              </a:lnSpc>
              <a:tabLst>
                <a:tab pos="434975" algn="l"/>
              </a:tabLst>
            </a:pPr>
            <a:r>
              <a:rPr lang="en-US" sz="2000" dirty="0">
                <a:solidFill>
                  <a:schemeClr val="bg1"/>
                </a:solidFill>
                <a:latin typeface="Calibri" panose="020F0502020204030204" pitchFamily="34" charset="0"/>
                <a:ea typeface="Georgia" pitchFamily="34" charset="-122"/>
                <a:cs typeface="Calibri" panose="020F0502020204030204" pitchFamily="34" charset="0"/>
              </a:rPr>
              <a:t>	……………………………………………………………………………………………….</a:t>
            </a:r>
          </a:p>
          <a:p>
            <a:pPr>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a:p>
            <a:pPr marL="457200" indent="-457200">
              <a:buFont typeface="+mj-lt"/>
              <a:buAutoNum type="arabicPeriod"/>
              <a:tabLst>
                <a:tab pos="434975" algn="l"/>
              </a:tabLst>
            </a:pPr>
            <a:endParaRPr lang="en-US" sz="2000"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3" name="Text 9">
            <a:extLst>
              <a:ext uri="{FF2B5EF4-FFF2-40B4-BE49-F238E27FC236}">
                <a16:creationId xmlns:a16="http://schemas.microsoft.com/office/drawing/2014/main" id="{4438532F-AFDF-FFE4-47D4-9E4DD236D4F8}"/>
              </a:ext>
            </a:extLst>
          </p:cNvPr>
          <p:cNvSpPr/>
          <p:nvPr/>
        </p:nvSpPr>
        <p:spPr>
          <a:xfrm>
            <a:off x="432714" y="1715374"/>
            <a:ext cx="4261206" cy="2711221"/>
          </a:xfrm>
          <a:prstGeom prst="rect">
            <a:avLst/>
          </a:prstGeom>
          <a:noFill/>
          <a:ln/>
        </p:spPr>
        <p:txBody>
          <a:bodyPr wrap="square" rtlCol="0" anchor="t"/>
          <a:lstStyle/>
          <a:p>
            <a:pPr>
              <a:lnSpc>
                <a:spcPts val="2540"/>
              </a:lnSpc>
            </a:pPr>
            <a:r>
              <a:rPr lang="en-US" sz="2400" dirty="0">
                <a:solidFill>
                  <a:schemeClr val="bg1"/>
                </a:solidFill>
                <a:latin typeface="Calibri" panose="020F0502020204030204" pitchFamily="34" charset="0"/>
                <a:ea typeface="Georgia" pitchFamily="34" charset="-122"/>
                <a:cs typeface="Calibri" panose="020F0502020204030204" pitchFamily="34" charset="0"/>
              </a:rPr>
              <a:t>A digital footprint improves through small, consistent actions - not one perfect setting. This short plan helps you turn today’s audit into concrete steps you can actually complete.</a:t>
            </a:r>
          </a:p>
          <a:p>
            <a:pPr>
              <a:lnSpc>
                <a:spcPts val="254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D76A701B-E7F6-EEA3-2838-FAA46888228F}"/>
              </a:ext>
            </a:extLst>
          </p:cNvPr>
          <p:cNvSpPr/>
          <p:nvPr/>
        </p:nvSpPr>
        <p:spPr>
          <a:xfrm>
            <a:off x="-1073026" y="4191463"/>
            <a:ext cx="5747796" cy="1943677"/>
          </a:xfrm>
          <a:prstGeom prst="roundRect">
            <a:avLst>
              <a:gd name="adj" fmla="val 15076"/>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4621968-1FC7-4DD9-81E4-28B772F28867}"/>
              </a:ext>
            </a:extLst>
          </p:cNvPr>
          <p:cNvSpPr txBox="1"/>
          <p:nvPr/>
        </p:nvSpPr>
        <p:spPr>
          <a:xfrm>
            <a:off x="469290" y="4426595"/>
            <a:ext cx="4205480" cy="1708545"/>
          </a:xfrm>
          <a:prstGeom prst="rect">
            <a:avLst/>
          </a:prstGeom>
          <a:noFill/>
        </p:spPr>
        <p:txBody>
          <a:bodyPr wrap="square" rtlCol="0">
            <a:spAutoFit/>
          </a:bodyPr>
          <a:lstStyle/>
          <a:p>
            <a:pPr>
              <a:lnSpc>
                <a:spcPts val="2140"/>
              </a:lnSpc>
            </a:pPr>
            <a:r>
              <a:rPr lang="en-US" sz="2000" b="1" dirty="0">
                <a:solidFill>
                  <a:srgbClr val="10153D"/>
                </a:solidFill>
              </a:rPr>
              <a:t>Make it doable: </a:t>
            </a:r>
            <a:r>
              <a:rPr lang="en-US" sz="2000" dirty="0">
                <a:solidFill>
                  <a:srgbClr val="10153D"/>
                </a:solidFill>
              </a:rPr>
              <a:t>If your plan feels too big, reduce it to one setting + one habit.  Your digital footprint is built by habits. A small plan you follow is better than a big plan you forget.</a:t>
            </a:r>
          </a:p>
          <a:p>
            <a:pPr>
              <a:lnSpc>
                <a:spcPts val="2140"/>
              </a:lnSpc>
            </a:pPr>
            <a:endParaRPr lang="en-IE" sz="2000" dirty="0">
              <a:solidFill>
                <a:srgbClr val="10153D"/>
              </a:solidFill>
            </a:endParaRPr>
          </a:p>
        </p:txBody>
      </p:sp>
    </p:spTree>
    <p:extLst>
      <p:ext uri="{BB962C8B-B14F-4D97-AF65-F5344CB8AC3E}">
        <p14:creationId xmlns:p14="http://schemas.microsoft.com/office/powerpoint/2010/main" val="34522309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A57E8-D6CE-E49E-77AD-85087589A81E}"/>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7E2DB446-5B4C-A8CE-DACE-422544804765}"/>
              </a:ext>
            </a:extLst>
          </p:cNvPr>
          <p:cNvSpPr/>
          <p:nvPr/>
        </p:nvSpPr>
        <p:spPr>
          <a:xfrm flipH="1" flipV="1">
            <a:off x="0" y="1368753"/>
            <a:ext cx="12185500" cy="165047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3" name="Graphic 7">
            <a:extLst>
              <a:ext uri="{FF2B5EF4-FFF2-40B4-BE49-F238E27FC236}">
                <a16:creationId xmlns:a16="http://schemas.microsoft.com/office/drawing/2014/main" id="{CB1B1120-9E52-0009-7BEE-986639FC97A6}"/>
              </a:ext>
            </a:extLst>
          </p:cNvPr>
          <p:cNvSpPr/>
          <p:nvPr/>
        </p:nvSpPr>
        <p:spPr>
          <a:xfrm>
            <a:off x="9509642" y="423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8" name="Google Shape;1272;p35">
            <a:extLst>
              <a:ext uri="{FF2B5EF4-FFF2-40B4-BE49-F238E27FC236}">
                <a16:creationId xmlns:a16="http://schemas.microsoft.com/office/drawing/2014/main" id="{87A81CB4-7F26-80B4-8E9A-BBF2035AFACE}"/>
              </a:ext>
            </a:extLst>
          </p:cNvPr>
          <p:cNvGrpSpPr/>
          <p:nvPr/>
        </p:nvGrpSpPr>
        <p:grpSpPr>
          <a:xfrm>
            <a:off x="1096947" y="2119464"/>
            <a:ext cx="1818532" cy="1819909"/>
            <a:chOff x="836677" y="2561257"/>
            <a:chExt cx="736471" cy="737029"/>
          </a:xfrm>
        </p:grpSpPr>
        <p:sp>
          <p:nvSpPr>
            <p:cNvPr id="12" name="Google Shape;1273;p35">
              <a:extLst>
                <a:ext uri="{FF2B5EF4-FFF2-40B4-BE49-F238E27FC236}">
                  <a16:creationId xmlns:a16="http://schemas.microsoft.com/office/drawing/2014/main" id="{70C1B90A-13F8-E441-6992-6C9E7452F4C5}"/>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E8068C"/>
            </a:solidFill>
            <a:ln>
              <a:solidFill>
                <a:srgbClr val="E8068C"/>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3" name="Google Shape;1274;p35">
              <a:extLst>
                <a:ext uri="{FF2B5EF4-FFF2-40B4-BE49-F238E27FC236}">
                  <a16:creationId xmlns:a16="http://schemas.microsoft.com/office/drawing/2014/main" id="{3FA414EE-67FE-24C2-EFEA-274731C03C5A}"/>
                </a:ext>
              </a:extLst>
            </p:cNvPr>
            <p:cNvSpPr/>
            <p:nvPr/>
          </p:nvSpPr>
          <p:spPr>
            <a:xfrm>
              <a:off x="948635" y="2674263"/>
              <a:ext cx="510900" cy="510900"/>
            </a:xfrm>
            <a:prstGeom prst="ellipse">
              <a:avLst/>
            </a:prstGeom>
            <a:solidFill>
              <a:srgbClr val="FFFFFF"/>
            </a:solidFill>
            <a:ln>
              <a:solidFill>
                <a:srgbClr val="E8068C"/>
              </a:solid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sp>
        <p:nvSpPr>
          <p:cNvPr id="96" name="Google Shape;1277;p35">
            <a:extLst>
              <a:ext uri="{FF2B5EF4-FFF2-40B4-BE49-F238E27FC236}">
                <a16:creationId xmlns:a16="http://schemas.microsoft.com/office/drawing/2014/main" id="{5A49CCDD-AA84-C744-9496-677B8790F8C1}"/>
              </a:ext>
            </a:extLst>
          </p:cNvPr>
          <p:cNvSpPr txBox="1"/>
          <p:nvPr/>
        </p:nvSpPr>
        <p:spPr>
          <a:xfrm>
            <a:off x="1297975" y="3163895"/>
            <a:ext cx="1416476" cy="570125"/>
          </a:xfrm>
          <a:prstGeom prst="rect">
            <a:avLst/>
          </a:prstGeom>
          <a:noFill/>
          <a:ln>
            <a:noFill/>
          </a:ln>
        </p:spPr>
        <p:txBody>
          <a:bodyPr spcFirstLastPara="1" wrap="square" lIns="91425" tIns="91425" rIns="91425" bIns="91425" anchor="t" anchorCtr="0">
            <a:noAutofit/>
          </a:bodyPr>
          <a:lstStyle/>
          <a:p>
            <a:pPr algn="ctr">
              <a:lnSpc>
                <a:spcPts val="1620"/>
              </a:lnSpc>
            </a:pPr>
            <a:r>
              <a:rPr lang="en-IE" sz="8800" b="1" dirty="0">
                <a:solidFill>
                  <a:srgbClr val="E8068C"/>
                </a:solidFill>
                <a:latin typeface="Calibri" panose="020F0502020204030204" pitchFamily="34" charset="0"/>
                <a:ea typeface="Fira Sans"/>
                <a:cs typeface="Calibri" panose="020F0502020204030204" pitchFamily="34" charset="0"/>
                <a:sym typeface="Fira Sans"/>
              </a:rPr>
              <a:t>1</a:t>
            </a:r>
            <a:endParaRPr sz="8800" b="1" dirty="0">
              <a:solidFill>
                <a:srgbClr val="E8068C"/>
              </a:solidFill>
              <a:latin typeface="Calibri" panose="020F0502020204030204" pitchFamily="34" charset="0"/>
              <a:ea typeface="Fira Sans"/>
              <a:cs typeface="Calibri" panose="020F0502020204030204" pitchFamily="34" charset="0"/>
              <a:sym typeface="Fira Sans"/>
            </a:endParaRPr>
          </a:p>
        </p:txBody>
      </p:sp>
      <p:sp>
        <p:nvSpPr>
          <p:cNvPr id="29" name="Freeform 28">
            <a:extLst>
              <a:ext uri="{FF2B5EF4-FFF2-40B4-BE49-F238E27FC236}">
                <a16:creationId xmlns:a16="http://schemas.microsoft.com/office/drawing/2014/main" id="{FB579C1C-C698-6350-D06D-D5D3CB0A1405}"/>
              </a:ext>
            </a:extLst>
          </p:cNvPr>
          <p:cNvSpPr/>
          <p:nvPr/>
        </p:nvSpPr>
        <p:spPr>
          <a:xfrm rot="16200000">
            <a:off x="1833711" y="4665000"/>
            <a:ext cx="348768" cy="583016"/>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E8068C"/>
          </a:solidFill>
          <a:ln w="9525" cap="flat">
            <a:noFill/>
            <a:prstDash val="solid"/>
            <a:miter/>
          </a:ln>
        </p:spPr>
      </p:sp>
      <p:sp>
        <p:nvSpPr>
          <p:cNvPr id="30" name="Google Shape;1277;p35">
            <a:extLst>
              <a:ext uri="{FF2B5EF4-FFF2-40B4-BE49-F238E27FC236}">
                <a16:creationId xmlns:a16="http://schemas.microsoft.com/office/drawing/2014/main" id="{08B9806F-5CEB-0A03-8CA2-E3F376B06683}"/>
              </a:ext>
            </a:extLst>
          </p:cNvPr>
          <p:cNvSpPr txBox="1"/>
          <p:nvPr/>
        </p:nvSpPr>
        <p:spPr>
          <a:xfrm>
            <a:off x="651878" y="4067533"/>
            <a:ext cx="2780437"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E8068C"/>
                </a:solidFill>
                <a:latin typeface="Calibri" panose="020F0502020204030204" pitchFamily="34" charset="0"/>
                <a:ea typeface="Calibri" pitchFamily="34" charset="-122"/>
                <a:cs typeface="Calibri" panose="020F0502020204030204" pitchFamily="34" charset="0"/>
              </a:rPr>
              <a:t>Privacy </a:t>
            </a:r>
            <a:endParaRPr lang="en-US" sz="2800" dirty="0">
              <a:solidFill>
                <a:srgbClr val="E8068C"/>
              </a:solidFill>
              <a:latin typeface="Calibri" panose="020F0502020204030204" pitchFamily="34" charset="0"/>
              <a:cs typeface="Calibri" panose="020F0502020204030204" pitchFamily="34" charset="0"/>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who knows what </a:t>
            </a: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about you</a:t>
            </a:r>
          </a:p>
          <a:p>
            <a:pPr algn="ctr"/>
            <a:endParaRPr lang="en-US" sz="2400" dirty="0">
              <a:solidFill>
                <a:srgbClr val="10153D"/>
              </a:solidFill>
              <a:latin typeface="Calibri" panose="020F0502020204030204" pitchFamily="34" charset="0"/>
              <a:cs typeface="Calibri" panose="020F0502020204030204" pitchFamily="34" charset="0"/>
            </a:endParaRPr>
          </a:p>
        </p:txBody>
      </p:sp>
      <p:sp>
        <p:nvSpPr>
          <p:cNvPr id="48" name="Graphic 4">
            <a:extLst>
              <a:ext uri="{FF2B5EF4-FFF2-40B4-BE49-F238E27FC236}">
                <a16:creationId xmlns:a16="http://schemas.microsoft.com/office/drawing/2014/main" id="{E2A79E04-2109-036F-1B07-C51FAF802D01}"/>
              </a:ext>
            </a:extLst>
          </p:cNvPr>
          <p:cNvSpPr/>
          <p:nvPr/>
        </p:nvSpPr>
        <p:spPr>
          <a:xfrm rot="5400000">
            <a:off x="6045250" y="-1175558"/>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pPr algn="ctr"/>
            <a:endParaRPr lang="en-US">
              <a:latin typeface="Calibri" panose="020F0502020204030204" pitchFamily="34" charset="0"/>
              <a:cs typeface="Calibri" panose="020F0502020204030204" pitchFamily="34" charset="0"/>
            </a:endParaRPr>
          </a:p>
        </p:txBody>
      </p:sp>
      <p:sp>
        <p:nvSpPr>
          <p:cNvPr id="50" name="Text Placeholder 11">
            <a:extLst>
              <a:ext uri="{FF2B5EF4-FFF2-40B4-BE49-F238E27FC236}">
                <a16:creationId xmlns:a16="http://schemas.microsoft.com/office/drawing/2014/main" id="{20A6FDCA-5B96-EAC1-EF86-22EFBA7E3EDF}"/>
              </a:ext>
            </a:extLst>
          </p:cNvPr>
          <p:cNvSpPr txBox="1">
            <a:spLocks/>
          </p:cNvSpPr>
          <p:nvPr/>
        </p:nvSpPr>
        <p:spPr>
          <a:xfrm>
            <a:off x="9750" y="605150"/>
            <a:ext cx="12179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Why does your digital footprint matter?</a:t>
            </a:r>
          </a:p>
          <a:p>
            <a:pPr marL="0" indent="0" algn="ctr">
              <a:buNone/>
            </a:pPr>
            <a:endParaRPr lang="en-US" sz="3600" b="1" dirty="0">
              <a:solidFill>
                <a:schemeClr val="bg1"/>
              </a:solidFill>
              <a:latin typeface="Calibri" panose="020F0502020204030204" pitchFamily="34" charset="0"/>
              <a:cs typeface="Calibri" panose="020F0502020204030204" pitchFamily="34" charset="0"/>
            </a:endParaRPr>
          </a:p>
        </p:txBody>
      </p:sp>
      <p:sp>
        <p:nvSpPr>
          <p:cNvPr id="54" name="Text 6">
            <a:extLst>
              <a:ext uri="{FF2B5EF4-FFF2-40B4-BE49-F238E27FC236}">
                <a16:creationId xmlns:a16="http://schemas.microsoft.com/office/drawing/2014/main" id="{1323537C-26B1-C109-7C79-E63FF5A23D06}"/>
              </a:ext>
            </a:extLst>
          </p:cNvPr>
          <p:cNvSpPr/>
          <p:nvPr/>
        </p:nvSpPr>
        <p:spPr>
          <a:xfrm>
            <a:off x="6500" y="1550224"/>
            <a:ext cx="12185500" cy="1000127"/>
          </a:xfrm>
          <a:prstGeom prst="rect">
            <a:avLst/>
          </a:prstGeom>
          <a:noFill/>
          <a:ln/>
        </p:spPr>
        <p:txBody>
          <a:bodyPr wrap="square" rtlCol="0" anchor="t"/>
          <a:lstStyle/>
          <a:p>
            <a:pPr algn="ctr"/>
            <a:r>
              <a:rPr lang="en-US" sz="2400" dirty="0">
                <a:solidFill>
                  <a:schemeClr val="bg1"/>
                </a:solidFill>
                <a:latin typeface="Calibri" panose="020F0502020204030204" pitchFamily="34" charset="0"/>
                <a:ea typeface="Calibri" pitchFamily="34" charset="-122"/>
                <a:cs typeface="Calibri" panose="020F0502020204030204" pitchFamily="34" charset="0"/>
              </a:rPr>
              <a:t>Your digital footprint can influence:</a:t>
            </a:r>
          </a:p>
          <a:p>
            <a:pPr algn="ctr"/>
            <a:endParaRPr lang="en-US" sz="2200" dirty="0">
              <a:solidFill>
                <a:srgbClr val="10153D"/>
              </a:solidFill>
              <a:latin typeface="Calibri" panose="020F0502020204030204" pitchFamily="34" charset="0"/>
              <a:cs typeface="Calibri" panose="020F0502020204030204" pitchFamily="34" charset="0"/>
            </a:endParaRPr>
          </a:p>
        </p:txBody>
      </p:sp>
      <p:grpSp>
        <p:nvGrpSpPr>
          <p:cNvPr id="3" name="Google Shape;1272;p35">
            <a:extLst>
              <a:ext uri="{FF2B5EF4-FFF2-40B4-BE49-F238E27FC236}">
                <a16:creationId xmlns:a16="http://schemas.microsoft.com/office/drawing/2014/main" id="{59443725-3C44-C26E-A2C3-F5CA2378BEC4}"/>
              </a:ext>
            </a:extLst>
          </p:cNvPr>
          <p:cNvGrpSpPr/>
          <p:nvPr/>
        </p:nvGrpSpPr>
        <p:grpSpPr>
          <a:xfrm>
            <a:off x="3913267" y="2119464"/>
            <a:ext cx="1818532" cy="1819909"/>
            <a:chOff x="836677" y="2561257"/>
            <a:chExt cx="736471" cy="737029"/>
          </a:xfrm>
        </p:grpSpPr>
        <p:sp>
          <p:nvSpPr>
            <p:cNvPr id="4" name="Google Shape;1273;p35">
              <a:extLst>
                <a:ext uri="{FF2B5EF4-FFF2-40B4-BE49-F238E27FC236}">
                  <a16:creationId xmlns:a16="http://schemas.microsoft.com/office/drawing/2014/main" id="{722DCB44-CFB9-FC49-7AFF-7F0E1953AEA1}"/>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713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5" name="Google Shape;1274;p35">
              <a:extLst>
                <a:ext uri="{FF2B5EF4-FFF2-40B4-BE49-F238E27FC236}">
                  <a16:creationId xmlns:a16="http://schemas.microsoft.com/office/drawing/2014/main" id="{CAC71341-5ACE-6DA4-8617-E4FF5900104A}"/>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sp>
        <p:nvSpPr>
          <p:cNvPr id="6" name="Google Shape;1277;p35">
            <a:extLst>
              <a:ext uri="{FF2B5EF4-FFF2-40B4-BE49-F238E27FC236}">
                <a16:creationId xmlns:a16="http://schemas.microsoft.com/office/drawing/2014/main" id="{5F41C377-3971-5ED1-5614-2D12AEE1F553}"/>
              </a:ext>
            </a:extLst>
          </p:cNvPr>
          <p:cNvSpPr txBox="1"/>
          <p:nvPr/>
        </p:nvSpPr>
        <p:spPr>
          <a:xfrm>
            <a:off x="4114295" y="3163895"/>
            <a:ext cx="1416476" cy="570125"/>
          </a:xfrm>
          <a:prstGeom prst="rect">
            <a:avLst/>
          </a:prstGeom>
          <a:noFill/>
          <a:ln>
            <a:noFill/>
          </a:ln>
        </p:spPr>
        <p:txBody>
          <a:bodyPr spcFirstLastPara="1" wrap="square" lIns="91425" tIns="91425" rIns="91425" bIns="91425" anchor="t" anchorCtr="0">
            <a:noAutofit/>
          </a:bodyPr>
          <a:lstStyle/>
          <a:p>
            <a:pPr algn="ctr">
              <a:lnSpc>
                <a:spcPts val="1620"/>
              </a:lnSpc>
            </a:pPr>
            <a:r>
              <a:rPr lang="en-IE" sz="8800" b="1" dirty="0">
                <a:solidFill>
                  <a:srgbClr val="713293"/>
                </a:solidFill>
                <a:latin typeface="Calibri" panose="020F0502020204030204" pitchFamily="34" charset="0"/>
                <a:ea typeface="Fira Sans"/>
                <a:cs typeface="Calibri" panose="020F0502020204030204" pitchFamily="34" charset="0"/>
                <a:sym typeface="Fira Sans"/>
              </a:rPr>
              <a:t>2</a:t>
            </a:r>
            <a:endParaRPr sz="8800" b="1" dirty="0">
              <a:solidFill>
                <a:srgbClr val="713293"/>
              </a:solidFill>
              <a:latin typeface="Calibri" panose="020F0502020204030204" pitchFamily="34" charset="0"/>
              <a:ea typeface="Fira Sans"/>
              <a:cs typeface="Calibri" panose="020F0502020204030204" pitchFamily="34" charset="0"/>
              <a:sym typeface="Fira Sans"/>
            </a:endParaRPr>
          </a:p>
        </p:txBody>
      </p:sp>
      <p:grpSp>
        <p:nvGrpSpPr>
          <p:cNvPr id="7" name="Google Shape;1272;p35">
            <a:extLst>
              <a:ext uri="{FF2B5EF4-FFF2-40B4-BE49-F238E27FC236}">
                <a16:creationId xmlns:a16="http://schemas.microsoft.com/office/drawing/2014/main" id="{61596444-FAFD-7B10-F2C2-348996790AA7}"/>
              </a:ext>
            </a:extLst>
          </p:cNvPr>
          <p:cNvGrpSpPr/>
          <p:nvPr/>
        </p:nvGrpSpPr>
        <p:grpSpPr>
          <a:xfrm>
            <a:off x="6701153" y="2119464"/>
            <a:ext cx="1818532" cy="1819909"/>
            <a:chOff x="836677" y="2561257"/>
            <a:chExt cx="736471" cy="737029"/>
          </a:xfrm>
        </p:grpSpPr>
        <p:sp>
          <p:nvSpPr>
            <p:cNvPr id="9" name="Google Shape;1273;p35">
              <a:extLst>
                <a:ext uri="{FF2B5EF4-FFF2-40B4-BE49-F238E27FC236}">
                  <a16:creationId xmlns:a16="http://schemas.microsoft.com/office/drawing/2014/main" id="{68DA4840-D431-D737-A7B9-560B1499D9F8}"/>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07EAC"/>
            </a:solidFill>
            <a:ln>
              <a:solidFill>
                <a:srgbClr val="307EAC"/>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0" name="Google Shape;1274;p35">
              <a:extLst>
                <a:ext uri="{FF2B5EF4-FFF2-40B4-BE49-F238E27FC236}">
                  <a16:creationId xmlns:a16="http://schemas.microsoft.com/office/drawing/2014/main" id="{95D82292-957E-30FC-4711-0B1850C57B50}"/>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sp>
        <p:nvSpPr>
          <p:cNvPr id="11" name="Google Shape;1277;p35">
            <a:extLst>
              <a:ext uri="{FF2B5EF4-FFF2-40B4-BE49-F238E27FC236}">
                <a16:creationId xmlns:a16="http://schemas.microsoft.com/office/drawing/2014/main" id="{3ECD1BC4-8DA5-0B11-C1AC-9B3C0D84DADD}"/>
              </a:ext>
            </a:extLst>
          </p:cNvPr>
          <p:cNvSpPr txBox="1"/>
          <p:nvPr/>
        </p:nvSpPr>
        <p:spPr>
          <a:xfrm>
            <a:off x="6902181" y="3163895"/>
            <a:ext cx="1416476" cy="570125"/>
          </a:xfrm>
          <a:prstGeom prst="rect">
            <a:avLst/>
          </a:prstGeom>
          <a:noFill/>
          <a:ln>
            <a:noFill/>
          </a:ln>
        </p:spPr>
        <p:txBody>
          <a:bodyPr spcFirstLastPara="1" wrap="square" lIns="91425" tIns="91425" rIns="91425" bIns="91425" anchor="t" anchorCtr="0">
            <a:noAutofit/>
          </a:bodyPr>
          <a:lstStyle/>
          <a:p>
            <a:pPr algn="ctr">
              <a:lnSpc>
                <a:spcPts val="1620"/>
              </a:lnSpc>
            </a:pPr>
            <a:r>
              <a:rPr lang="en-IE" sz="8800" b="1" dirty="0">
                <a:solidFill>
                  <a:srgbClr val="307EAC"/>
                </a:solidFill>
                <a:latin typeface="Calibri" panose="020F0502020204030204" pitchFamily="34" charset="0"/>
                <a:ea typeface="Fira Sans"/>
                <a:cs typeface="Calibri" panose="020F0502020204030204" pitchFamily="34" charset="0"/>
                <a:sym typeface="Fira Sans"/>
              </a:rPr>
              <a:t>3</a:t>
            </a:r>
            <a:endParaRPr sz="8800" b="1" dirty="0">
              <a:solidFill>
                <a:srgbClr val="307EAC"/>
              </a:solidFill>
              <a:latin typeface="Calibri" panose="020F0502020204030204" pitchFamily="34" charset="0"/>
              <a:ea typeface="Fira Sans"/>
              <a:cs typeface="Calibri" panose="020F0502020204030204" pitchFamily="34" charset="0"/>
              <a:sym typeface="Fira Sans"/>
            </a:endParaRPr>
          </a:p>
        </p:txBody>
      </p:sp>
      <p:grpSp>
        <p:nvGrpSpPr>
          <p:cNvPr id="14" name="Google Shape;1272;p35">
            <a:extLst>
              <a:ext uri="{FF2B5EF4-FFF2-40B4-BE49-F238E27FC236}">
                <a16:creationId xmlns:a16="http://schemas.microsoft.com/office/drawing/2014/main" id="{C268ECC8-D8DF-B63D-8497-20E024F635BF}"/>
              </a:ext>
            </a:extLst>
          </p:cNvPr>
          <p:cNvGrpSpPr/>
          <p:nvPr/>
        </p:nvGrpSpPr>
        <p:grpSpPr>
          <a:xfrm>
            <a:off x="9481590" y="2119464"/>
            <a:ext cx="1818532" cy="1819909"/>
            <a:chOff x="836677" y="2561257"/>
            <a:chExt cx="736471" cy="737029"/>
          </a:xfrm>
        </p:grpSpPr>
        <p:sp>
          <p:nvSpPr>
            <p:cNvPr id="15" name="Google Shape;1273;p35">
              <a:extLst>
                <a:ext uri="{FF2B5EF4-FFF2-40B4-BE49-F238E27FC236}">
                  <a16:creationId xmlns:a16="http://schemas.microsoft.com/office/drawing/2014/main" id="{7349EFF5-642C-4340-950B-2C0AE6821DEB}"/>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22BD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6" name="Google Shape;1274;p35">
              <a:extLst>
                <a:ext uri="{FF2B5EF4-FFF2-40B4-BE49-F238E27FC236}">
                  <a16:creationId xmlns:a16="http://schemas.microsoft.com/office/drawing/2014/main" id="{F893AA49-40EC-C63D-5E95-CE25203EEF18}"/>
                </a:ext>
              </a:extLst>
            </p:cNvPr>
            <p:cNvSpPr/>
            <p:nvPr/>
          </p:nvSpPr>
          <p:spPr>
            <a:xfrm>
              <a:off x="948635" y="2674263"/>
              <a:ext cx="510900" cy="5109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sp>
        <p:nvSpPr>
          <p:cNvPr id="17" name="Google Shape;1277;p35">
            <a:extLst>
              <a:ext uri="{FF2B5EF4-FFF2-40B4-BE49-F238E27FC236}">
                <a16:creationId xmlns:a16="http://schemas.microsoft.com/office/drawing/2014/main" id="{5C8AAF2D-94B3-856B-2C1B-F06921D5F29D}"/>
              </a:ext>
            </a:extLst>
          </p:cNvPr>
          <p:cNvSpPr txBox="1"/>
          <p:nvPr/>
        </p:nvSpPr>
        <p:spPr>
          <a:xfrm>
            <a:off x="9682618" y="3163895"/>
            <a:ext cx="1416476" cy="570125"/>
          </a:xfrm>
          <a:prstGeom prst="rect">
            <a:avLst/>
          </a:prstGeom>
          <a:noFill/>
          <a:ln>
            <a:noFill/>
          </a:ln>
        </p:spPr>
        <p:txBody>
          <a:bodyPr spcFirstLastPara="1" wrap="square" lIns="91425" tIns="91425" rIns="91425" bIns="91425" anchor="t" anchorCtr="0">
            <a:noAutofit/>
          </a:bodyPr>
          <a:lstStyle/>
          <a:p>
            <a:pPr algn="ctr">
              <a:lnSpc>
                <a:spcPts val="1620"/>
              </a:lnSpc>
            </a:pPr>
            <a:r>
              <a:rPr lang="en-IE" sz="8800" b="1" dirty="0">
                <a:solidFill>
                  <a:srgbClr val="22BDBF"/>
                </a:solidFill>
                <a:latin typeface="Calibri" panose="020F0502020204030204" pitchFamily="34" charset="0"/>
                <a:ea typeface="Fira Sans"/>
                <a:cs typeface="Calibri" panose="020F0502020204030204" pitchFamily="34" charset="0"/>
                <a:sym typeface="Fira Sans"/>
              </a:rPr>
              <a:t>4</a:t>
            </a:r>
            <a:endParaRPr sz="8800" b="1" dirty="0">
              <a:solidFill>
                <a:srgbClr val="22BDBF"/>
              </a:solidFill>
              <a:latin typeface="Calibri" panose="020F0502020204030204" pitchFamily="34" charset="0"/>
              <a:ea typeface="Fira Sans"/>
              <a:cs typeface="Calibri" panose="020F0502020204030204" pitchFamily="34" charset="0"/>
              <a:sym typeface="Fira Sans"/>
            </a:endParaRPr>
          </a:p>
        </p:txBody>
      </p:sp>
      <p:sp>
        <p:nvSpPr>
          <p:cNvPr id="19" name="Freeform 18">
            <a:extLst>
              <a:ext uri="{FF2B5EF4-FFF2-40B4-BE49-F238E27FC236}">
                <a16:creationId xmlns:a16="http://schemas.microsoft.com/office/drawing/2014/main" id="{46CB126E-5F02-4A7A-4EA4-1621D9677155}"/>
              </a:ext>
            </a:extLst>
          </p:cNvPr>
          <p:cNvSpPr/>
          <p:nvPr/>
        </p:nvSpPr>
        <p:spPr>
          <a:xfrm rot="16200000">
            <a:off x="4648149" y="4665001"/>
            <a:ext cx="348768" cy="583016"/>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713293"/>
          </a:solidFill>
          <a:ln w="9525" cap="flat">
            <a:noFill/>
            <a:prstDash val="solid"/>
            <a:miter/>
          </a:ln>
        </p:spPr>
      </p:sp>
      <p:sp>
        <p:nvSpPr>
          <p:cNvPr id="20" name="Google Shape;1277;p35">
            <a:extLst>
              <a:ext uri="{FF2B5EF4-FFF2-40B4-BE49-F238E27FC236}">
                <a16:creationId xmlns:a16="http://schemas.microsoft.com/office/drawing/2014/main" id="{D2BF5475-27CC-4936-BA40-8B49A5C48409}"/>
              </a:ext>
            </a:extLst>
          </p:cNvPr>
          <p:cNvSpPr txBox="1"/>
          <p:nvPr/>
        </p:nvSpPr>
        <p:spPr>
          <a:xfrm>
            <a:off x="3432315" y="4067533"/>
            <a:ext cx="2780437"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713293"/>
                </a:solidFill>
                <a:latin typeface="Calibri" panose="020F0502020204030204" pitchFamily="34" charset="0"/>
                <a:ea typeface="Calibri" pitchFamily="34" charset="-122"/>
                <a:cs typeface="Calibri" panose="020F0502020204030204" pitchFamily="34" charset="0"/>
              </a:rPr>
              <a:t>Reputation</a:t>
            </a:r>
            <a:r>
              <a:rPr lang="en-US" sz="2800" b="1" dirty="0">
                <a:solidFill>
                  <a:srgbClr val="E8068C"/>
                </a:solidFill>
                <a:latin typeface="Calibri" panose="020F0502020204030204" pitchFamily="34" charset="0"/>
                <a:ea typeface="Calibri" pitchFamily="34" charset="-122"/>
                <a:cs typeface="Calibri" panose="020F0502020204030204" pitchFamily="34" charset="0"/>
              </a:rPr>
              <a:t>  </a:t>
            </a:r>
            <a:endParaRPr lang="en-US" sz="2800" dirty="0">
              <a:solidFill>
                <a:srgbClr val="E8068C"/>
              </a:solidFill>
              <a:latin typeface="Calibri" panose="020F0502020204030204" pitchFamily="34" charset="0"/>
              <a:cs typeface="Calibri" panose="020F0502020204030204" pitchFamily="34" charset="0"/>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how you are perceived</a:t>
            </a:r>
          </a:p>
          <a:p>
            <a:pPr algn="ctr"/>
            <a:endParaRPr lang="en-US" sz="2400" dirty="0">
              <a:solidFill>
                <a:srgbClr val="10153D"/>
              </a:solidFill>
              <a:latin typeface="Calibri" panose="020F0502020204030204" pitchFamily="34" charset="0"/>
              <a:ea typeface="Calibri" pitchFamily="34" charset="-122"/>
              <a:cs typeface="Calibri" panose="020F0502020204030204" pitchFamily="34" charset="0"/>
            </a:endParaRPr>
          </a:p>
          <a:p>
            <a:pPr algn="ctr"/>
            <a:endParaRPr lang="en-US" sz="2400" dirty="0">
              <a:solidFill>
                <a:srgbClr val="10153D"/>
              </a:solidFill>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FE01B7BA-134D-24CC-8358-B57AE202D15A}"/>
              </a:ext>
            </a:extLst>
          </p:cNvPr>
          <p:cNvSpPr/>
          <p:nvPr/>
        </p:nvSpPr>
        <p:spPr>
          <a:xfrm rot="16200000">
            <a:off x="7436035" y="4665001"/>
            <a:ext cx="348768" cy="583016"/>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307EAC"/>
          </a:solidFill>
          <a:ln w="9525" cap="flat">
            <a:noFill/>
            <a:prstDash val="solid"/>
            <a:miter/>
          </a:ln>
        </p:spPr>
      </p:sp>
      <p:sp>
        <p:nvSpPr>
          <p:cNvPr id="24" name="Google Shape;1277;p35">
            <a:extLst>
              <a:ext uri="{FF2B5EF4-FFF2-40B4-BE49-F238E27FC236}">
                <a16:creationId xmlns:a16="http://schemas.microsoft.com/office/drawing/2014/main" id="{9855665A-1C91-F308-B2F0-84B0468237B6}"/>
              </a:ext>
            </a:extLst>
          </p:cNvPr>
          <p:cNvSpPr txBox="1"/>
          <p:nvPr/>
        </p:nvSpPr>
        <p:spPr>
          <a:xfrm>
            <a:off x="6220201" y="4067533"/>
            <a:ext cx="2780437"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307EAC"/>
                </a:solidFill>
                <a:latin typeface="Calibri" panose="020F0502020204030204" pitchFamily="34" charset="0"/>
                <a:ea typeface="Calibri" pitchFamily="34" charset="-122"/>
                <a:cs typeface="Calibri" panose="020F0502020204030204" pitchFamily="34" charset="0"/>
              </a:rPr>
              <a:t>Safety </a:t>
            </a:r>
            <a:endParaRPr lang="en-US" sz="2800" dirty="0">
              <a:solidFill>
                <a:srgbClr val="307EAC"/>
              </a:solidFill>
              <a:latin typeface="Calibri" panose="020F0502020204030204" pitchFamily="34" charset="0"/>
              <a:cs typeface="Calibri" panose="020F0502020204030204" pitchFamily="34" charset="0"/>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what can </a:t>
            </a: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be misused</a:t>
            </a:r>
          </a:p>
          <a:p>
            <a:pPr algn="ctr"/>
            <a:endParaRPr lang="en-US" sz="2400" dirty="0">
              <a:solidFill>
                <a:srgbClr val="10153D"/>
              </a:solidFill>
              <a:latin typeface="Calibri" panose="020F0502020204030204" pitchFamily="34" charset="0"/>
              <a:ea typeface="Calibri" pitchFamily="34" charset="-122"/>
              <a:cs typeface="Calibri" panose="020F0502020204030204" pitchFamily="34" charset="0"/>
            </a:endParaRPr>
          </a:p>
          <a:p>
            <a:pPr algn="ctr"/>
            <a:endParaRPr lang="en-US" sz="2400" dirty="0">
              <a:solidFill>
                <a:srgbClr val="10153D"/>
              </a:solidFill>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7B61186A-5E55-3157-6496-543B48C397EA}"/>
              </a:ext>
            </a:extLst>
          </p:cNvPr>
          <p:cNvSpPr/>
          <p:nvPr/>
        </p:nvSpPr>
        <p:spPr>
          <a:xfrm rot="16200000">
            <a:off x="10216472" y="4665001"/>
            <a:ext cx="348768" cy="583016"/>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22BDBF"/>
          </a:solidFill>
          <a:ln w="9525" cap="flat">
            <a:noFill/>
            <a:prstDash val="solid"/>
            <a:miter/>
          </a:ln>
        </p:spPr>
      </p:sp>
      <p:sp>
        <p:nvSpPr>
          <p:cNvPr id="26" name="Google Shape;1277;p35">
            <a:extLst>
              <a:ext uri="{FF2B5EF4-FFF2-40B4-BE49-F238E27FC236}">
                <a16:creationId xmlns:a16="http://schemas.microsoft.com/office/drawing/2014/main" id="{6A6D2BF0-B845-0830-1768-361A4E91B2FE}"/>
              </a:ext>
            </a:extLst>
          </p:cNvPr>
          <p:cNvSpPr txBox="1"/>
          <p:nvPr/>
        </p:nvSpPr>
        <p:spPr>
          <a:xfrm>
            <a:off x="9000638" y="4067533"/>
            <a:ext cx="2780437" cy="1673490"/>
          </a:xfrm>
          <a:prstGeom prst="rect">
            <a:avLst/>
          </a:prstGeom>
          <a:noFill/>
          <a:ln>
            <a:noFill/>
          </a:ln>
        </p:spPr>
        <p:txBody>
          <a:bodyPr spcFirstLastPara="1" wrap="square" lIns="91425" tIns="91425" rIns="91425" bIns="91425" anchor="t" anchorCtr="0">
            <a:noAutofit/>
          </a:bodyPr>
          <a:lstStyle/>
          <a:p>
            <a:pPr algn="ctr"/>
            <a:r>
              <a:rPr lang="en-US" sz="2800" b="1" dirty="0">
                <a:solidFill>
                  <a:srgbClr val="22BDBF"/>
                </a:solidFill>
                <a:latin typeface="Calibri" panose="020F0502020204030204" pitchFamily="34" charset="0"/>
                <a:ea typeface="Calibri" pitchFamily="34" charset="-122"/>
                <a:cs typeface="Calibri" panose="020F0502020204030204" pitchFamily="34" charset="0"/>
              </a:rPr>
              <a:t>Other People </a:t>
            </a:r>
            <a:endParaRPr lang="en-US" sz="2800" dirty="0">
              <a:solidFill>
                <a:srgbClr val="22BDBF"/>
              </a:solidFill>
              <a:latin typeface="Calibri" panose="020F0502020204030204" pitchFamily="34" charset="0"/>
              <a:cs typeface="Calibri" panose="020F0502020204030204" pitchFamily="34" charset="0"/>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lnSpc>
                <a:spcPts val="1620"/>
              </a:lnSpc>
            </a:pPr>
            <a:endParaRPr lang="en-IE" sz="2000" dirty="0">
              <a:solidFill>
                <a:srgbClr val="262626"/>
              </a:solidFill>
              <a:latin typeface="Calibri" panose="020F0502020204030204" pitchFamily="34" charset="0"/>
              <a:ea typeface="Fira Sans"/>
              <a:cs typeface="Calibri" panose="020F0502020204030204" pitchFamily="34" charset="0"/>
              <a:sym typeface="Fira Sans"/>
            </a:endParaRPr>
          </a:p>
          <a:p>
            <a:pPr algn="ctr"/>
            <a:endParaRPr lang="en-US" sz="2000" dirty="0">
              <a:solidFill>
                <a:srgbClr val="10153D"/>
              </a:solidFill>
              <a:latin typeface="Calibri" panose="020F0502020204030204" pitchFamily="34" charset="0"/>
              <a:ea typeface="Calibri" pitchFamily="34" charset="-122"/>
              <a:cs typeface="Calibri" panose="020F0502020204030204" pitchFamily="34" charset="0"/>
            </a:endParaRPr>
          </a:p>
          <a:p>
            <a:pPr algn="ctr"/>
            <a:r>
              <a:rPr lang="en-US" sz="2400" dirty="0">
                <a:solidFill>
                  <a:srgbClr val="10153D"/>
                </a:solidFill>
                <a:latin typeface="Calibri" panose="020F0502020204030204" pitchFamily="34" charset="0"/>
                <a:ea typeface="Calibri" pitchFamily="34" charset="-122"/>
                <a:cs typeface="Calibri" panose="020F0502020204030204" pitchFamily="34" charset="0"/>
              </a:rPr>
              <a:t>your posts can expose them too</a:t>
            </a:r>
          </a:p>
          <a:p>
            <a:pPr algn="ctr"/>
            <a:endParaRPr lang="en-US" sz="24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0929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ECFD8-0FB6-5FE0-5BA1-081EEA07DF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C9CE7F1-B1E8-A3C1-9A48-01A2AB1C7941}"/>
              </a:ext>
            </a:extLst>
          </p:cNvPr>
          <p:cNvSpPr/>
          <p:nvPr/>
        </p:nvSpPr>
        <p:spPr>
          <a:xfrm flipH="1" flipV="1">
            <a:off x="4187687" y="-6"/>
            <a:ext cx="800431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56212BB-BB43-18C0-AE38-82BC455D60F6}"/>
              </a:ext>
            </a:extLst>
          </p:cNvPr>
          <p:cNvSpPr txBox="1">
            <a:spLocks/>
          </p:cNvSpPr>
          <p:nvPr/>
        </p:nvSpPr>
        <p:spPr>
          <a:xfrm>
            <a:off x="579277" y="608821"/>
            <a:ext cx="397936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Why does your digital footprint matters for AI</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17987DC9-C84D-D16D-4B68-9449F8B22EC1}"/>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48471BE-2301-5A14-5B38-8718B0DFDDAC}"/>
              </a:ext>
            </a:extLst>
          </p:cNvPr>
          <p:cNvSpPr/>
          <p:nvPr/>
        </p:nvSpPr>
        <p:spPr>
          <a:xfrm>
            <a:off x="0" y="2293056"/>
            <a:ext cx="468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D63C6BD9-8F3E-CA87-4A45-F5BA0D088679}"/>
              </a:ext>
            </a:extLst>
          </p:cNvPr>
          <p:cNvSpPr txBox="1"/>
          <p:nvPr/>
        </p:nvSpPr>
        <p:spPr>
          <a:xfrm>
            <a:off x="4963929" y="2085271"/>
            <a:ext cx="6944139" cy="4216539"/>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AI connects to your digital footprint because:</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AI often uses </a:t>
            </a:r>
            <a:r>
              <a:rPr lang="en-US" sz="2200" dirty="0" err="1">
                <a:solidFill>
                  <a:schemeClr val="bg1"/>
                </a:solidFill>
                <a:latin typeface="Calibri" panose="020F0502020204030204" pitchFamily="34" charset="0"/>
                <a:cs typeface="Calibri" panose="020F0502020204030204" pitchFamily="34" charset="0"/>
              </a:rPr>
              <a:t>behavioural</a:t>
            </a:r>
            <a:r>
              <a:rPr lang="en-US" sz="2200" dirty="0">
                <a:solidFill>
                  <a:schemeClr val="bg1"/>
                </a:solidFill>
                <a:latin typeface="Calibri" panose="020F0502020204030204" pitchFamily="34" charset="0"/>
                <a:cs typeface="Calibri" panose="020F0502020204030204" pitchFamily="34" charset="0"/>
              </a:rPr>
              <a:t> data (clicks, viewing time, likes, searches) to predict what you want next.</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Your passive footprint (permissions, location signals, device data) can influence what systems infer about you.</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AI can affect visibility and reach (what content is promoted, recommended, or hidden).</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Your choices also affect other people’s data (tagging, sharing images, screenshots).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6FC3BD55-7A20-4FC9-BCB8-B2B69A63FEE8}"/>
              </a:ext>
            </a:extLst>
          </p:cNvPr>
          <p:cNvSpPr txBox="1"/>
          <p:nvPr/>
        </p:nvSpPr>
        <p:spPr>
          <a:xfrm>
            <a:off x="579278" y="2767180"/>
            <a:ext cx="2944210"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Ask yourself: </a:t>
            </a:r>
            <a:r>
              <a:rPr lang="en-US" sz="2667" dirty="0">
                <a:solidFill>
                  <a:srgbClr val="10153D"/>
                </a:solidFill>
                <a:latin typeface="Calibri" panose="020F0502020204030204" pitchFamily="34" charset="0"/>
                <a:cs typeface="Calibri" panose="020F0502020204030204" pitchFamily="34" charset="0"/>
              </a:rPr>
              <a:t>Where do I notice “algorithmic decisions” in my daily apps?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BCCCF04-2A3B-F867-8722-FDD228F0966D}"/>
              </a:ext>
            </a:extLst>
          </p:cNvPr>
          <p:cNvSpPr/>
          <p:nvPr/>
        </p:nvSpPr>
        <p:spPr>
          <a:xfrm rot="628800">
            <a:off x="2797374" y="471525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176793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D5161-B937-02CA-E879-96107217D3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91DD88-DBE9-EAA8-CDDB-F62B55C90336}"/>
              </a:ext>
            </a:extLst>
          </p:cNvPr>
          <p:cNvSpPr/>
          <p:nvPr/>
        </p:nvSpPr>
        <p:spPr>
          <a:xfrm flipH="1" flipV="1">
            <a:off x="4187687" y="-6"/>
            <a:ext cx="800431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652F2187-2F68-68AC-444F-A20754552975}"/>
              </a:ext>
            </a:extLst>
          </p:cNvPr>
          <p:cNvSpPr txBox="1">
            <a:spLocks/>
          </p:cNvSpPr>
          <p:nvPr/>
        </p:nvSpPr>
        <p:spPr>
          <a:xfrm>
            <a:off x="579277" y="608821"/>
            <a:ext cx="301206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Using AI in line with values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F33A5417-0F57-BCF0-C20B-3B5087B4C434}"/>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DB8DBA2-B208-7981-3EC8-BAE293BA7A0C}"/>
              </a:ext>
            </a:extLst>
          </p:cNvPr>
          <p:cNvSpPr/>
          <p:nvPr/>
        </p:nvSpPr>
        <p:spPr>
          <a:xfrm>
            <a:off x="0" y="2293056"/>
            <a:ext cx="468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824414E8-0567-52E0-9A3C-A533252307A8}"/>
              </a:ext>
            </a:extLst>
          </p:cNvPr>
          <p:cNvSpPr txBox="1"/>
          <p:nvPr/>
        </p:nvSpPr>
        <p:spPr>
          <a:xfrm>
            <a:off x="4963930" y="2085271"/>
            <a:ext cx="6247410" cy="4955203"/>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Four value questions to guide digital decisions (especially with AI around):</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Agency: </a:t>
            </a:r>
            <a:r>
              <a:rPr lang="en-US" sz="2200" dirty="0">
                <a:solidFill>
                  <a:schemeClr val="bg1"/>
                </a:solidFill>
                <a:latin typeface="Calibri" panose="020F0502020204030204" pitchFamily="34" charset="0"/>
                <a:cs typeface="Calibri" panose="020F0502020204030204" pitchFamily="34" charset="0"/>
              </a:rPr>
              <a:t>Am I choosing deliberately, or just clicking automatically?</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Privacy: </a:t>
            </a:r>
            <a:r>
              <a:rPr lang="en-US" sz="2200" dirty="0">
                <a:solidFill>
                  <a:schemeClr val="bg1"/>
                </a:solidFill>
                <a:latin typeface="Calibri" panose="020F0502020204030204" pitchFamily="34" charset="0"/>
                <a:cs typeface="Calibri" panose="020F0502020204030204" pitchFamily="34" charset="0"/>
              </a:rPr>
              <a:t>Am I sharing more data than needed (about me or others)?</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Fairness: </a:t>
            </a:r>
            <a:r>
              <a:rPr lang="en-US" sz="2200" dirty="0">
                <a:solidFill>
                  <a:schemeClr val="bg1"/>
                </a:solidFill>
                <a:latin typeface="Calibri" panose="020F0502020204030204" pitchFamily="34" charset="0"/>
                <a:cs typeface="Calibri" panose="020F0502020204030204" pitchFamily="34" charset="0"/>
              </a:rPr>
              <a:t>Could this harm or disadvantage someone (now or later)?</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Transparency: </a:t>
            </a:r>
            <a:r>
              <a:rPr lang="en-US" sz="2200" dirty="0">
                <a:solidFill>
                  <a:schemeClr val="bg1"/>
                </a:solidFill>
                <a:latin typeface="Calibri" panose="020F0502020204030204" pitchFamily="34" charset="0"/>
                <a:cs typeface="Calibri" panose="020F0502020204030204" pitchFamily="34" charset="0"/>
              </a:rPr>
              <a:t>Do I understand who can see it and how it can spread?</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6D1C9AFF-27EA-874C-0042-59E542ECCF55}"/>
              </a:ext>
            </a:extLst>
          </p:cNvPr>
          <p:cNvSpPr txBox="1"/>
          <p:nvPr/>
        </p:nvSpPr>
        <p:spPr>
          <a:xfrm>
            <a:off x="579278" y="2767180"/>
            <a:ext cx="2892792" cy="214449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Remember: </a:t>
            </a:r>
          </a:p>
          <a:p>
            <a:r>
              <a:rPr lang="en-US" sz="2667" dirty="0">
                <a:solidFill>
                  <a:srgbClr val="10153D"/>
                </a:solidFill>
                <a:latin typeface="Calibri" panose="020F0502020204030204" pitchFamily="34" charset="0"/>
                <a:cs typeface="Calibri" panose="020F0502020204030204" pitchFamily="34" charset="0"/>
              </a:rPr>
              <a:t>Ethical AI starts with everyday digital choices.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2F397CCC-4D36-B1C5-B56A-5052412B304D}"/>
              </a:ext>
            </a:extLst>
          </p:cNvPr>
          <p:cNvSpPr/>
          <p:nvPr/>
        </p:nvSpPr>
        <p:spPr>
          <a:xfrm rot="628800">
            <a:off x="2293510" y="464820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41169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0D8DE-F487-96F7-9285-81FE726533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517E188-DB9C-C481-4916-9E025BED8E0B}"/>
              </a:ext>
            </a:extLst>
          </p:cNvPr>
          <p:cNvSpPr>
            <a:spLocks noGrp="1"/>
          </p:cNvSpPr>
          <p:nvPr>
            <p:ph type="body" sz="quarter" idx="16"/>
          </p:nvPr>
        </p:nvSpPr>
        <p:spPr>
          <a:xfrm>
            <a:off x="5297323" y="2639356"/>
            <a:ext cx="5514112" cy="2425420"/>
          </a:xfrm>
        </p:spPr>
        <p:txBody>
          <a:bodyPr/>
          <a:lstStyle/>
          <a:p>
            <a:r>
              <a:rPr lang="en-US" dirty="0"/>
              <a:t>Types of footprints</a:t>
            </a:r>
          </a:p>
          <a:p>
            <a:endParaRPr lang="en-US" dirty="0"/>
          </a:p>
          <a:p>
            <a:r>
              <a:rPr lang="en-US" b="1" dirty="0"/>
              <a:t>(15 min)</a:t>
            </a:r>
          </a:p>
          <a:p>
            <a:endParaRPr lang="en-US" dirty="0"/>
          </a:p>
          <a:p>
            <a:endParaRPr lang="en-US" dirty="0"/>
          </a:p>
        </p:txBody>
      </p:sp>
      <p:sp>
        <p:nvSpPr>
          <p:cNvPr id="5" name="Text Placeholder 4">
            <a:extLst>
              <a:ext uri="{FF2B5EF4-FFF2-40B4-BE49-F238E27FC236}">
                <a16:creationId xmlns:a16="http://schemas.microsoft.com/office/drawing/2014/main" id="{AD295A64-C832-A481-EB9F-096BA2211A7F}"/>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A93292A6-63A4-EB23-790C-27A3DB54C69C}"/>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60463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3F4DB-21BD-EFB1-8A87-E50CB349F58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211D43-BA4B-19E3-BE66-8068C60CD3FC}"/>
              </a:ext>
            </a:extLst>
          </p:cNvPr>
          <p:cNvSpPr/>
          <p:nvPr/>
        </p:nvSpPr>
        <p:spPr>
          <a:xfrm flipH="1" flipV="1">
            <a:off x="0" y="1788917"/>
            <a:ext cx="12185500" cy="37303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F7D111E-A228-C351-87FC-80EE91978497}"/>
              </a:ext>
            </a:extLst>
          </p:cNvPr>
          <p:cNvSpPr txBox="1">
            <a:spLocks/>
          </p:cNvSpPr>
          <p:nvPr/>
        </p:nvSpPr>
        <p:spPr>
          <a:xfrm>
            <a:off x="579276" y="708572"/>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Active digital footprint</a:t>
            </a:r>
          </a:p>
          <a:p>
            <a:pPr marL="0" indent="0">
              <a:buNone/>
            </a:pPr>
            <a:endParaRPr lang="en-US" sz="3600" b="1" dirty="0">
              <a:solidFill>
                <a:srgbClr val="22BDBF"/>
              </a:solidFill>
              <a:cs typeface="Times New Roman" panose="02020603050405020304" pitchFamily="18" charset="0"/>
            </a:endParaRPr>
          </a:p>
        </p:txBody>
      </p:sp>
      <p:sp>
        <p:nvSpPr>
          <p:cNvPr id="8" name="TextBox 6">
            <a:extLst>
              <a:ext uri="{FF2B5EF4-FFF2-40B4-BE49-F238E27FC236}">
                <a16:creationId xmlns:a16="http://schemas.microsoft.com/office/drawing/2014/main" id="{F7B377B2-908B-8F20-AED8-3E249A6E196A}"/>
              </a:ext>
            </a:extLst>
          </p:cNvPr>
          <p:cNvSpPr txBox="1"/>
          <p:nvPr/>
        </p:nvSpPr>
        <p:spPr>
          <a:xfrm>
            <a:off x="579277" y="2445553"/>
            <a:ext cx="4986636" cy="1569660"/>
          </a:xfrm>
          <a:prstGeom prst="rect">
            <a:avLst/>
          </a:prstGeom>
          <a:noFill/>
        </p:spPr>
        <p:txBody>
          <a:bodyPr wrap="square" lIns="91440" tIns="45720" rIns="91440" bIns="45720" rtlCol="0" anchor="t">
            <a:spAutoFit/>
          </a:bodyPr>
          <a:lstStyle/>
          <a:p>
            <a:r>
              <a:rPr lang="en-US" sz="2400" b="1" spc="56" dirty="0">
                <a:solidFill>
                  <a:schemeClr val="bg1"/>
                </a:solidFill>
                <a:latin typeface="Calibri" panose="020F0502020204030204" pitchFamily="34" charset="0"/>
                <a:ea typeface="Calibri (MS)"/>
                <a:cs typeface="Calibri" panose="020F0502020204030204" pitchFamily="34" charset="0"/>
                <a:sym typeface="Calibri (MS)"/>
              </a:rPr>
              <a:t>An active digital footprint consists of data you intentionally leave when using the internet. Examples</a:t>
            </a:r>
            <a:r>
              <a:rPr lang="en-US" sz="2400" spc="56" dirty="0">
                <a:solidFill>
                  <a:schemeClr val="bg1"/>
                </a:solidFill>
                <a:latin typeface="Calibri" panose="020F0502020204030204" pitchFamily="34" charset="0"/>
                <a:ea typeface="Calibri (MS)"/>
                <a:cs typeface="Calibri" panose="020F0502020204030204" pitchFamily="34" charset="0"/>
                <a:sym typeface="Calibri (MS)"/>
              </a:rPr>
              <a:t>:</a:t>
            </a:r>
          </a:p>
          <a:p>
            <a:endParaRPr lang="en-US" sz="24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A0920527-CE5C-E804-3DE0-C1989EFA390C}"/>
              </a:ext>
            </a:extLst>
          </p:cNvPr>
          <p:cNvSpPr/>
          <p:nvPr/>
        </p:nvSpPr>
        <p:spPr>
          <a:xfrm>
            <a:off x="8943748" y="29296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E9AF8296-6A9A-3580-0D30-D6C8C8F6593C}"/>
              </a:ext>
            </a:extLst>
          </p:cNvPr>
          <p:cNvSpPr/>
          <p:nvPr/>
        </p:nvSpPr>
        <p:spPr>
          <a:xfrm rot="12319873" flipH="1">
            <a:off x="5268891" y="82868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AC661EB7-61DE-FFB6-7B93-E4A9BA6B0032}"/>
              </a:ext>
            </a:extLst>
          </p:cNvPr>
          <p:cNvSpPr txBox="1"/>
          <p:nvPr/>
        </p:nvSpPr>
        <p:spPr>
          <a:xfrm>
            <a:off x="6312916" y="2445553"/>
            <a:ext cx="5473700" cy="1862754"/>
          </a:xfrm>
          <a:prstGeom prst="rect">
            <a:avLst/>
          </a:prstGeom>
          <a:noFill/>
        </p:spPr>
        <p:txBody>
          <a:bodyPr wrap="square" rtlCol="0">
            <a:spAutoFit/>
          </a:bodyPr>
          <a:lstStyle/>
          <a:p>
            <a:pPr marL="342900" indent="-342900">
              <a:lnSpc>
                <a:spcPts val="2340"/>
              </a:lnSpc>
              <a:buFont typeface="Arial" panose="020B0604020202020204" pitchFamily="34" charset="0"/>
              <a:buChar char="•"/>
            </a:pPr>
            <a:r>
              <a:rPr lang="en-US" sz="2200" dirty="0">
                <a:solidFill>
                  <a:schemeClr val="bg1"/>
                </a:solidFill>
              </a:rPr>
              <a:t>Posting messages, comments, photos,</a:t>
            </a:r>
          </a:p>
          <a:p>
            <a:pPr marL="342900" indent="-342900">
              <a:lnSpc>
                <a:spcPts val="2340"/>
              </a:lnSpc>
              <a:buFont typeface="Arial" panose="020B0604020202020204" pitchFamily="34" charset="0"/>
              <a:buChar char="•"/>
            </a:pPr>
            <a:r>
              <a:rPr lang="en-US" sz="2200" dirty="0">
                <a:solidFill>
                  <a:schemeClr val="bg1"/>
                </a:solidFill>
              </a:rPr>
              <a:t>Sharing information in forms and surveys,</a:t>
            </a:r>
          </a:p>
          <a:p>
            <a:pPr marL="342900" indent="-342900">
              <a:lnSpc>
                <a:spcPts val="2340"/>
              </a:lnSpc>
              <a:buFont typeface="Arial" panose="020B0604020202020204" pitchFamily="34" charset="0"/>
              <a:buChar char="•"/>
            </a:pPr>
            <a:r>
              <a:rPr lang="en-US" sz="2200" dirty="0">
                <a:solidFill>
                  <a:schemeClr val="bg1"/>
                </a:solidFill>
              </a:rPr>
              <a:t>Creating and filling out profiles on websites, companies, or platforms</a:t>
            </a:r>
          </a:p>
          <a:p>
            <a:pPr marL="342900" indent="-342900">
              <a:lnSpc>
                <a:spcPts val="2340"/>
              </a:lnSpc>
              <a:buFont typeface="Arial" panose="020B0604020202020204" pitchFamily="34" charset="0"/>
              <a:buChar char="•"/>
            </a:pPr>
            <a:endParaRPr lang="en-US" sz="2200" dirty="0">
              <a:solidFill>
                <a:schemeClr val="bg1"/>
              </a:solidFill>
            </a:endParaRPr>
          </a:p>
          <a:p>
            <a:pPr marL="342900" indent="-342900">
              <a:lnSpc>
                <a:spcPts val="2340"/>
              </a:lnSpc>
              <a:buFont typeface="Arial" panose="020B0604020202020204" pitchFamily="34" charset="0"/>
              <a:buChar char="•"/>
            </a:pPr>
            <a:endParaRPr lang="en-IE" sz="2200" dirty="0">
              <a:solidFill>
                <a:schemeClr val="bg1"/>
              </a:solidFill>
            </a:endParaRPr>
          </a:p>
        </p:txBody>
      </p:sp>
      <p:sp>
        <p:nvSpPr>
          <p:cNvPr id="16" name="Graphic 4">
            <a:extLst>
              <a:ext uri="{FF2B5EF4-FFF2-40B4-BE49-F238E27FC236}">
                <a16:creationId xmlns:a16="http://schemas.microsoft.com/office/drawing/2014/main" id="{00942156-13D4-ACAE-8B8B-8C633C8EF6CF}"/>
              </a:ext>
            </a:extLst>
          </p:cNvPr>
          <p:cNvSpPr/>
          <p:nvPr/>
        </p:nvSpPr>
        <p:spPr>
          <a:xfrm rot="5400000">
            <a:off x="1681148" y="540353"/>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9" name="Rounded Rectangle 8">
            <a:extLst>
              <a:ext uri="{FF2B5EF4-FFF2-40B4-BE49-F238E27FC236}">
                <a16:creationId xmlns:a16="http://schemas.microsoft.com/office/drawing/2014/main" id="{05264BF7-2659-E34B-A95A-126EC051E581}"/>
              </a:ext>
            </a:extLst>
          </p:cNvPr>
          <p:cNvSpPr/>
          <p:nvPr/>
        </p:nvSpPr>
        <p:spPr>
          <a:xfrm>
            <a:off x="516159" y="4976282"/>
            <a:ext cx="5747796" cy="95191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437C881-36BD-F9C3-2472-37CE832519BE}"/>
              </a:ext>
            </a:extLst>
          </p:cNvPr>
          <p:cNvSpPr txBox="1"/>
          <p:nvPr/>
        </p:nvSpPr>
        <p:spPr>
          <a:xfrm>
            <a:off x="498498" y="5143697"/>
            <a:ext cx="5747796" cy="977896"/>
          </a:xfrm>
          <a:prstGeom prst="rect">
            <a:avLst/>
          </a:prstGeom>
          <a:noFill/>
        </p:spPr>
        <p:txBody>
          <a:bodyPr wrap="square" rtlCol="0">
            <a:spAutoFit/>
          </a:bodyPr>
          <a:lstStyle/>
          <a:p>
            <a:pPr algn="ctr">
              <a:lnSpc>
                <a:spcPts val="2340"/>
              </a:lnSpc>
            </a:pPr>
            <a:r>
              <a:rPr lang="en-US" sz="2200" dirty="0">
                <a:solidFill>
                  <a:srgbClr val="10153D"/>
                </a:solidFill>
              </a:rPr>
              <a:t>With this type of footprint you have relatively more control over what you share.</a:t>
            </a:r>
          </a:p>
          <a:p>
            <a:pPr algn="ctr">
              <a:lnSpc>
                <a:spcPts val="2340"/>
              </a:lnSpc>
            </a:pPr>
            <a:endParaRPr lang="en-IE" sz="2200" dirty="0">
              <a:solidFill>
                <a:srgbClr val="10153D"/>
              </a:solidFill>
            </a:endParaRPr>
          </a:p>
        </p:txBody>
      </p:sp>
    </p:spTree>
    <p:extLst>
      <p:ext uri="{BB962C8B-B14F-4D97-AF65-F5344CB8AC3E}">
        <p14:creationId xmlns:p14="http://schemas.microsoft.com/office/powerpoint/2010/main" val="320905732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12994</TotalTime>
  <Words>4130</Words>
  <Application>Microsoft Macintosh PowerPoint</Application>
  <PresentationFormat>Widescreen</PresentationFormat>
  <Paragraphs>476</Paragraphs>
  <Slides>49</Slides>
  <Notes>30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Aptos</vt:lpstr>
      <vt:lpstr>Arial</vt:lpstr>
      <vt:lpstr>Arial Nova</vt:lpstr>
      <vt:lpstr>Calibri</vt:lpstr>
      <vt:lpstr>Century Gothic</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323</cp:revision>
  <dcterms:created xsi:type="dcterms:W3CDTF">2020-10-14T13:32:04Z</dcterms:created>
  <dcterms:modified xsi:type="dcterms:W3CDTF">2026-07-01T18:24:39Z</dcterms:modified>
</cp:coreProperties>
</file>