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8"/>
  </p:notesMasterIdLst>
  <p:handoutMasterIdLst>
    <p:handoutMasterId r:id="rId49"/>
  </p:handoutMasterIdLst>
  <p:sldIdLst>
    <p:sldId id="4369" r:id="rId2"/>
    <p:sldId id="4306" r:id="rId3"/>
    <p:sldId id="4323" r:id="rId4"/>
    <p:sldId id="4365" r:id="rId5"/>
    <p:sldId id="4538" r:id="rId6"/>
    <p:sldId id="4455" r:id="rId7"/>
    <p:sldId id="4540" r:id="rId8"/>
    <p:sldId id="4698" r:id="rId9"/>
    <p:sldId id="4539" r:id="rId10"/>
    <p:sldId id="4373" r:id="rId11"/>
    <p:sldId id="4699" r:id="rId12"/>
    <p:sldId id="4700" r:id="rId13"/>
    <p:sldId id="4711" r:id="rId14"/>
    <p:sldId id="4682" r:id="rId15"/>
    <p:sldId id="4542" r:id="rId16"/>
    <p:sldId id="4712" r:id="rId17"/>
    <p:sldId id="4713" r:id="rId18"/>
    <p:sldId id="4714" r:id="rId19"/>
    <p:sldId id="4715" r:id="rId20"/>
    <p:sldId id="4716" r:id="rId21"/>
    <p:sldId id="4485" r:id="rId22"/>
    <p:sldId id="4717" r:id="rId23"/>
    <p:sldId id="4718" r:id="rId24"/>
    <p:sldId id="4491" r:id="rId25"/>
    <p:sldId id="4719" r:id="rId26"/>
    <p:sldId id="4720" r:id="rId27"/>
    <p:sldId id="4721" r:id="rId28"/>
    <p:sldId id="4705" r:id="rId29"/>
    <p:sldId id="4722" r:id="rId30"/>
    <p:sldId id="4723" r:id="rId31"/>
    <p:sldId id="4724" r:id="rId32"/>
    <p:sldId id="4725" r:id="rId33"/>
    <p:sldId id="4726" r:id="rId34"/>
    <p:sldId id="4697" r:id="rId35"/>
    <p:sldId id="4728" r:id="rId36"/>
    <p:sldId id="4729" r:id="rId37"/>
    <p:sldId id="4730" r:id="rId38"/>
    <p:sldId id="4731" r:id="rId39"/>
    <p:sldId id="4533" r:id="rId40"/>
    <p:sldId id="4733" r:id="rId41"/>
    <p:sldId id="4732" r:id="rId42"/>
    <p:sldId id="4735" r:id="rId43"/>
    <p:sldId id="4734" r:id="rId44"/>
    <p:sldId id="4736" r:id="rId45"/>
    <p:sldId id="4737" r:id="rId46"/>
    <p:sldId id="4487"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153D"/>
    <a:srgbClr val="24C3C6"/>
    <a:srgbClr val="27DCDF"/>
    <a:srgbClr val="E8068C"/>
    <a:srgbClr val="307EAC"/>
    <a:srgbClr val="22BDBF"/>
    <a:srgbClr val="713293"/>
    <a:srgbClr val="25D2D5"/>
    <a:srgbClr val="24E7EA"/>
    <a:srgbClr val="3C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122"/>
    <p:restoredTop sz="86451"/>
  </p:normalViewPr>
  <p:slideViewPr>
    <p:cSldViewPr snapToGrid="0" snapToObjects="1">
      <p:cViewPr varScale="1">
        <p:scale>
          <a:sx n="94" d="100"/>
          <a:sy n="94" d="100"/>
        </p:scale>
        <p:origin x="216"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notesViewPr>
    <p:cSldViewPr snapToGrid="0" snapToObjects="1">
      <p:cViewPr varScale="1">
        <p:scale>
          <a:sx n="79" d="100"/>
          <a:sy n="79" d="100"/>
        </p:scale>
        <p:origin x="344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597A7A-3211-A271-2548-6AC8B09A18B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98A50ED-1031-85F4-E6BB-66DF23A40B8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871867D-3A55-714C-8966-73499EC94494}" type="datetimeFigureOut">
              <a:rPr lang="en-US" smtClean="0"/>
              <a:t>7/3/26</a:t>
            </a:fld>
            <a:endParaRPr lang="en-US"/>
          </a:p>
        </p:txBody>
      </p:sp>
      <p:sp>
        <p:nvSpPr>
          <p:cNvPr id="4" name="Footer Placeholder 3">
            <a:extLst>
              <a:ext uri="{FF2B5EF4-FFF2-40B4-BE49-F238E27FC236}">
                <a16:creationId xmlns:a16="http://schemas.microsoft.com/office/drawing/2014/main" id="{57C83080-7EE5-0B71-B8FF-624D8FE262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1E97694-97BA-948A-A37E-3D2C54FE694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7745810-0676-6A4F-8EE7-F3BEF003DE48}" type="slidenum">
              <a:rPr lang="en-US" smtClean="0"/>
              <a:t>‹#›</a:t>
            </a:fld>
            <a:endParaRPr lang="en-US"/>
          </a:p>
        </p:txBody>
      </p:sp>
    </p:spTree>
    <p:extLst>
      <p:ext uri="{BB962C8B-B14F-4D97-AF65-F5344CB8AC3E}">
        <p14:creationId xmlns:p14="http://schemas.microsoft.com/office/powerpoint/2010/main" val="23124017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056A3-D48C-9C7C-BBA5-EF7B4F117F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DBC0DF-CD55-CBED-3BED-BA8F7F75E3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E3761A-B4E2-8EAD-2CF7-40DA6D41C0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0BFD76-ED6E-5F28-1C0E-4E30A54ECBD6}"/>
              </a:ext>
            </a:extLst>
          </p:cNvPr>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10566305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4A23B-C0BF-2D57-84DF-85340419D8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9D7D13-4B4B-E09E-F60E-E5E78A2468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430291-94F0-1E1B-2DA3-542B0406A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01B8CB-35B5-AC39-107C-FBB8CA8F2FC3}"/>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4254520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4306D-12CF-D824-FADA-B01CCE616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5C28E-EEE3-7596-574A-9DE39B48C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DA3DBB-9565-0DF1-5683-2B043F3FF1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419420-3E49-026E-C732-10E3A22ABEAB}"/>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2881247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F1FFD-8153-0202-03FA-9BD279EEB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0C313-B1ED-E700-88E3-3082F3B850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6CAE15-FC41-0E45-B3BE-89167B4AFA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06A516-6E7D-898A-C52D-D5A8E4F1F48D}"/>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003866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2D210-0202-1728-0A41-882D553526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98B836-01DD-78E7-AE4C-A723A342FD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649093-E12C-6D4D-4C51-B860BE2458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F2A148-8DA9-2310-8BE6-624B2B1E3D2C}"/>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2472377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24B5AE-1C5B-571B-AB4A-4F7A5D39D1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701BD6-7A06-3008-AB9F-DB2E3EFD41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FB8AA-1B3C-38D0-C4E1-F1E44BCF0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B0EA26-1EB1-765F-9267-9282C333BE24}"/>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15818989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72DCD-FED5-F160-E9B6-E730806994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0F17B3-5DEE-062C-9105-76813577E1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121D49-A681-5DD3-AB0D-62B8DAB6CE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3822E9-4447-CA36-FD57-13E60600BE41}"/>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9772715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0F398-AD0C-FBBF-0205-EEE06A275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5AE18D-44BE-3BBA-B572-5FD09BBBA3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9F7AC7-8FE3-BB25-ECD8-667B1BACDE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5C6E51-3EAB-6E92-F892-DD99DFA47F69}"/>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8078050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9C478-07B4-10D1-A3C7-962724BF4B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C1908E-86D4-4747-72F2-DE82CE33CB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5ED8E6-E8FD-06A5-0698-87BF0C38C7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6A1F25-1ABF-5956-1057-12D27935D001}"/>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7224647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5AEB-2E6B-FD35-EEF1-6CDED46B3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C35FA-B681-F392-E3A6-D016410FE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8D42AF-9B7B-421A-AA4D-F059C889A0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CFEC89-9C3A-6512-6B4B-2C5101B27F6E}"/>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20440754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78EA6-09A3-4274-9D87-BAD2A50A1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961778-9922-F877-0EB0-FC382AA223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93FBA8-E488-F6C7-A58B-28875C7A2B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A10101-8B3F-6F8F-72CC-93E51449CC02}"/>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2101679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B60617-80E4-9151-2DF9-25A945C38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948D89-C1C3-5CB4-3351-4C2026A6D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A751C3-2927-DDA1-F579-A798D9901D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4B6BB9-EDE2-BC13-CF01-77D45D55E616}"/>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855092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0F69F-6C66-4763-FA8A-F04CC39BD4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251419-4FB5-598D-8B3C-F0D5AF858C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4BF4A6-11A6-FF5F-C15A-C7DAF007904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22CD8F-E9CB-1058-8C82-61638F28B501}"/>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8582552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83E30-6D9B-3809-992E-986AAFB58A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6833C3-0408-EC9D-2937-94E1420C4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7BF373-D2BC-8A24-1BF1-725C45EE403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650986-0013-8D66-ECDF-93BAC21F0209}"/>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3616253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AA8E6-A82B-B71B-7419-D8926FE0C3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26E4D4-B2F7-44BF-39E3-1B71E01C72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A5F050-E5A5-DA2D-BC62-61C6230A29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72EB74-BB5B-AA84-118F-EB13B3839416}"/>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810252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3195149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D8F7-80E5-0748-2B03-A3801D6269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45143B-8043-57E4-B65B-98CD0F72C4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93C44-1BCC-4539-CD2C-701694767C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5A4847-2E7B-D5BC-AE43-CC3F32BEC3B4}"/>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4405256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CE60F-FF57-D8FB-101C-1D240A8119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672E8-8F08-8B50-4B00-4CE63AE811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2D0ADC-44E4-C8AD-3AFA-9AC4DCC7C8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FEF514-C244-BBCE-27B8-19BAA5A62273}"/>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38989793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71539-EFCD-4A1E-B507-3E8D07AD41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04328E-6D0E-E0B0-75F2-DA441CC7B4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7BF63-1F92-5888-EAFA-2C10EDD626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69A46F-BB4B-91F8-B2B6-292CAEA5ABAF}"/>
              </a:ext>
            </a:extLst>
          </p:cNvPr>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25954958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4CD0E4-9EF5-7D73-16A5-042C92EB1D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07E1B9-44FF-18F1-E7D4-69605DFDFD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9E68EF-EFF0-2AB0-9EEA-51193DCCD2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71D425-F781-8D60-3AE0-EB812881D5FE}"/>
              </a:ext>
            </a:extLst>
          </p:cNvPr>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1962540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95532-3691-872F-F538-503926A83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9D4545-CAE6-4008-B3E1-584890A89F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A11797-3CF6-99DB-10C9-5EC28A3508F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ED0CA6E-E391-A6FB-EC22-D275836759F0}"/>
              </a:ext>
            </a:extLst>
          </p:cNvPr>
          <p:cNvSpPr>
            <a:spLocks noGrp="1"/>
          </p:cNvSpPr>
          <p:nvPr>
            <p:ph type="sldNum" sz="quarter" idx="5"/>
          </p:nvPr>
        </p:nvSpPr>
        <p:spPr/>
        <p:txBody>
          <a:bodyPr/>
          <a:lstStyle/>
          <a:p>
            <a:fld id="{4BE5DE82-CF29-044D-9158-06A811149881}" type="slidenum">
              <a:rPr lang="en-US" smtClean="0"/>
              <a:t>29</a:t>
            </a:fld>
            <a:endParaRPr lang="en-US"/>
          </a:p>
        </p:txBody>
      </p:sp>
    </p:spTree>
    <p:extLst>
      <p:ext uri="{BB962C8B-B14F-4D97-AF65-F5344CB8AC3E}">
        <p14:creationId xmlns:p14="http://schemas.microsoft.com/office/powerpoint/2010/main" val="1345378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7E401-50F3-6F05-0C63-B2259BC77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B39444-75B2-EDE5-5CCE-BFAF73745A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4FC89-C28C-93FE-1F62-EEA2B2E665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8B8557-56DF-5FD3-5B27-3FA9FE0B83B4}"/>
              </a:ext>
            </a:extLst>
          </p:cNvPr>
          <p:cNvSpPr>
            <a:spLocks noGrp="1"/>
          </p:cNvSpPr>
          <p:nvPr>
            <p:ph type="sldNum" sz="quarter" idx="5"/>
          </p:nvPr>
        </p:nvSpPr>
        <p:spPr/>
        <p:txBody>
          <a:bodyPr/>
          <a:lstStyle/>
          <a:p>
            <a:fld id="{4BE5DE82-CF29-044D-9158-06A811149881}" type="slidenum">
              <a:rPr lang="en-US" smtClean="0"/>
              <a:t>30</a:t>
            </a:fld>
            <a:endParaRPr lang="en-US"/>
          </a:p>
        </p:txBody>
      </p:sp>
    </p:spTree>
    <p:extLst>
      <p:ext uri="{BB962C8B-B14F-4D97-AF65-F5344CB8AC3E}">
        <p14:creationId xmlns:p14="http://schemas.microsoft.com/office/powerpoint/2010/main" val="23333509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7E857-F193-C5BE-06DB-D81EADAF9E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01B7FF-BD3B-239F-4DF7-EC9255CCBD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A3B9C6-DBB7-63F4-B497-C1420619F8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58E978-3134-8DEB-1088-6B2299D0BA28}"/>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1080413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CF397-0824-1981-EC79-352A777D85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52919-F893-2306-C3A8-997DB84177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DE32A0-B86B-A79F-7128-1B36828433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52A4AC-2762-F908-F4D7-A407997D3C60}"/>
              </a:ext>
            </a:extLst>
          </p:cNvPr>
          <p:cNvSpPr>
            <a:spLocks noGrp="1"/>
          </p:cNvSpPr>
          <p:nvPr>
            <p:ph type="sldNum" sz="quarter" idx="5"/>
          </p:nvPr>
        </p:nvSpPr>
        <p:spPr/>
        <p:txBody>
          <a:bodyPr/>
          <a:lstStyle/>
          <a:p>
            <a:fld id="{4BE5DE82-CF29-044D-9158-06A811149881}" type="slidenum">
              <a:rPr lang="en-US" smtClean="0"/>
              <a:t>32</a:t>
            </a:fld>
            <a:endParaRPr lang="en-US"/>
          </a:p>
        </p:txBody>
      </p:sp>
    </p:spTree>
    <p:extLst>
      <p:ext uri="{BB962C8B-B14F-4D97-AF65-F5344CB8AC3E}">
        <p14:creationId xmlns:p14="http://schemas.microsoft.com/office/powerpoint/2010/main" val="4273117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88035-51F6-72CB-67BB-29426A56BD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4BD4A8-C916-DD13-09C1-BB1185FF81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FCF0F0-3E60-A3CA-AD60-41AE87E51E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BBAFA6B-12C9-3DD2-9B76-BE5B6EFAD2A4}"/>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22468652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44D98-9D76-1FDB-85DD-ECF037C71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AD5C38-495F-1D94-681C-434111B07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2DF2E7-EA55-0B55-69B8-2A2FC5D63E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7D8C1A-5E7D-62B4-BF35-E1EA3F46848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8473968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31EE9-7E11-450C-0ED5-BC97487F42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BB59B-6A69-7EA8-ADAD-E8481B6F59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AEB1B0-0433-56A9-2024-58B2BE08632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34E5AC-9E90-3973-27E7-8C7E509B3C57}"/>
              </a:ext>
            </a:extLst>
          </p:cNvPr>
          <p:cNvSpPr>
            <a:spLocks noGrp="1"/>
          </p:cNvSpPr>
          <p:nvPr>
            <p:ph type="sldNum" sz="quarter" idx="5"/>
          </p:nvPr>
        </p:nvSpPr>
        <p:spPr/>
        <p:txBody>
          <a:bodyPr/>
          <a:lstStyle/>
          <a:p>
            <a:fld id="{4BE5DE82-CF29-044D-9158-06A811149881}" type="slidenum">
              <a:rPr lang="en-US" smtClean="0"/>
              <a:t>35</a:t>
            </a:fld>
            <a:endParaRPr lang="en-US"/>
          </a:p>
        </p:txBody>
      </p:sp>
    </p:spTree>
    <p:extLst>
      <p:ext uri="{BB962C8B-B14F-4D97-AF65-F5344CB8AC3E}">
        <p14:creationId xmlns:p14="http://schemas.microsoft.com/office/powerpoint/2010/main" val="3303546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4A2B-5910-1C27-46AF-D7F0FF049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ADA75-B104-914F-936F-8A93E1DF1B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40AE2F-47D5-76B8-15BB-BD74FD5AFB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1953BB-55D2-C5C1-0D5E-006E624852D4}"/>
              </a:ext>
            </a:extLst>
          </p:cNvPr>
          <p:cNvSpPr>
            <a:spLocks noGrp="1"/>
          </p:cNvSpPr>
          <p:nvPr>
            <p:ph type="sldNum" sz="quarter" idx="5"/>
          </p:nvPr>
        </p:nvSpPr>
        <p:spPr/>
        <p:txBody>
          <a:bodyPr/>
          <a:lstStyle/>
          <a:p>
            <a:fld id="{4BE5DE82-CF29-044D-9158-06A811149881}" type="slidenum">
              <a:rPr lang="en-US" smtClean="0"/>
              <a:t>36</a:t>
            </a:fld>
            <a:endParaRPr lang="en-US"/>
          </a:p>
        </p:txBody>
      </p:sp>
    </p:spTree>
    <p:extLst>
      <p:ext uri="{BB962C8B-B14F-4D97-AF65-F5344CB8AC3E}">
        <p14:creationId xmlns:p14="http://schemas.microsoft.com/office/powerpoint/2010/main" val="19320667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D916F8-7425-3FFC-1D0F-E647B6B87C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38229-D7D7-6311-8C26-A5EA35B305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475715-EB17-CCBA-4146-ACE6CFA5B5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93C5CF-464B-7BE2-6CBA-1C5D4E4A3B4A}"/>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14909369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B9C63-5F40-D159-5605-E702AD4452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33778-1CE8-A1AF-4CF6-8C824BC52E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86E5F-551D-B7B6-EAC0-98024C37C7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53DC797-A1F6-1700-962E-AAF9949DF384}"/>
              </a:ext>
            </a:extLst>
          </p:cNvPr>
          <p:cNvSpPr>
            <a:spLocks noGrp="1"/>
          </p:cNvSpPr>
          <p:nvPr>
            <p:ph type="sldNum" sz="quarter" idx="5"/>
          </p:nvPr>
        </p:nvSpPr>
        <p:spPr/>
        <p:txBody>
          <a:bodyPr/>
          <a:lstStyle/>
          <a:p>
            <a:fld id="{4BE5DE82-CF29-044D-9158-06A811149881}" type="slidenum">
              <a:rPr lang="en-US" smtClean="0"/>
              <a:t>38</a:t>
            </a:fld>
            <a:endParaRPr lang="en-US"/>
          </a:p>
        </p:txBody>
      </p:sp>
    </p:spTree>
    <p:extLst>
      <p:ext uri="{BB962C8B-B14F-4D97-AF65-F5344CB8AC3E}">
        <p14:creationId xmlns:p14="http://schemas.microsoft.com/office/powerpoint/2010/main" val="299781068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39</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42136933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11BE4-BC4D-C340-ABF2-77093FC42A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A7C1BF-D8EB-67E4-B230-C08FB00AA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76D41F-2F5A-EE3D-F90F-FE9F0147AD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884E45-25B4-BF65-C654-E50041FA11C0}"/>
              </a:ext>
            </a:extLst>
          </p:cNvPr>
          <p:cNvSpPr>
            <a:spLocks noGrp="1"/>
          </p:cNvSpPr>
          <p:nvPr>
            <p:ph type="sldNum" sz="quarter" idx="5"/>
          </p:nvPr>
        </p:nvSpPr>
        <p:spPr/>
        <p:txBody>
          <a:bodyPr/>
          <a:lstStyle/>
          <a:p>
            <a:fld id="{4BE5DE82-CF29-044D-9158-06A811149881}" type="slidenum">
              <a:rPr lang="en-US" smtClean="0"/>
              <a:t>40</a:t>
            </a:fld>
            <a:endParaRPr lang="en-US"/>
          </a:p>
        </p:txBody>
      </p:sp>
    </p:spTree>
    <p:extLst>
      <p:ext uri="{BB962C8B-B14F-4D97-AF65-F5344CB8AC3E}">
        <p14:creationId xmlns:p14="http://schemas.microsoft.com/office/powerpoint/2010/main" val="25522996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88517-2867-7309-E6C4-6D6581FAAC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B64C3F-2C51-C2E0-29BA-9183135A1E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BC975D-D726-B69B-58DB-3C38A1BB058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44ED68F-FBA8-3FD2-BD53-411B1D2D3ABF}"/>
              </a:ext>
            </a:extLst>
          </p:cNvPr>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9013795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E080A-22F9-FC6C-27FD-DA0F863607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A785E4-A1C8-2719-1378-0646303E99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5DC3D-0B0E-1B38-EDFB-87CDE95EFA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B5C35B-2CD7-2587-552A-4181BB6558DA}"/>
              </a:ext>
            </a:extLst>
          </p:cNvPr>
          <p:cNvSpPr>
            <a:spLocks noGrp="1"/>
          </p:cNvSpPr>
          <p:nvPr>
            <p:ph type="sldNum" sz="quarter" idx="5"/>
          </p:nvPr>
        </p:nvSpPr>
        <p:spPr/>
        <p:txBody>
          <a:bodyPr/>
          <a:lstStyle/>
          <a:p>
            <a:fld id="{4BE5DE82-CF29-044D-9158-06A811149881}" type="slidenum">
              <a:rPr lang="en-US" smtClean="0"/>
              <a:t>44</a:t>
            </a:fld>
            <a:endParaRPr lang="en-US"/>
          </a:p>
        </p:txBody>
      </p:sp>
    </p:spTree>
    <p:extLst>
      <p:ext uri="{BB962C8B-B14F-4D97-AF65-F5344CB8AC3E}">
        <p14:creationId xmlns:p14="http://schemas.microsoft.com/office/powerpoint/2010/main" val="255608035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E90BB-437A-510A-27D3-7238C7339A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9C9DE1-DF11-BB58-EF23-B09F42710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F883C9-0DF8-23B3-9C04-BF56352699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435DF-A81F-7E6D-5E56-99C56294EA1F}"/>
              </a:ext>
            </a:extLst>
          </p:cNvPr>
          <p:cNvSpPr>
            <a:spLocks noGrp="1"/>
          </p:cNvSpPr>
          <p:nvPr>
            <p:ph type="sldNum" sz="quarter" idx="5"/>
          </p:nvPr>
        </p:nvSpPr>
        <p:spPr/>
        <p:txBody>
          <a:bodyPr/>
          <a:lstStyle/>
          <a:p>
            <a:fld id="{4BE5DE82-CF29-044D-9158-06A811149881}" type="slidenum">
              <a:rPr lang="en-US" smtClean="0"/>
              <a:t>45</a:t>
            </a:fld>
            <a:endParaRPr lang="en-US"/>
          </a:p>
        </p:txBody>
      </p:sp>
    </p:spTree>
    <p:extLst>
      <p:ext uri="{BB962C8B-B14F-4D97-AF65-F5344CB8AC3E}">
        <p14:creationId xmlns:p14="http://schemas.microsoft.com/office/powerpoint/2010/main" val="26151140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384DC-4AB7-8819-BA98-64A49BB744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D27D27-D59E-813D-219B-D03D41F322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26272C-1CA3-267B-0916-9F71CD6314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67D40B-196F-BE06-38BE-DF5D1E7FA812}"/>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2929812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3B848-6141-59F0-554A-CA23C457FF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216FAD-06B5-0321-CA68-F014B7CF9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9D930-CCE8-DC36-565F-926C3381A6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2EE61D4-7184-47F2-39D1-9C4B71D92FE9}"/>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3900941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3A01A-4410-66C0-55F0-296407EED0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A43537-C50A-055C-7D7C-761F8A5B66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F1C564-B7B1-73DF-C8BA-CDA84E6E36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9900E67-FE43-4B0B-C8B6-56C1C98B320B}"/>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9555483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0853034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6A9F2C-B990-1AF4-AFDF-5986DE4870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26E441-1C19-53E9-9C6D-68611E33A7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B261A-E281-FAF0-D086-EDAF3F218C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5F9F5A-477B-4D9F-C07D-9AB54F6630C4}"/>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84755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F0972-D939-2EA4-9AAD-EBEE8E3146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D64B15-3D92-B0F7-2E93-5826B9B8AA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FACC86-1227-54B5-DFB4-A63FB786230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0D3EBF-6374-9314-09DD-67C9DF92130C}"/>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5391665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Values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toe 03">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181CA03D-E255-CF46-36F0-2D289AF81E61}"/>
              </a:ext>
            </a:extLst>
          </p:cNvPr>
          <p:cNvSpPr/>
          <p:nvPr userDrawn="1"/>
        </p:nvSpPr>
        <p:spPr>
          <a:xfrm>
            <a:off x="0" y="0"/>
            <a:ext cx="12192000" cy="3810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7" name="Text Placeholder 23">
            <a:extLst>
              <a:ext uri="{FF2B5EF4-FFF2-40B4-BE49-F238E27FC236}">
                <a16:creationId xmlns:a16="http://schemas.microsoft.com/office/drawing/2014/main" id="{DB5ECEA7-B03A-A240-2528-6B2876E40994}"/>
              </a:ext>
            </a:extLst>
          </p:cNvPr>
          <p:cNvSpPr>
            <a:spLocks noGrp="1"/>
          </p:cNvSpPr>
          <p:nvPr>
            <p:ph type="body" sz="quarter" idx="13" hasCustomPrompt="1"/>
          </p:nvPr>
        </p:nvSpPr>
        <p:spPr>
          <a:xfrm>
            <a:off x="6346104" y="993169"/>
            <a:ext cx="5055171" cy="945575"/>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8" name="Text Placeholder 23">
            <a:extLst>
              <a:ext uri="{FF2B5EF4-FFF2-40B4-BE49-F238E27FC236}">
                <a16:creationId xmlns:a16="http://schemas.microsoft.com/office/drawing/2014/main" id="{E2E99FD4-8A28-6773-4C38-70CAACD7D731}"/>
              </a:ext>
            </a:extLst>
          </p:cNvPr>
          <p:cNvSpPr>
            <a:spLocks noGrp="1"/>
          </p:cNvSpPr>
          <p:nvPr>
            <p:ph type="body" sz="quarter" idx="43" hasCustomPrompt="1"/>
          </p:nvPr>
        </p:nvSpPr>
        <p:spPr>
          <a:xfrm>
            <a:off x="6346103" y="2438181"/>
            <a:ext cx="5055171" cy="396241"/>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
        <p:nvSpPr>
          <p:cNvPr id="12" name="Picture Placeholder 11">
            <a:extLst>
              <a:ext uri="{FF2B5EF4-FFF2-40B4-BE49-F238E27FC236}">
                <a16:creationId xmlns:a16="http://schemas.microsoft.com/office/drawing/2014/main" id="{0F0F7B0C-9A8E-B860-1487-09AFF231976A}"/>
              </a:ext>
            </a:extLst>
          </p:cNvPr>
          <p:cNvSpPr>
            <a:spLocks noGrp="1"/>
          </p:cNvSpPr>
          <p:nvPr>
            <p:ph type="pic" sz="quarter" idx="44"/>
          </p:nvPr>
        </p:nvSpPr>
        <p:spPr>
          <a:xfrm>
            <a:off x="633818" y="993169"/>
            <a:ext cx="5212079" cy="5212079"/>
          </a:xfrm>
          <a:custGeom>
            <a:avLst/>
            <a:gdLst>
              <a:gd name="connsiteX0" fmla="*/ 2118360 w 4236720"/>
              <a:gd name="connsiteY0" fmla="*/ 0 h 4236720"/>
              <a:gd name="connsiteX1" fmla="*/ 4236720 w 4236720"/>
              <a:gd name="connsiteY1" fmla="*/ 2118360 h 4236720"/>
              <a:gd name="connsiteX2" fmla="*/ 2118360 w 4236720"/>
              <a:gd name="connsiteY2" fmla="*/ 4236720 h 4236720"/>
              <a:gd name="connsiteX3" fmla="*/ 0 w 4236720"/>
              <a:gd name="connsiteY3" fmla="*/ 2118360 h 4236720"/>
              <a:gd name="connsiteX4" fmla="*/ 2118360 w 4236720"/>
              <a:gd name="connsiteY4" fmla="*/ 0 h 42367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36720" h="4236720">
                <a:moveTo>
                  <a:pt x="2118360" y="0"/>
                </a:moveTo>
                <a:cubicBezTo>
                  <a:pt x="3288298" y="0"/>
                  <a:pt x="4236720" y="948422"/>
                  <a:pt x="4236720" y="2118360"/>
                </a:cubicBezTo>
                <a:cubicBezTo>
                  <a:pt x="4236720" y="3288298"/>
                  <a:pt x="3288298" y="4236720"/>
                  <a:pt x="2118360" y="4236720"/>
                </a:cubicBezTo>
                <a:cubicBezTo>
                  <a:pt x="948422" y="4236720"/>
                  <a:pt x="0" y="3288298"/>
                  <a:pt x="0" y="2118360"/>
                </a:cubicBezTo>
                <a:cubicBezTo>
                  <a:pt x="0" y="948422"/>
                  <a:pt x="948422" y="0"/>
                  <a:pt x="2118360" y="0"/>
                </a:cubicBezTo>
                <a:close/>
              </a:path>
            </a:pathLst>
          </a:custGeom>
          <a:solidFill>
            <a:schemeClr val="bg1">
              <a:lumMod val="85000"/>
            </a:schemeClr>
          </a:solidFill>
        </p:spPr>
        <p:txBody>
          <a:bodyPr wrap="square">
            <a:noAutofit/>
          </a:bodyPr>
          <a:lstStyle>
            <a:lvl1pPr algn="ctr">
              <a:defRPr>
                <a:solidFill>
                  <a:srgbClr val="084260"/>
                </a:solidFill>
              </a:defRPr>
            </a:lvl1pPr>
          </a:lstStyle>
          <a:p>
            <a:endParaRPr lang="en-US" dirty="0"/>
          </a:p>
          <a:p>
            <a:endParaRPr lang="en-US" dirty="0"/>
          </a:p>
          <a:p>
            <a:endParaRPr lang="en-US" dirty="0"/>
          </a:p>
        </p:txBody>
      </p:sp>
    </p:spTree>
    <p:extLst>
      <p:ext uri="{BB962C8B-B14F-4D97-AF65-F5344CB8AC3E}">
        <p14:creationId xmlns:p14="http://schemas.microsoft.com/office/powerpoint/2010/main" val="3960819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Qutoe 04">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 name="Text Placeholder 23">
            <a:extLst>
              <a:ext uri="{FF2B5EF4-FFF2-40B4-BE49-F238E27FC236}">
                <a16:creationId xmlns:a16="http://schemas.microsoft.com/office/drawing/2014/main" id="{2FC8FEEC-28B2-4A6B-6CA9-ADAFAEDD777E}"/>
              </a:ext>
            </a:extLst>
          </p:cNvPr>
          <p:cNvSpPr>
            <a:spLocks noGrp="1"/>
          </p:cNvSpPr>
          <p:nvPr>
            <p:ph type="body" sz="quarter" idx="13" hasCustomPrompt="1"/>
          </p:nvPr>
        </p:nvSpPr>
        <p:spPr>
          <a:xfrm>
            <a:off x="444876" y="1387753"/>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C5F28827-F2BF-4FDC-1FA0-5C2C663C8B06}"/>
              </a:ext>
            </a:extLst>
          </p:cNvPr>
          <p:cNvSpPr>
            <a:spLocks noGrp="1"/>
          </p:cNvSpPr>
          <p:nvPr>
            <p:ph type="body" sz="quarter" idx="43" hasCustomPrompt="1"/>
          </p:nvPr>
        </p:nvSpPr>
        <p:spPr>
          <a:xfrm>
            <a:off x="444876" y="4236719"/>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8269491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Graphic 7">
            <a:extLst>
              <a:ext uri="{FF2B5EF4-FFF2-40B4-BE49-F238E27FC236}">
                <a16:creationId xmlns:a16="http://schemas.microsoft.com/office/drawing/2014/main" id="{903B409C-3529-CC20-A149-5485704D1C55}"/>
              </a:ext>
            </a:extLst>
          </p:cNvPr>
          <p:cNvSpPr/>
          <p:nvPr userDrawn="1"/>
        </p:nvSpPr>
        <p:spPr>
          <a:xfrm>
            <a:off x="9531453" y="4718304"/>
            <a:ext cx="2970123" cy="241347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2" name="Rectangle 21">
            <a:extLst>
              <a:ext uri="{FF2B5EF4-FFF2-40B4-BE49-F238E27FC236}">
                <a16:creationId xmlns:a16="http://schemas.microsoft.com/office/drawing/2014/main" id="{46830636-A85E-5B9B-6213-108B11E579A4}"/>
              </a:ext>
            </a:extLst>
          </p:cNvPr>
          <p:cNvSpPr/>
          <p:nvPr userDrawn="1"/>
        </p:nvSpPr>
        <p:spPr>
          <a:xfrm>
            <a:off x="12173712" y="-798576"/>
            <a:ext cx="2133600" cy="7821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6DE7F2DF-1977-3561-5CA7-0BC09BC1AE98}"/>
              </a:ext>
            </a:extLst>
          </p:cNvPr>
          <p:cNvSpPr/>
          <p:nvPr userDrawn="1"/>
        </p:nvSpPr>
        <p:spPr>
          <a:xfrm rot="5400000" flipH="1">
            <a:off x="3098568" y="-2442696"/>
            <a:ext cx="5754567" cy="1131063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24" name="Text Placeholder 17">
            <a:extLst>
              <a:ext uri="{FF2B5EF4-FFF2-40B4-BE49-F238E27FC236}">
                <a16:creationId xmlns:a16="http://schemas.microsoft.com/office/drawing/2014/main" id="{4D32AEA0-9C38-5B2E-991D-2F9221722B80}"/>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4DC074BD-7E66-B421-44EF-B4EB500D22D7}"/>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
        <p:nvSpPr>
          <p:cNvPr id="9" name="TextBox 8">
            <a:extLst>
              <a:ext uri="{FF2B5EF4-FFF2-40B4-BE49-F238E27FC236}">
                <a16:creationId xmlns:a16="http://schemas.microsoft.com/office/drawing/2014/main" id="{F4AE2B6C-5585-E7D0-D48D-EFD21F6E7ACE}"/>
              </a:ext>
            </a:extLst>
          </p:cNvPr>
          <p:cNvSpPr txBox="1"/>
          <p:nvPr userDrawn="1"/>
        </p:nvSpPr>
        <p:spPr>
          <a:xfrm>
            <a:off x="441870" y="6261585"/>
            <a:ext cx="3778622" cy="246221"/>
          </a:xfrm>
          <a:prstGeom prst="rect">
            <a:avLst/>
          </a:prstGeom>
          <a:noFill/>
        </p:spPr>
        <p:txBody>
          <a:bodyPr wrap="square">
            <a:spAutoFit/>
          </a:bodyPr>
          <a:lstStyle/>
          <a:p>
            <a:r>
              <a:rPr lang="en-US" sz="1000" kern="1000" spc="250" baseline="0" dirty="0">
                <a:solidFill>
                  <a:schemeClr val="bg1"/>
                </a:solidFill>
              </a:rPr>
              <a:t>AI Skills, Powered by Values</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442941" y="1353243"/>
            <a:ext cx="11371107" cy="465305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32688" y="189544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798381" y="443960"/>
            <a:ext cx="10595237" cy="803654"/>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270782" y="92643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270781" y="2849569"/>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2BDBF"/>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10153D"/>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286279" y="4713366"/>
            <a:ext cx="1105664" cy="955625"/>
          </a:xfrm>
          <a:prstGeom prst="rect">
            <a:avLst/>
          </a:prstGeom>
          <a:noFill/>
        </p:spPr>
        <p:txBody>
          <a:bodyPr anchor="ctr">
            <a:noAutofit/>
          </a:bodyPr>
          <a:lstStyle>
            <a:lvl1pPr marL="0" indent="0" algn="r">
              <a:lnSpc>
                <a:spcPct val="130000"/>
              </a:lnSpc>
              <a:buNone/>
              <a:defRPr sz="63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21" name="Group 20">
            <a:extLst>
              <a:ext uri="{FF2B5EF4-FFF2-40B4-BE49-F238E27FC236}">
                <a16:creationId xmlns:a16="http://schemas.microsoft.com/office/drawing/2014/main" id="{778F5B45-9963-4ED3-D1E3-ADD7436D16A9}"/>
              </a:ext>
            </a:extLst>
          </p:cNvPr>
          <p:cNvGrpSpPr/>
          <p:nvPr userDrawn="1"/>
        </p:nvGrpSpPr>
        <p:grpSpPr>
          <a:xfrm>
            <a:off x="4043621" y="707475"/>
            <a:ext cx="7605835" cy="1688253"/>
            <a:chOff x="4061909" y="1565906"/>
            <a:chExt cx="3006907" cy="2634619"/>
          </a:xfrm>
        </p:grpSpPr>
        <p:cxnSp>
          <p:nvCxnSpPr>
            <p:cNvPr id="22" name="Straight Connector 21">
              <a:extLst>
                <a:ext uri="{FF2B5EF4-FFF2-40B4-BE49-F238E27FC236}">
                  <a16:creationId xmlns:a16="http://schemas.microsoft.com/office/drawing/2014/main" id="{ED04B9A9-5FE3-797A-7966-3A4783600972}"/>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439EB-9BC4-A9DF-F3A3-813A3F514427}"/>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42B41F6-7148-D6C9-1251-5D021A68FFBB}"/>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BE683B8-4FC8-15A7-91B6-FF3E5B218BF7}"/>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4B6F1CD-BEFB-A389-3671-34C0ACEC4D05}"/>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0888EB1B-01EA-0A94-F3B8-D8F52FF9B050}"/>
              </a:ext>
            </a:extLst>
          </p:cNvPr>
          <p:cNvGrpSpPr/>
          <p:nvPr userDrawn="1"/>
        </p:nvGrpSpPr>
        <p:grpSpPr>
          <a:xfrm>
            <a:off x="4043621" y="2594187"/>
            <a:ext cx="7605835" cy="1688253"/>
            <a:chOff x="4061909" y="1565906"/>
            <a:chExt cx="3006907" cy="2634619"/>
          </a:xfrm>
        </p:grpSpPr>
        <p:cxnSp>
          <p:nvCxnSpPr>
            <p:cNvPr id="28" name="Straight Connector 27">
              <a:extLst>
                <a:ext uri="{FF2B5EF4-FFF2-40B4-BE49-F238E27FC236}">
                  <a16:creationId xmlns:a16="http://schemas.microsoft.com/office/drawing/2014/main" id="{A5A5EB4F-0D9C-0AEF-17C7-97A957E7A43D}"/>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158B1B0-4C47-9EC7-11D9-6DE1D2E31956}"/>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1D93F066-7D61-4A45-DE57-713FEAFD9D5D}"/>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A754EAE-2E5D-E34D-760A-066B3C85A332}"/>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EDD47B6-3DD4-EEDF-5134-7000470A65C6}"/>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DF97CFC-6E17-732C-3327-EBFC3C1818EE}"/>
              </a:ext>
            </a:extLst>
          </p:cNvPr>
          <p:cNvGrpSpPr/>
          <p:nvPr userDrawn="1"/>
        </p:nvGrpSpPr>
        <p:grpSpPr>
          <a:xfrm>
            <a:off x="4043621" y="4480899"/>
            <a:ext cx="7605835" cy="1688253"/>
            <a:chOff x="4061909" y="1565906"/>
            <a:chExt cx="3006907" cy="2634619"/>
          </a:xfrm>
        </p:grpSpPr>
        <p:cxnSp>
          <p:nvCxnSpPr>
            <p:cNvPr id="34" name="Straight Connector 33">
              <a:extLst>
                <a:ext uri="{FF2B5EF4-FFF2-40B4-BE49-F238E27FC236}">
                  <a16:creationId xmlns:a16="http://schemas.microsoft.com/office/drawing/2014/main" id="{9278EE13-8163-8113-EF34-43730E96C014}"/>
                </a:ext>
              </a:extLst>
            </p:cNvPr>
            <p:cNvCxnSpPr/>
            <p:nvPr userDrawn="1"/>
          </p:nvCxnSpPr>
          <p:spPr>
            <a:xfrm>
              <a:off x="7066852" y="1577903"/>
              <a:ext cx="1964" cy="2617423"/>
            </a:xfrm>
            <a:prstGeom prst="line">
              <a:avLst/>
            </a:prstGeom>
            <a:solidFill>
              <a:schemeClr val="tx1">
                <a:lumMod val="85000"/>
                <a:lumOff val="15000"/>
              </a:schemeClr>
            </a:solidFill>
            <a:ln w="28575">
              <a:gradFill>
                <a:gsLst>
                  <a:gs pos="0">
                    <a:srgbClr val="E8068C"/>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31F348D-6FF4-F0BE-3292-2C1349340422}"/>
                </a:ext>
              </a:extLst>
            </p:cNvPr>
            <p:cNvCxnSpPr/>
            <p:nvPr userDrawn="1"/>
          </p:nvCxnSpPr>
          <p:spPr>
            <a:xfrm>
              <a:off x="4061909" y="4195325"/>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2BA0BDF-374E-C924-3706-FA7749FBB246}"/>
                </a:ext>
              </a:extLst>
            </p:cNvPr>
            <p:cNvCxnSpPr/>
            <p:nvPr userDrawn="1"/>
          </p:nvCxnSpPr>
          <p:spPr>
            <a:xfrm>
              <a:off x="4061909" y="1577903"/>
              <a:ext cx="3004943" cy="0"/>
            </a:xfrm>
            <a:prstGeom prst="line">
              <a:avLst/>
            </a:prstGeom>
            <a:solidFill>
              <a:schemeClr val="tx1">
                <a:lumMod val="85000"/>
                <a:lumOff val="15000"/>
              </a:schemeClr>
            </a:solidFill>
            <a:ln w="28575">
              <a:gradFill>
                <a:gsLst>
                  <a:gs pos="0">
                    <a:srgbClr val="22BDBF"/>
                  </a:gs>
                  <a:gs pos="49000">
                    <a:srgbClr val="3C3795"/>
                  </a:gs>
                  <a:gs pos="100000">
                    <a:srgbClr val="E8068C"/>
                  </a:gs>
                </a:gsLst>
                <a:lin ang="0" scaled="0"/>
              </a:gradFill>
            </a:ln>
            <a:effectLst/>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5A427-1C19-1B34-A162-260DC5D86A8F}"/>
                </a:ext>
              </a:extLst>
            </p:cNvPr>
            <p:cNvCxnSpPr/>
            <p:nvPr userDrawn="1"/>
          </p:nvCxnSpPr>
          <p:spPr>
            <a:xfrm>
              <a:off x="4061909" y="1565906"/>
              <a:ext cx="0" cy="661856"/>
            </a:xfrm>
            <a:prstGeom prst="line">
              <a:avLst/>
            </a:prstGeom>
            <a:solidFill>
              <a:schemeClr val="tx1">
                <a:lumMod val="85000"/>
                <a:lumOff val="15000"/>
              </a:schemeClr>
            </a:solidFill>
            <a:ln w="28575">
              <a:gradFill>
                <a:gsLst>
                  <a:gs pos="0">
                    <a:srgbClr val="22BDBF"/>
                  </a:gs>
                  <a:gs pos="49000">
                    <a:srgbClr val="3C3795"/>
                  </a:gs>
                  <a:gs pos="10000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8310C81-6CF9-0628-DB76-9EF7CD7F0C5D}"/>
                </a:ext>
              </a:extLst>
            </p:cNvPr>
            <p:cNvCxnSpPr/>
            <p:nvPr userDrawn="1"/>
          </p:nvCxnSpPr>
          <p:spPr>
            <a:xfrm>
              <a:off x="4061909" y="3538669"/>
              <a:ext cx="0" cy="661856"/>
            </a:xfrm>
            <a:prstGeom prst="line">
              <a:avLst/>
            </a:prstGeom>
            <a:solidFill>
              <a:schemeClr val="tx1">
                <a:lumMod val="85000"/>
                <a:lumOff val="15000"/>
              </a:schemeClr>
            </a:solidFill>
            <a:ln w="28575">
              <a:gradFill>
                <a:gsLst>
                  <a:gs pos="100000">
                    <a:srgbClr val="22BDBF"/>
                  </a:gs>
                  <a:gs pos="49000">
                    <a:srgbClr val="3C3795"/>
                  </a:gs>
                  <a:gs pos="0">
                    <a:srgbClr val="E8068C"/>
                  </a:gs>
                </a:gsLst>
                <a:lin ang="5400000" scaled="1"/>
              </a:gra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141817D9-EF4F-5648-8536-69E23DB87BED}"/>
              </a:ext>
            </a:extLst>
          </p:cNvPr>
          <p:cNvSpPr>
            <a:spLocks noGrp="1"/>
          </p:cNvSpPr>
          <p:nvPr>
            <p:ph type="pic" sz="quarter" idx="42"/>
          </p:nvPr>
        </p:nvSpPr>
        <p:spPr>
          <a:xfrm>
            <a:off x="6333744" y="0"/>
            <a:ext cx="5239644" cy="4704418"/>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 name="Text Placeholder 17">
            <a:extLst>
              <a:ext uri="{FF2B5EF4-FFF2-40B4-BE49-F238E27FC236}">
                <a16:creationId xmlns:a16="http://schemas.microsoft.com/office/drawing/2014/main" id="{F2B89A3E-4C54-D5A9-474C-29813C5BD4C6}"/>
              </a:ext>
            </a:extLst>
          </p:cNvPr>
          <p:cNvSpPr>
            <a:spLocks noGrp="1"/>
          </p:cNvSpPr>
          <p:nvPr>
            <p:ph type="body" sz="quarter" idx="18" hasCustomPrompt="1"/>
          </p:nvPr>
        </p:nvSpPr>
        <p:spPr>
          <a:xfrm>
            <a:off x="856356" y="2428158"/>
            <a:ext cx="4867011"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 name="Text Placeholder 23">
            <a:extLst>
              <a:ext uri="{FF2B5EF4-FFF2-40B4-BE49-F238E27FC236}">
                <a16:creationId xmlns:a16="http://schemas.microsoft.com/office/drawing/2014/main" id="{99A41E16-FF66-BABE-7492-FC7CDD63E15B}"/>
              </a:ext>
            </a:extLst>
          </p:cNvPr>
          <p:cNvSpPr>
            <a:spLocks noGrp="1"/>
          </p:cNvSpPr>
          <p:nvPr>
            <p:ph type="body" sz="quarter" idx="16" hasCustomPrompt="1"/>
          </p:nvPr>
        </p:nvSpPr>
        <p:spPr>
          <a:xfrm>
            <a:off x="856357" y="999099"/>
            <a:ext cx="4990998"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 name="Text Placeholder 17">
            <a:extLst>
              <a:ext uri="{FF2B5EF4-FFF2-40B4-BE49-F238E27FC236}">
                <a16:creationId xmlns:a16="http://schemas.microsoft.com/office/drawing/2014/main" id="{3864577F-1943-D509-E782-7256A6A3A7D9}"/>
              </a:ext>
            </a:extLst>
          </p:cNvPr>
          <p:cNvSpPr>
            <a:spLocks noGrp="1"/>
          </p:cNvSpPr>
          <p:nvPr>
            <p:ph type="body" sz="quarter" idx="18" hasCustomPrompt="1"/>
          </p:nvPr>
        </p:nvSpPr>
        <p:spPr>
          <a:xfrm>
            <a:off x="835671" y="2319301"/>
            <a:ext cx="5418825"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B6CCAE4E-58FE-018D-346A-9BC3F912E5E0}"/>
              </a:ext>
            </a:extLst>
          </p:cNvPr>
          <p:cNvSpPr>
            <a:spLocks noGrp="1"/>
          </p:cNvSpPr>
          <p:nvPr>
            <p:ph type="body" sz="quarter" idx="16" hasCustomPrompt="1"/>
          </p:nvPr>
        </p:nvSpPr>
        <p:spPr>
          <a:xfrm>
            <a:off x="835671" y="1104338"/>
            <a:ext cx="5332964"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319301"/>
            <a:ext cx="7215652" cy="3291086"/>
          </a:xfrm>
          <a:prstGeom prst="rect">
            <a:avLst/>
          </a:prstGeom>
        </p:spPr>
        <p:txBody>
          <a:bodyPr/>
          <a:lstStyle>
            <a:lvl1pPr algn="l">
              <a:buNone/>
              <a:defRPr sz="2400" b="0" i="0" spc="0">
                <a:solidFill>
                  <a:srgbClr val="10153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101321" cy="992652"/>
          </a:xfrm>
          <a:prstGeom prst="rect">
            <a:avLst/>
          </a:prstGeom>
        </p:spPr>
        <p:txBody>
          <a:bodyPr>
            <a:noAutofit/>
          </a:bodyPr>
          <a:lstStyle>
            <a:lvl1pPr marL="0" indent="0" algn="l">
              <a:buNone/>
              <a:defRPr sz="3600" b="1" i="0">
                <a:solidFill>
                  <a:srgbClr val="22BDBF"/>
                </a:solidFill>
                <a:latin typeface="+mn-lt"/>
              </a:defRPr>
            </a:lvl1pPr>
          </a:lstStyle>
          <a:p>
            <a:pPr lvl="0"/>
            <a:r>
              <a:rPr lang="en-US" dirty="0"/>
              <a:t>Heading</a:t>
            </a:r>
          </a:p>
        </p:txBody>
      </p:sp>
      <p:pic>
        <p:nvPicPr>
          <p:cNvPr id="15" name="Picture 14" descr="iPhone6_mockup_front_white.png">
            <a:extLst>
              <a:ext uri="{FF2B5EF4-FFF2-40B4-BE49-F238E27FC236}">
                <a16:creationId xmlns:a16="http://schemas.microsoft.com/office/drawing/2014/main" id="{D17DCA28-D898-0F70-60E9-F33A7FA38D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33154" y="453836"/>
            <a:ext cx="4094254" cy="6404164"/>
          </a:xfrm>
          <a:prstGeom prst="rect">
            <a:avLst/>
          </a:prstGeom>
        </p:spPr>
      </p:pic>
      <p:sp>
        <p:nvSpPr>
          <p:cNvPr id="17" name="Picture Placeholder 17">
            <a:extLst>
              <a:ext uri="{FF2B5EF4-FFF2-40B4-BE49-F238E27FC236}">
                <a16:creationId xmlns:a16="http://schemas.microsoft.com/office/drawing/2014/main" id="{9EC03C65-C18C-B770-7BB4-A4DA9DC96F22}"/>
              </a:ext>
            </a:extLst>
          </p:cNvPr>
          <p:cNvSpPr>
            <a:spLocks noGrp="1"/>
          </p:cNvSpPr>
          <p:nvPr>
            <p:ph type="pic" sz="quarter" idx="10"/>
          </p:nvPr>
        </p:nvSpPr>
        <p:spPr>
          <a:xfrm>
            <a:off x="8747610" y="1473613"/>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3" name="Freeform 132">
            <a:extLst>
              <a:ext uri="{FF2B5EF4-FFF2-40B4-BE49-F238E27FC236}">
                <a16:creationId xmlns:a16="http://schemas.microsoft.com/office/drawing/2014/main" id="{2B14C31C-4EBD-0345-9B9E-CA4976147702}"/>
              </a:ext>
            </a:extLst>
          </p:cNvPr>
          <p:cNvSpPr/>
          <p:nvPr userDrawn="1"/>
        </p:nvSpPr>
        <p:spPr>
          <a:xfrm>
            <a:off x="417724" y="2430532"/>
            <a:ext cx="11356551" cy="306978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solidFill>
            <a:srgbClr val="3C379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B3BD4B46-4E10-4E5C-B6DD-C6CCBDFF4DD1}"/>
              </a:ext>
            </a:extLst>
          </p:cNvPr>
          <p:cNvSpPr/>
          <p:nvPr userDrawn="1"/>
        </p:nvSpPr>
        <p:spPr>
          <a:xfrm>
            <a:off x="9278192" y="2231136"/>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969827" y="383082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a:t>
            </a:r>
            <a:r>
              <a:rPr lang="en-US" dirty="0" err="1"/>
              <a:t>Questionas</a:t>
            </a:r>
            <a:r>
              <a:rPr lang="en-US" dirty="0"/>
              <a:t>?</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969827" y="3021250"/>
            <a:ext cx="4845757"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199" name="Freeform 198">
            <a:extLst>
              <a:ext uri="{FF2B5EF4-FFF2-40B4-BE49-F238E27FC236}">
                <a16:creationId xmlns:a16="http://schemas.microsoft.com/office/drawing/2014/main" id="{B3373C8E-B134-D9FC-5B31-DCF206000F0A}"/>
              </a:ext>
            </a:extLst>
          </p:cNvPr>
          <p:cNvSpPr/>
          <p:nvPr userDrawn="1"/>
        </p:nvSpPr>
        <p:spPr>
          <a:xfrm rot="10800000" flipH="1">
            <a:off x="7282924" y="5010397"/>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10800000" scaled="0"/>
          </a:gradFill>
          <a:ln w="24491" cap="flat">
            <a:noFill/>
            <a:prstDash val="solid"/>
            <a:miter/>
          </a:ln>
        </p:spPr>
        <p:txBody>
          <a:bodyPr wrap="square" rtlCol="0" anchor="ctr">
            <a:noAutofit/>
          </a:bodyPr>
          <a:lstStyle/>
          <a:p>
            <a:endParaRPr lang="en-US" dirty="0"/>
          </a:p>
        </p:txBody>
      </p:sp>
      <p:sp>
        <p:nvSpPr>
          <p:cNvPr id="202" name="Text Placeholder 23">
            <a:extLst>
              <a:ext uri="{FF2B5EF4-FFF2-40B4-BE49-F238E27FC236}">
                <a16:creationId xmlns:a16="http://schemas.microsoft.com/office/drawing/2014/main" id="{8C2F8A31-621F-7CB6-4E35-9FC69E7E5147}"/>
              </a:ext>
            </a:extLst>
          </p:cNvPr>
          <p:cNvSpPr>
            <a:spLocks noGrp="1"/>
          </p:cNvSpPr>
          <p:nvPr>
            <p:ph type="body" sz="quarter" idx="21" hasCustomPrompt="1"/>
          </p:nvPr>
        </p:nvSpPr>
        <p:spPr>
          <a:xfrm>
            <a:off x="8521421" y="5034867"/>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3" name="Picture 2" descr="Co-funded by the European Union logo in png for web usage">
            <a:extLst>
              <a:ext uri="{FF2B5EF4-FFF2-40B4-BE49-F238E27FC236}">
                <a16:creationId xmlns:a16="http://schemas.microsoft.com/office/drawing/2014/main" id="{287DD4A6-00FF-C1BD-5E67-D173B7EE58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007313"/>
            <a:ext cx="2160286" cy="451290"/>
          </a:xfrm>
          <a:prstGeom prst="rect">
            <a:avLst/>
          </a:prstGeom>
          <a:noFill/>
          <a:ln>
            <a:noFill/>
          </a:ln>
        </p:spPr>
      </p:pic>
      <p:pic>
        <p:nvPicPr>
          <p:cNvPr id="4" name="Picture 3">
            <a:extLst>
              <a:ext uri="{FF2B5EF4-FFF2-40B4-BE49-F238E27FC236}">
                <a16:creationId xmlns:a16="http://schemas.microsoft.com/office/drawing/2014/main" id="{EFBDDBAD-8B78-DE1F-3EA9-1840A4DCADAA}"/>
              </a:ext>
            </a:extLst>
          </p:cNvPr>
          <p:cNvPicPr>
            <a:picLocks noChangeAspect="1"/>
          </p:cNvPicPr>
          <p:nvPr userDrawn="1"/>
        </p:nvPicPr>
        <p:blipFill>
          <a:blip r:embed="rId3"/>
          <a:stretch>
            <a:fillRect/>
          </a:stretch>
        </p:blipFill>
        <p:spPr>
          <a:xfrm>
            <a:off x="801879" y="253719"/>
            <a:ext cx="2745994" cy="195352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ext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22449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78" name="Freeform 177">
            <a:extLst>
              <a:ext uri="{FF2B5EF4-FFF2-40B4-BE49-F238E27FC236}">
                <a16:creationId xmlns:a16="http://schemas.microsoft.com/office/drawing/2014/main" id="{D3659C8F-DA1E-110E-3A20-DD6AD07FC5C5}"/>
              </a:ext>
            </a:extLst>
          </p:cNvPr>
          <p:cNvSpPr/>
          <p:nvPr userDrawn="1"/>
        </p:nvSpPr>
        <p:spPr>
          <a:xfrm>
            <a:off x="0" y="2979174"/>
            <a:ext cx="12172692" cy="290804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3C3795"/>
          </a:solidFill>
          <a:ln w="30808" cap="flat">
            <a:noFill/>
            <a:prstDash val="solid"/>
            <a:miter/>
          </a:ln>
        </p:spPr>
        <p:txBody>
          <a:bodyPr rtlCol="0" anchor="ctr"/>
          <a:lstStyle/>
          <a:p>
            <a:endParaRPr lang="en-US" sz="2069"/>
          </a:p>
        </p:txBody>
      </p:sp>
      <p:sp>
        <p:nvSpPr>
          <p:cNvPr id="179" name="Text Placeholder 32">
            <a:extLst>
              <a:ext uri="{FF2B5EF4-FFF2-40B4-BE49-F238E27FC236}">
                <a16:creationId xmlns:a16="http://schemas.microsoft.com/office/drawing/2014/main" id="{8203FC12-B9A3-8C1B-21A1-30DB322BD123}"/>
              </a:ext>
            </a:extLst>
          </p:cNvPr>
          <p:cNvSpPr>
            <a:spLocks noGrp="1"/>
          </p:cNvSpPr>
          <p:nvPr>
            <p:ph type="body" sz="quarter" idx="16" hasCustomPrompt="1"/>
          </p:nvPr>
        </p:nvSpPr>
        <p:spPr>
          <a:xfrm>
            <a:off x="576692" y="4062591"/>
            <a:ext cx="4653676" cy="1259217"/>
          </a:xfrm>
          <a:prstGeom prst="rect">
            <a:avLst/>
          </a:prstGeom>
        </p:spPr>
        <p:txBody>
          <a:bodyPr anchor="t">
            <a:noAutofit/>
          </a:bodyPr>
          <a:lstStyle>
            <a:lvl1pPr marL="0" indent="0" algn="l">
              <a:lnSpc>
                <a:spcPts val="3954"/>
              </a:lnSpc>
              <a:spcBef>
                <a:spcPts val="0"/>
              </a:spcBef>
              <a:buNone/>
              <a:defRPr sz="4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Heading</a:t>
            </a:r>
            <a:endParaRPr lang="en-US" dirty="0"/>
          </a:p>
        </p:txBody>
      </p:sp>
      <p:sp>
        <p:nvSpPr>
          <p:cNvPr id="180" name="Text Placeholder 32">
            <a:extLst>
              <a:ext uri="{FF2B5EF4-FFF2-40B4-BE49-F238E27FC236}">
                <a16:creationId xmlns:a16="http://schemas.microsoft.com/office/drawing/2014/main" id="{61D4901D-361C-9AFB-6BA3-9AB62FC92669}"/>
              </a:ext>
            </a:extLst>
          </p:cNvPr>
          <p:cNvSpPr>
            <a:spLocks noGrp="1"/>
          </p:cNvSpPr>
          <p:nvPr>
            <p:ph type="body" sz="quarter" idx="19" hasCustomPrompt="1"/>
          </p:nvPr>
        </p:nvSpPr>
        <p:spPr>
          <a:xfrm>
            <a:off x="576692" y="3372127"/>
            <a:ext cx="4595212" cy="665809"/>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247" name="Freeform 246">
            <a:extLst>
              <a:ext uri="{FF2B5EF4-FFF2-40B4-BE49-F238E27FC236}">
                <a16:creationId xmlns:a16="http://schemas.microsoft.com/office/drawing/2014/main" id="{1EED751A-33EA-AE70-AB49-9A5755AB268D}"/>
              </a:ext>
            </a:extLst>
          </p:cNvPr>
          <p:cNvSpPr/>
          <p:nvPr userDrawn="1"/>
        </p:nvSpPr>
        <p:spPr>
          <a:xfrm rot="10800000" flipH="1">
            <a:off x="7273270" y="5618470"/>
            <a:ext cx="4909076" cy="727928"/>
          </a:xfrm>
          <a:custGeom>
            <a:avLst/>
            <a:gdLst>
              <a:gd name="connsiteX0" fmla="*/ 4909076 w 4909076"/>
              <a:gd name="connsiteY0" fmla="*/ 727928 h 727928"/>
              <a:gd name="connsiteX1" fmla="*/ 393787 w 4909076"/>
              <a:gd name="connsiteY1" fmla="*/ 727928 h 727928"/>
              <a:gd name="connsiteX2" fmla="*/ 0 w 4909076"/>
              <a:gd name="connsiteY2" fmla="*/ 334050 h 727928"/>
              <a:gd name="connsiteX3" fmla="*/ 0 w 4909076"/>
              <a:gd name="connsiteY3" fmla="*/ 0 h 727928"/>
              <a:gd name="connsiteX4" fmla="*/ 4909076 w 4909076"/>
              <a:gd name="connsiteY4" fmla="*/ 0 h 727928"/>
              <a:gd name="connsiteX5" fmla="*/ 4909076 w 4909076"/>
              <a:gd name="connsiteY5" fmla="*/ 727928 h 727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9076" h="727928">
                <a:moveTo>
                  <a:pt x="4909076" y="727928"/>
                </a:moveTo>
                <a:lnTo>
                  <a:pt x="393787" y="727928"/>
                </a:lnTo>
                <a:cubicBezTo>
                  <a:pt x="176954" y="727928"/>
                  <a:pt x="0" y="550932"/>
                  <a:pt x="0" y="334050"/>
                </a:cubicBezTo>
                <a:lnTo>
                  <a:pt x="0" y="0"/>
                </a:lnTo>
                <a:lnTo>
                  <a:pt x="4909076" y="0"/>
                </a:lnTo>
                <a:lnTo>
                  <a:pt x="4909076" y="727928"/>
                </a:lnTo>
                <a:close/>
              </a:path>
            </a:pathLst>
          </a:custGeom>
          <a:gradFill>
            <a:gsLst>
              <a:gs pos="100000">
                <a:srgbClr val="22BDBF"/>
              </a:gs>
              <a:gs pos="49000">
                <a:srgbClr val="3C3795"/>
              </a:gs>
              <a:gs pos="0">
                <a:srgbClr val="E8068C"/>
              </a:gs>
            </a:gsLst>
            <a:lin ang="0" scaled="0"/>
          </a:gradFill>
          <a:ln w="24491" cap="flat">
            <a:noFill/>
            <a:prstDash val="solid"/>
            <a:miter/>
          </a:ln>
        </p:spPr>
        <p:txBody>
          <a:bodyPr wrap="square" rtlCol="0" anchor="ctr">
            <a:noAutofit/>
          </a:bodyPr>
          <a:lstStyle/>
          <a:p>
            <a:endParaRPr lang="en-US" dirty="0"/>
          </a:p>
        </p:txBody>
      </p:sp>
      <p:sp>
        <p:nvSpPr>
          <p:cNvPr id="248" name="Text Placeholder 23">
            <a:extLst>
              <a:ext uri="{FF2B5EF4-FFF2-40B4-BE49-F238E27FC236}">
                <a16:creationId xmlns:a16="http://schemas.microsoft.com/office/drawing/2014/main" id="{1BB11152-FCB2-DA1E-101A-E06B72B90574}"/>
              </a:ext>
            </a:extLst>
          </p:cNvPr>
          <p:cNvSpPr>
            <a:spLocks noGrp="1"/>
          </p:cNvSpPr>
          <p:nvPr>
            <p:ph type="body" sz="quarter" idx="21" hasCustomPrompt="1"/>
          </p:nvPr>
        </p:nvSpPr>
        <p:spPr>
          <a:xfrm>
            <a:off x="7924800" y="5642940"/>
            <a:ext cx="338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sp>
        <p:nvSpPr>
          <p:cNvPr id="250" name="Picture Placeholder 249">
            <a:extLst>
              <a:ext uri="{FF2B5EF4-FFF2-40B4-BE49-F238E27FC236}">
                <a16:creationId xmlns:a16="http://schemas.microsoft.com/office/drawing/2014/main" id="{8000CB52-794F-2941-4571-7437B39F9460}"/>
              </a:ext>
            </a:extLst>
          </p:cNvPr>
          <p:cNvSpPr>
            <a:spLocks noGrp="1"/>
          </p:cNvSpPr>
          <p:nvPr>
            <p:ph type="pic" sz="quarter" idx="43"/>
          </p:nvPr>
        </p:nvSpPr>
        <p:spPr>
          <a:xfrm>
            <a:off x="5522976" y="474951"/>
            <a:ext cx="6311517" cy="4704418"/>
          </a:xfrm>
          <a:custGeom>
            <a:avLst/>
            <a:gdLst>
              <a:gd name="connsiteX0" fmla="*/ 0 w 7149849"/>
              <a:gd name="connsiteY0" fmla="*/ 0 h 4704418"/>
              <a:gd name="connsiteX1" fmla="*/ 1910205 w 7149849"/>
              <a:gd name="connsiteY1" fmla="*/ 0 h 4704418"/>
              <a:gd name="connsiteX2" fmla="*/ 4328540 w 7149849"/>
              <a:gd name="connsiteY2" fmla="*/ 0 h 4704418"/>
              <a:gd name="connsiteX3" fmla="*/ 6238745 w 7149849"/>
              <a:gd name="connsiteY3" fmla="*/ 0 h 4704418"/>
              <a:gd name="connsiteX4" fmla="*/ 7149849 w 7149849"/>
              <a:gd name="connsiteY4" fmla="*/ 910842 h 4704418"/>
              <a:gd name="connsiteX5" fmla="*/ 7149849 w 7149849"/>
              <a:gd name="connsiteY5" fmla="*/ 4704418 h 4704418"/>
              <a:gd name="connsiteX6" fmla="*/ 5239644 w 7149849"/>
              <a:gd name="connsiteY6" fmla="*/ 4704418 h 4704418"/>
              <a:gd name="connsiteX7" fmla="*/ 3248091 w 7149849"/>
              <a:gd name="connsiteY7" fmla="*/ 4704418 h 4704418"/>
              <a:gd name="connsiteX8" fmla="*/ 1337886 w 7149849"/>
              <a:gd name="connsiteY8" fmla="*/ 4704418 h 4704418"/>
              <a:gd name="connsiteX9" fmla="*/ 0 w 7149849"/>
              <a:gd name="connsiteY9" fmla="*/ 3366919 h 4704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9849" h="4704418">
                <a:moveTo>
                  <a:pt x="0" y="0"/>
                </a:moveTo>
                <a:lnTo>
                  <a:pt x="1910205" y="0"/>
                </a:lnTo>
                <a:lnTo>
                  <a:pt x="4328540" y="0"/>
                </a:lnTo>
                <a:lnTo>
                  <a:pt x="6238745" y="0"/>
                </a:lnTo>
                <a:cubicBezTo>
                  <a:pt x="6742252" y="0"/>
                  <a:pt x="7149849" y="407482"/>
                  <a:pt x="7149849" y="910842"/>
                </a:cubicBezTo>
                <a:lnTo>
                  <a:pt x="7149849" y="4704418"/>
                </a:lnTo>
                <a:lnTo>
                  <a:pt x="5239644" y="4704418"/>
                </a:lnTo>
                <a:lnTo>
                  <a:pt x="3248091" y="4704418"/>
                </a:lnTo>
                <a:lnTo>
                  <a:pt x="1337886" y="4704418"/>
                </a:lnTo>
                <a:cubicBezTo>
                  <a:pt x="599412" y="4704418"/>
                  <a:pt x="0" y="4105181"/>
                  <a:pt x="0" y="3366919"/>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pic>
        <p:nvPicPr>
          <p:cNvPr id="4" name="Picture 3">
            <a:extLst>
              <a:ext uri="{FF2B5EF4-FFF2-40B4-BE49-F238E27FC236}">
                <a16:creationId xmlns:a16="http://schemas.microsoft.com/office/drawing/2014/main" id="{0A131A3F-F1DB-2568-EB4A-B37889B43383}"/>
              </a:ext>
            </a:extLst>
          </p:cNvPr>
          <p:cNvPicPr>
            <a:picLocks noChangeAspect="1"/>
          </p:cNvPicPr>
          <p:nvPr userDrawn="1"/>
        </p:nvPicPr>
        <p:blipFill>
          <a:blip r:embed="rId2"/>
          <a:stretch>
            <a:fillRect/>
          </a:stretch>
        </p:blipFill>
        <p:spPr>
          <a:xfrm>
            <a:off x="490982" y="539647"/>
            <a:ext cx="2806799" cy="1996784"/>
          </a:xfrm>
          <a:prstGeom prst="rect">
            <a:avLst/>
          </a:prstGeom>
        </p:spPr>
      </p:pic>
      <p:sp>
        <p:nvSpPr>
          <p:cNvPr id="5" name="Rectangle 4">
            <a:extLst>
              <a:ext uri="{FF2B5EF4-FFF2-40B4-BE49-F238E27FC236}">
                <a16:creationId xmlns:a16="http://schemas.microsoft.com/office/drawing/2014/main" id="{1B817ACF-1DE4-5538-8BF1-F1483C543976}"/>
              </a:ext>
            </a:extLst>
          </p:cNvPr>
          <p:cNvSpPr/>
          <p:nvPr userDrawn="1"/>
        </p:nvSpPr>
        <p:spPr>
          <a:xfrm>
            <a:off x="2770270" y="6122024"/>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descr="Co-funded by the European Union logo in png for web usage">
            <a:extLst>
              <a:ext uri="{FF2B5EF4-FFF2-40B4-BE49-F238E27FC236}">
                <a16:creationId xmlns:a16="http://schemas.microsoft.com/office/drawing/2014/main" id="{E484E0D2-66F2-616F-969F-9D383663725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09983" y="6148435"/>
            <a:ext cx="2160286" cy="451290"/>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E50E47F4-53BC-8EB1-49C0-F2D58BAA528A}"/>
              </a:ext>
            </a:extLst>
          </p:cNvPr>
          <p:cNvSpPr/>
          <p:nvPr userDrawn="1"/>
        </p:nvSpPr>
        <p:spPr>
          <a:xfrm>
            <a:off x="-15504" y="0"/>
            <a:ext cx="1695579" cy="6858007"/>
          </a:xfrm>
          <a:custGeom>
            <a:avLst/>
            <a:gdLst>
              <a:gd name="csX0" fmla="*/ 0 w 2543369"/>
              <a:gd name="csY0" fmla="*/ 0 h 10287010"/>
              <a:gd name="csX1" fmla="*/ 379098 w 2543369"/>
              <a:gd name="csY1" fmla="*/ 0 h 10287010"/>
              <a:gd name="csX2" fmla="*/ 2543369 w 2543369"/>
              <a:gd name="csY2" fmla="*/ 1991711 h 10287010"/>
              <a:gd name="csX3" fmla="*/ 2543369 w 2543369"/>
              <a:gd name="csY3" fmla="*/ 10287010 h 10287010"/>
              <a:gd name="csX4" fmla="*/ 0 w 2543369"/>
              <a:gd name="csY4" fmla="*/ 10287010 h 10287010"/>
            </a:gdLst>
            <a:ahLst/>
            <a:cxnLst>
              <a:cxn ang="0">
                <a:pos x="csX0" y="csY0"/>
              </a:cxn>
              <a:cxn ang="0">
                <a:pos x="csX1" y="csY1"/>
              </a:cxn>
              <a:cxn ang="0">
                <a:pos x="csX2" y="csY2"/>
              </a:cxn>
              <a:cxn ang="0">
                <a:pos x="csX3" y="csY3"/>
              </a:cxn>
              <a:cxn ang="0">
                <a:pos x="csX4" y="csY4"/>
              </a:cxn>
            </a:cxnLst>
            <a:rect l="l" t="t" r="r" b="b"/>
            <a:pathLst>
              <a:path w="2543369" h="10287010">
                <a:moveTo>
                  <a:pt x="0" y="0"/>
                </a:moveTo>
                <a:lnTo>
                  <a:pt x="379098" y="0"/>
                </a:lnTo>
                <a:cubicBezTo>
                  <a:pt x="1575147" y="0"/>
                  <a:pt x="2543369" y="891029"/>
                  <a:pt x="2543369" y="1991711"/>
                </a:cubicBezTo>
                <a:lnTo>
                  <a:pt x="2543369" y="10287010"/>
                </a:lnTo>
                <a:lnTo>
                  <a:pt x="0" y="10287010"/>
                </a:lnTo>
                <a:close/>
              </a:path>
            </a:pathLst>
          </a:custGeom>
          <a:solidFill>
            <a:srgbClr val="3C3795"/>
          </a:soli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5" name="Freeform 4">
            <a:extLst>
              <a:ext uri="{FF2B5EF4-FFF2-40B4-BE49-F238E27FC236}">
                <a16:creationId xmlns:a16="http://schemas.microsoft.com/office/drawing/2014/main" id="{E3472F65-A02B-F3AA-B1B4-DAC04D39A94F}"/>
              </a:ext>
            </a:extLst>
          </p:cNvPr>
          <p:cNvSpPr/>
          <p:nvPr userDrawn="1"/>
        </p:nvSpPr>
        <p:spPr>
          <a:xfrm>
            <a:off x="-15504" y="345125"/>
            <a:ext cx="3088209" cy="799344"/>
          </a:xfrm>
          <a:custGeom>
            <a:avLst/>
            <a:gdLst>
              <a:gd name="csX0" fmla="*/ 0 w 5044950"/>
              <a:gd name="csY0" fmla="*/ 0 h 1199016"/>
              <a:gd name="csX1" fmla="*/ 4396319 w 5044950"/>
              <a:gd name="csY1" fmla="*/ 0 h 1199016"/>
              <a:gd name="csX2" fmla="*/ 5044950 w 5044950"/>
              <a:gd name="csY2" fmla="*/ 648781 h 1199016"/>
              <a:gd name="csX3" fmla="*/ 5044950 w 5044950"/>
              <a:gd name="csY3" fmla="*/ 1199016 h 1199016"/>
              <a:gd name="csX4" fmla="*/ 0 w 5044950"/>
              <a:gd name="csY4" fmla="*/ 1199016 h 1199016"/>
            </a:gdLst>
            <a:ahLst/>
            <a:cxnLst>
              <a:cxn ang="0">
                <a:pos x="csX0" y="csY0"/>
              </a:cxn>
              <a:cxn ang="0">
                <a:pos x="csX1" y="csY1"/>
              </a:cxn>
              <a:cxn ang="0">
                <a:pos x="csX2" y="csY2"/>
              </a:cxn>
              <a:cxn ang="0">
                <a:pos x="csX3" y="csY3"/>
              </a:cxn>
              <a:cxn ang="0">
                <a:pos x="csX4" y="csY4"/>
              </a:cxn>
            </a:cxnLst>
            <a:rect l="l" t="t" r="r" b="b"/>
            <a:pathLst>
              <a:path w="5044950" h="1199016">
                <a:moveTo>
                  <a:pt x="0" y="0"/>
                </a:moveTo>
                <a:lnTo>
                  <a:pt x="4396319" y="0"/>
                </a:lnTo>
                <a:cubicBezTo>
                  <a:pt x="4753478" y="0"/>
                  <a:pt x="5044950" y="291541"/>
                  <a:pt x="5044950" y="648781"/>
                </a:cubicBezTo>
                <a:lnTo>
                  <a:pt x="5044950" y="1199016"/>
                </a:lnTo>
                <a:lnTo>
                  <a:pt x="0" y="1199016"/>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6" name="Text Placeholder 25">
            <a:extLst>
              <a:ext uri="{FF2B5EF4-FFF2-40B4-BE49-F238E27FC236}">
                <a16:creationId xmlns:a16="http://schemas.microsoft.com/office/drawing/2014/main" id="{E5AA6C9F-063B-BF84-D869-D0465AC82C26}"/>
              </a:ext>
            </a:extLst>
          </p:cNvPr>
          <p:cNvSpPr>
            <a:spLocks noGrp="1"/>
          </p:cNvSpPr>
          <p:nvPr>
            <p:ph type="body" sz="quarter" idx="15" hasCustomPrompt="1"/>
          </p:nvPr>
        </p:nvSpPr>
        <p:spPr>
          <a:xfrm>
            <a:off x="2162103" y="1400309"/>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01</a:t>
            </a:r>
          </a:p>
        </p:txBody>
      </p:sp>
      <p:sp>
        <p:nvSpPr>
          <p:cNvPr id="7" name="Text Placeholder 25">
            <a:extLst>
              <a:ext uri="{FF2B5EF4-FFF2-40B4-BE49-F238E27FC236}">
                <a16:creationId xmlns:a16="http://schemas.microsoft.com/office/drawing/2014/main" id="{41520536-03D2-3AA6-3D55-835CF83F014B}"/>
              </a:ext>
            </a:extLst>
          </p:cNvPr>
          <p:cNvSpPr>
            <a:spLocks noGrp="1"/>
          </p:cNvSpPr>
          <p:nvPr>
            <p:ph type="body" sz="quarter" idx="14" hasCustomPrompt="1"/>
          </p:nvPr>
        </p:nvSpPr>
        <p:spPr>
          <a:xfrm>
            <a:off x="3033976" y="1400310"/>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915C853E-EBA0-B312-E803-ADD460E72660}"/>
              </a:ext>
            </a:extLst>
          </p:cNvPr>
          <p:cNvSpPr>
            <a:spLocks noGrp="1"/>
          </p:cNvSpPr>
          <p:nvPr>
            <p:ph type="body" sz="quarter" idx="29" hasCustomPrompt="1"/>
          </p:nvPr>
        </p:nvSpPr>
        <p:spPr>
          <a:xfrm>
            <a:off x="2162103" y="212387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02</a:t>
            </a:r>
          </a:p>
        </p:txBody>
      </p:sp>
      <p:sp>
        <p:nvSpPr>
          <p:cNvPr id="9" name="Text Placeholder 25">
            <a:extLst>
              <a:ext uri="{FF2B5EF4-FFF2-40B4-BE49-F238E27FC236}">
                <a16:creationId xmlns:a16="http://schemas.microsoft.com/office/drawing/2014/main" id="{8FFE55E5-2388-0D98-B9F6-60DF82EB5C87}"/>
              </a:ext>
            </a:extLst>
          </p:cNvPr>
          <p:cNvSpPr>
            <a:spLocks noGrp="1"/>
          </p:cNvSpPr>
          <p:nvPr>
            <p:ph type="body" sz="quarter" idx="30" hasCustomPrompt="1"/>
          </p:nvPr>
        </p:nvSpPr>
        <p:spPr>
          <a:xfrm>
            <a:off x="3055679" y="212387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A903B1EB-A6B3-1116-B5AE-F2845360ADCF}"/>
              </a:ext>
            </a:extLst>
          </p:cNvPr>
          <p:cNvSpPr>
            <a:spLocks noGrp="1"/>
          </p:cNvSpPr>
          <p:nvPr>
            <p:ph type="body" sz="quarter" idx="31" hasCustomPrompt="1"/>
          </p:nvPr>
        </p:nvSpPr>
        <p:spPr>
          <a:xfrm>
            <a:off x="2162103" y="2832814"/>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03</a:t>
            </a:r>
          </a:p>
        </p:txBody>
      </p:sp>
      <p:sp>
        <p:nvSpPr>
          <p:cNvPr id="11" name="Text Placeholder 25">
            <a:extLst>
              <a:ext uri="{FF2B5EF4-FFF2-40B4-BE49-F238E27FC236}">
                <a16:creationId xmlns:a16="http://schemas.microsoft.com/office/drawing/2014/main" id="{F87B396D-2BA4-5BBB-DC2C-4F1B19B325D8}"/>
              </a:ext>
            </a:extLst>
          </p:cNvPr>
          <p:cNvSpPr>
            <a:spLocks noGrp="1"/>
          </p:cNvSpPr>
          <p:nvPr>
            <p:ph type="body" sz="quarter" idx="32" hasCustomPrompt="1"/>
          </p:nvPr>
        </p:nvSpPr>
        <p:spPr>
          <a:xfrm>
            <a:off x="3062258" y="2832814"/>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75AEA831-059A-C4F5-B2CF-9C60D34E086C}"/>
              </a:ext>
            </a:extLst>
          </p:cNvPr>
          <p:cNvSpPr>
            <a:spLocks noGrp="1"/>
          </p:cNvSpPr>
          <p:nvPr>
            <p:ph type="body" sz="quarter" idx="33" hasCustomPrompt="1"/>
          </p:nvPr>
        </p:nvSpPr>
        <p:spPr>
          <a:xfrm>
            <a:off x="2162103" y="3571225"/>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04</a:t>
            </a:r>
          </a:p>
        </p:txBody>
      </p:sp>
      <p:sp>
        <p:nvSpPr>
          <p:cNvPr id="13" name="Text Placeholder 25">
            <a:extLst>
              <a:ext uri="{FF2B5EF4-FFF2-40B4-BE49-F238E27FC236}">
                <a16:creationId xmlns:a16="http://schemas.microsoft.com/office/drawing/2014/main" id="{6644110D-F2BC-EBEB-EF2D-D1D5DBDEF785}"/>
              </a:ext>
            </a:extLst>
          </p:cNvPr>
          <p:cNvSpPr>
            <a:spLocks noGrp="1"/>
          </p:cNvSpPr>
          <p:nvPr>
            <p:ph type="body" sz="quarter" idx="34" hasCustomPrompt="1"/>
          </p:nvPr>
        </p:nvSpPr>
        <p:spPr>
          <a:xfrm>
            <a:off x="3083961" y="3571225"/>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4" name="Text Placeholder 25">
            <a:extLst>
              <a:ext uri="{FF2B5EF4-FFF2-40B4-BE49-F238E27FC236}">
                <a16:creationId xmlns:a16="http://schemas.microsoft.com/office/drawing/2014/main" id="{D6E001DD-BFCD-0BBA-3E99-57A7CCE605C3}"/>
              </a:ext>
            </a:extLst>
          </p:cNvPr>
          <p:cNvSpPr>
            <a:spLocks noGrp="1"/>
          </p:cNvSpPr>
          <p:nvPr>
            <p:ph type="body" sz="quarter" idx="35" hasCustomPrompt="1"/>
          </p:nvPr>
        </p:nvSpPr>
        <p:spPr>
          <a:xfrm>
            <a:off x="2162103" y="4307012"/>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05</a:t>
            </a:r>
          </a:p>
        </p:txBody>
      </p:sp>
      <p:sp>
        <p:nvSpPr>
          <p:cNvPr id="15" name="Text Placeholder 25">
            <a:extLst>
              <a:ext uri="{FF2B5EF4-FFF2-40B4-BE49-F238E27FC236}">
                <a16:creationId xmlns:a16="http://schemas.microsoft.com/office/drawing/2014/main" id="{2631103D-2C9D-C217-E408-8D0141DD3776}"/>
              </a:ext>
            </a:extLst>
          </p:cNvPr>
          <p:cNvSpPr>
            <a:spLocks noGrp="1"/>
          </p:cNvSpPr>
          <p:nvPr>
            <p:ph type="body" sz="quarter" idx="36" hasCustomPrompt="1"/>
          </p:nvPr>
        </p:nvSpPr>
        <p:spPr>
          <a:xfrm>
            <a:off x="3062258" y="4307013"/>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9A9D210E-E4A8-163A-F9AF-2BCF801F27BD}"/>
              </a:ext>
            </a:extLst>
          </p:cNvPr>
          <p:cNvSpPr>
            <a:spLocks noGrp="1"/>
          </p:cNvSpPr>
          <p:nvPr>
            <p:ph type="body" sz="quarter" idx="27" hasCustomPrompt="1"/>
          </p:nvPr>
        </p:nvSpPr>
        <p:spPr>
          <a:xfrm>
            <a:off x="849242"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Contents</a:t>
            </a:r>
          </a:p>
        </p:txBody>
      </p:sp>
      <p:sp>
        <p:nvSpPr>
          <p:cNvPr id="26" name="Text Placeholder 25">
            <a:extLst>
              <a:ext uri="{FF2B5EF4-FFF2-40B4-BE49-F238E27FC236}">
                <a16:creationId xmlns:a16="http://schemas.microsoft.com/office/drawing/2014/main" id="{FAA1AD97-6CB5-7BDE-6E15-35D6D2632840}"/>
              </a:ext>
            </a:extLst>
          </p:cNvPr>
          <p:cNvSpPr>
            <a:spLocks noGrp="1"/>
          </p:cNvSpPr>
          <p:nvPr>
            <p:ph type="body" sz="quarter" idx="37" hasCustomPrompt="1"/>
          </p:nvPr>
        </p:nvSpPr>
        <p:spPr>
          <a:xfrm>
            <a:off x="2162103" y="5013557"/>
            <a:ext cx="700387" cy="689518"/>
          </a:xfrm>
          <a:prstGeom prst="rect">
            <a:avLst/>
          </a:prstGeom>
          <a:noFill/>
        </p:spPr>
        <p:txBody>
          <a:bodyPr anchor="ctr">
            <a:noAutofit/>
          </a:bodyPr>
          <a:lstStyle>
            <a:lvl1pPr marL="0" indent="0" algn="ctr">
              <a:buNone/>
              <a:defRPr sz="3200" b="1" baseline="0">
                <a:solidFill>
                  <a:srgbClr val="22BDBF"/>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06</a:t>
            </a:r>
          </a:p>
        </p:txBody>
      </p:sp>
      <p:sp>
        <p:nvSpPr>
          <p:cNvPr id="30" name="Text Placeholder 25">
            <a:extLst>
              <a:ext uri="{FF2B5EF4-FFF2-40B4-BE49-F238E27FC236}">
                <a16:creationId xmlns:a16="http://schemas.microsoft.com/office/drawing/2014/main" id="{9466827B-4800-C6A4-2041-16F5DDA1B4F6}"/>
              </a:ext>
            </a:extLst>
          </p:cNvPr>
          <p:cNvSpPr>
            <a:spLocks noGrp="1"/>
          </p:cNvSpPr>
          <p:nvPr>
            <p:ph type="body" sz="quarter" idx="38" hasCustomPrompt="1"/>
          </p:nvPr>
        </p:nvSpPr>
        <p:spPr>
          <a:xfrm>
            <a:off x="3062258" y="5013558"/>
            <a:ext cx="8475290" cy="689519"/>
          </a:xfrm>
          <a:prstGeom prst="rect">
            <a:avLst/>
          </a:prstGeom>
        </p:spPr>
        <p:txBody>
          <a:bodyPr anchor="ctr">
            <a:noAutofit/>
          </a:bodyPr>
          <a:lstStyle>
            <a:lvl1pPr marL="0" indent="0" algn="l">
              <a:buNone/>
              <a:defRPr sz="2200" baseline="0">
                <a:solidFill>
                  <a:srgbClr val="10153D"/>
                </a:solidFill>
              </a:defRPr>
            </a:lvl1pPr>
            <a:lvl2pPr marL="457223" indent="0" algn="ctr">
              <a:buNone/>
              <a:defRPr sz="2400">
                <a:solidFill>
                  <a:srgbClr val="4D4D4C"/>
                </a:solidFill>
              </a:defRPr>
            </a:lvl2pPr>
            <a:lvl3pPr marL="914446" indent="0" algn="ctr">
              <a:buNone/>
              <a:defRPr sz="2400">
                <a:solidFill>
                  <a:srgbClr val="4D4D4C"/>
                </a:solidFill>
              </a:defRPr>
            </a:lvl3pPr>
            <a:lvl4pPr marL="1371669" indent="0" algn="ctr">
              <a:buNone/>
              <a:defRPr sz="2400">
                <a:solidFill>
                  <a:srgbClr val="4D4D4C"/>
                </a:solidFill>
              </a:defRPr>
            </a:lvl4pPr>
            <a:lvl5pPr marL="1828891"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738E8FDD-9752-E5C5-F84F-FAF1B3E90CC6}"/>
              </a:ext>
            </a:extLst>
          </p:cNvPr>
          <p:cNvSpPr/>
          <p:nvPr userDrawn="1"/>
        </p:nvSpPr>
        <p:spPr>
          <a:xfrm>
            <a:off x="7770579" y="5970302"/>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7" name="Picture 36" descr="Co-funded by the European Union logo in png for web usage">
            <a:extLst>
              <a:ext uri="{FF2B5EF4-FFF2-40B4-BE49-F238E27FC236}">
                <a16:creationId xmlns:a16="http://schemas.microsoft.com/office/drawing/2014/main" id="{9B02FCC2-9C3B-3289-1259-7C882944295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10292" y="5996713"/>
            <a:ext cx="2160286" cy="451290"/>
          </a:xfrm>
          <a:prstGeom prst="rect">
            <a:avLst/>
          </a:prstGeom>
          <a:noFill/>
          <a:ln>
            <a:noFill/>
          </a:ln>
        </p:spPr>
      </p:pic>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6185499" cy="511231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3C3795"/>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3" y="345125"/>
            <a:ext cx="4531758" cy="79934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gradFill>
            <a:gsLst>
              <a:gs pos="100000">
                <a:srgbClr val="22BDBF"/>
              </a:gs>
              <a:gs pos="49000">
                <a:srgbClr val="3C3795"/>
              </a:gs>
              <a:gs pos="0">
                <a:srgbClr val="E8068C"/>
              </a:gs>
            </a:gsLst>
            <a:lin ang="0" scaled="0"/>
          </a:gra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34755" y="133799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3992614"/>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56458" y="2252978"/>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63037" y="3167965"/>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84740" y="4082953"/>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63037" y="4997940"/>
            <a:ext cx="4465067" cy="689519"/>
          </a:xfrm>
          <a:prstGeom prst="rect">
            <a:avLst/>
          </a:prstGeom>
        </p:spPr>
        <p:txBody>
          <a:bodyPr anchor="ctr">
            <a:noAutofit/>
          </a:bodyPr>
          <a:lstStyle>
            <a:lvl1pPr marL="0" indent="0" algn="l">
              <a:buNone/>
              <a:defRPr sz="2200" baseline="0">
                <a:solidFill>
                  <a:srgbClr val="10153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784878"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EBBA498B-B540-51D1-56B6-CB6C262A4F1B}"/>
              </a:ext>
            </a:extLst>
          </p:cNvPr>
          <p:cNvSpPr/>
          <p:nvPr userDrawn="1"/>
        </p:nvSpPr>
        <p:spPr>
          <a:xfrm>
            <a:off x="2707297" y="6169376"/>
            <a:ext cx="3894671" cy="504112"/>
          </a:xfrm>
          <a:prstGeom prst="rect">
            <a:avLst/>
          </a:prstGeom>
        </p:spPr>
        <p:txBody>
          <a:bodyPr wrap="square">
            <a:spAutoFit/>
          </a:bodyPr>
          <a:lstStyle/>
          <a:p>
            <a:pPr marL="0" marR="0" lvl="0" indent="0" algn="just" defTabSz="181904" rtl="0" eaLnBrk="1" fontAlgn="auto" latinLnBrk="0" hangingPunct="0">
              <a:lnSpc>
                <a:spcPts val="760"/>
              </a:lnSpc>
              <a:spcBef>
                <a:spcPts val="0"/>
              </a:spcBef>
              <a:spcAft>
                <a:spcPts val="0"/>
              </a:spcAft>
              <a:buClrTx/>
              <a:buSzTx/>
              <a:buFontTx/>
              <a:buNone/>
              <a:tabLst/>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[institution]. Neither the European Union nor [institution] can be held responsible for them.</a:t>
            </a:r>
          </a:p>
          <a:p>
            <a:pPr marL="0" marR="0" lvl="0" indent="0" algn="just" defTabSz="181904" rtl="0" eaLnBrk="1" fontAlgn="auto" latinLnBrk="0" hangingPunct="0">
              <a:lnSpc>
                <a:spcPts val="760"/>
              </a:lnSpc>
              <a:spcBef>
                <a:spcPts val="0"/>
              </a:spcBef>
              <a:spcAft>
                <a:spcPts val="0"/>
              </a:spcAft>
              <a:buClrTx/>
              <a:buSzTx/>
              <a:buFontTx/>
              <a:buNone/>
              <a:tabLst/>
              <a:defRPr/>
            </a:pPr>
            <a:endPar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endParaRPr>
          </a:p>
        </p:txBody>
      </p:sp>
      <p:pic>
        <p:nvPicPr>
          <p:cNvPr id="4" name="Picture 3" descr="Co-funded by the European Union logo in png for web usage">
            <a:extLst>
              <a:ext uri="{FF2B5EF4-FFF2-40B4-BE49-F238E27FC236}">
                <a16:creationId xmlns:a16="http://schemas.microsoft.com/office/drawing/2014/main" id="{7D078271-028A-08C6-3F5A-014FCDCDC9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983" y="6135329"/>
            <a:ext cx="2160286" cy="451290"/>
          </a:xfrm>
          <a:prstGeom prst="rect">
            <a:avLst/>
          </a:prstGeom>
          <a:noFill/>
          <a:ln>
            <a:noFill/>
          </a:ln>
        </p:spPr>
      </p:pic>
    </p:spTree>
    <p:extLst>
      <p:ext uri="{BB962C8B-B14F-4D97-AF65-F5344CB8AC3E}">
        <p14:creationId xmlns:p14="http://schemas.microsoft.com/office/powerpoint/2010/main" val="1914360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9117983E-5A1D-D58C-2E50-99632595F5CF}"/>
              </a:ext>
            </a:extLst>
          </p:cNvPr>
          <p:cNvSpPr/>
          <p:nvPr userDrawn="1"/>
        </p:nvSpPr>
        <p:spPr>
          <a:xfrm rot="16200000" flipH="1">
            <a:off x="6093489" y="-596629"/>
            <a:ext cx="5103775" cy="7046979"/>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7321888" y="2434188"/>
            <a:ext cx="4846976" cy="2942484"/>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7213582" y="1028198"/>
            <a:ext cx="2066906" cy="583200"/>
          </a:xfrm>
          <a:prstGeom prst="rect">
            <a:avLst/>
          </a:prstGeom>
        </p:spPr>
        <p:txBody>
          <a:bodyPr>
            <a:noAutofit/>
          </a:bodyPr>
          <a:lstStyle>
            <a:lvl1pPr marL="0" indent="0" algn="l">
              <a:buNone/>
              <a:defRPr sz="9000" b="1" i="0">
                <a:solidFill>
                  <a:srgbClr val="22BDBF"/>
                </a:solidFill>
                <a:latin typeface="+mn-lt"/>
              </a:defRPr>
            </a:lvl1pPr>
          </a:lstStyle>
          <a:p>
            <a:pPr lvl="0"/>
            <a:r>
              <a:rPr lang="en-US" dirty="0"/>
              <a:t>01</a:t>
            </a:r>
          </a:p>
        </p:txBody>
      </p:sp>
      <p:sp>
        <p:nvSpPr>
          <p:cNvPr id="2" name="Freeform 1">
            <a:extLst>
              <a:ext uri="{FF2B5EF4-FFF2-40B4-BE49-F238E27FC236}">
                <a16:creationId xmlns:a16="http://schemas.microsoft.com/office/drawing/2014/main" id="{C06BE676-DF7A-511C-6A9E-2F79E4FDCB63}"/>
              </a:ext>
            </a:extLst>
          </p:cNvPr>
          <p:cNvSpPr/>
          <p:nvPr userDrawn="1"/>
        </p:nvSpPr>
        <p:spPr>
          <a:xfrm rot="10800000">
            <a:off x="8537712" y="1903104"/>
            <a:ext cx="3636000" cy="72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gradFill>
            <a:gsLst>
              <a:gs pos="0">
                <a:srgbClr val="E8068C"/>
              </a:gs>
              <a:gs pos="100000">
                <a:srgbClr val="22BDBF"/>
              </a:gs>
              <a:gs pos="45000">
                <a:srgbClr val="3C3795"/>
              </a:gs>
            </a:gsLst>
            <a:lin ang="0" scaled="0"/>
          </a:gradFill>
          <a:ln w="24491" cap="flat">
            <a:noFill/>
            <a:prstDash val="solid"/>
            <a:miter/>
          </a:ln>
        </p:spPr>
        <p:txBody>
          <a:bodyPr rtlCol="0" anchor="ctr"/>
          <a:lstStyle/>
          <a:p>
            <a:endParaRPr lang="en-US"/>
          </a:p>
        </p:txBody>
      </p:sp>
      <p:sp>
        <p:nvSpPr>
          <p:cNvPr id="3" name="Graphic 7">
            <a:extLst>
              <a:ext uri="{FF2B5EF4-FFF2-40B4-BE49-F238E27FC236}">
                <a16:creationId xmlns:a16="http://schemas.microsoft.com/office/drawing/2014/main" id="{C61FF0ED-691C-D18D-82D1-B25F1E85D496}"/>
              </a:ext>
            </a:extLst>
          </p:cNvPr>
          <p:cNvSpPr/>
          <p:nvPr userDrawn="1"/>
        </p:nvSpPr>
        <p:spPr>
          <a:xfrm>
            <a:off x="4358720" y="0"/>
            <a:ext cx="2565016" cy="2084294"/>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9" name="Picture Placeholder 11">
            <a:extLst>
              <a:ext uri="{FF2B5EF4-FFF2-40B4-BE49-F238E27FC236}">
                <a16:creationId xmlns:a16="http://schemas.microsoft.com/office/drawing/2014/main" id="{60E28B17-2380-A189-D6D3-DF250E1E4FA0}"/>
              </a:ext>
            </a:extLst>
          </p:cNvPr>
          <p:cNvSpPr>
            <a:spLocks noGrp="1"/>
          </p:cNvSpPr>
          <p:nvPr>
            <p:ph type="pic" sz="quarter" idx="43"/>
          </p:nvPr>
        </p:nvSpPr>
        <p:spPr>
          <a:xfrm flipH="1">
            <a:off x="0" y="1311086"/>
            <a:ext cx="6609125" cy="4669090"/>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0A2A13F-EF04-FC3F-2878-FD14C2DB2BF6}"/>
              </a:ext>
            </a:extLst>
          </p:cNvPr>
          <p:cNvSpPr/>
          <p:nvPr userDrawn="1"/>
        </p:nvSpPr>
        <p:spPr>
          <a:xfrm rot="16200000" flipH="1">
            <a:off x="4762216"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15" name="Freeform 14">
            <a:extLst>
              <a:ext uri="{FF2B5EF4-FFF2-40B4-BE49-F238E27FC236}">
                <a16:creationId xmlns:a16="http://schemas.microsoft.com/office/drawing/2014/main" id="{4513F20A-844C-1EE4-05B8-0FAF9C6D732F}"/>
              </a:ext>
            </a:extLst>
          </p:cNvPr>
          <p:cNvSpPr/>
          <p:nvPr userDrawn="1"/>
        </p:nvSpPr>
        <p:spPr>
          <a:xfrm rot="16200000" flipH="1">
            <a:off x="6026081" y="-378112"/>
            <a:ext cx="5179837" cy="7152000"/>
          </a:xfrm>
          <a:custGeom>
            <a:avLst/>
            <a:gdLst>
              <a:gd name="connsiteX0" fmla="*/ 0 w 5103775"/>
              <a:gd name="connsiteY0" fmla="*/ 0 h 7046979"/>
              <a:gd name="connsiteX1" fmla="*/ 0 w 5103775"/>
              <a:gd name="connsiteY1" fmla="*/ 1328928 h 7046979"/>
              <a:gd name="connsiteX2" fmla="*/ 0 w 5103775"/>
              <a:gd name="connsiteY2" fmla="*/ 4535643 h 7046979"/>
              <a:gd name="connsiteX3" fmla="*/ 0 w 5103775"/>
              <a:gd name="connsiteY3" fmla="*/ 5864571 h 7046979"/>
              <a:gd name="connsiteX4" fmla="*/ 1069492 w 5103775"/>
              <a:gd name="connsiteY4" fmla="*/ 7046979 h 7046979"/>
              <a:gd name="connsiteX5" fmla="*/ 1509281 w 5103775"/>
              <a:gd name="connsiteY5" fmla="*/ 7046979 h 7046979"/>
              <a:gd name="connsiteX6" fmla="*/ 4663986 w 5103775"/>
              <a:gd name="connsiteY6" fmla="*/ 7046979 h 7046979"/>
              <a:gd name="connsiteX7" fmla="*/ 5103775 w 5103775"/>
              <a:gd name="connsiteY7" fmla="*/ 7046979 h 7046979"/>
              <a:gd name="connsiteX8" fmla="*/ 5103775 w 5103775"/>
              <a:gd name="connsiteY8" fmla="*/ 5718051 h 7046979"/>
              <a:gd name="connsiteX9" fmla="*/ 5103775 w 5103775"/>
              <a:gd name="connsiteY9" fmla="*/ 1892419 h 7046979"/>
              <a:gd name="connsiteX10" fmla="*/ 5103775 w 5103775"/>
              <a:gd name="connsiteY10" fmla="*/ 563491 h 7046979"/>
              <a:gd name="connsiteX11" fmla="*/ 4594096 w 5103775"/>
              <a:gd name="connsiteY11" fmla="*/ 0 h 7046979"/>
              <a:gd name="connsiteX12" fmla="*/ 4154306 w 5103775"/>
              <a:gd name="connsiteY12" fmla="*/ 0 h 7046979"/>
              <a:gd name="connsiteX13" fmla="*/ 439789 w 5103775"/>
              <a:gd name="connsiteY13" fmla="*/ 0 h 70469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03775" h="7046979">
                <a:moveTo>
                  <a:pt x="0" y="0"/>
                </a:moveTo>
                <a:lnTo>
                  <a:pt x="0" y="1328928"/>
                </a:lnTo>
                <a:lnTo>
                  <a:pt x="0" y="4535643"/>
                </a:lnTo>
                <a:lnTo>
                  <a:pt x="0" y="5864571"/>
                </a:lnTo>
                <a:cubicBezTo>
                  <a:pt x="0" y="6516743"/>
                  <a:pt x="479601" y="7046979"/>
                  <a:pt x="1069492" y="7046979"/>
                </a:cubicBezTo>
                <a:lnTo>
                  <a:pt x="1509281" y="7046979"/>
                </a:lnTo>
                <a:lnTo>
                  <a:pt x="4663986" y="7046979"/>
                </a:lnTo>
                <a:lnTo>
                  <a:pt x="5103775" y="7046979"/>
                </a:lnTo>
                <a:lnTo>
                  <a:pt x="5103775" y="5718051"/>
                </a:lnTo>
                <a:lnTo>
                  <a:pt x="5103775" y="1892419"/>
                </a:lnTo>
                <a:lnTo>
                  <a:pt x="5103775" y="563491"/>
                </a:lnTo>
                <a:cubicBezTo>
                  <a:pt x="5103775" y="251262"/>
                  <a:pt x="4874837" y="0"/>
                  <a:pt x="4594096" y="0"/>
                </a:cubicBezTo>
                <a:lnTo>
                  <a:pt x="4154306" y="0"/>
                </a:lnTo>
                <a:lnTo>
                  <a:pt x="439789" y="0"/>
                </a:lnTo>
                <a:close/>
              </a:path>
            </a:pathLst>
          </a:custGeom>
          <a:solidFill>
            <a:srgbClr val="3C3795"/>
          </a:solidFill>
          <a:ln w="24491" cap="flat">
            <a:noFill/>
            <a:prstDash val="solid"/>
            <a:miter/>
          </a:ln>
        </p:spPr>
        <p:txBody>
          <a:bodyPr wrap="square" rtlCol="0" anchor="ctr">
            <a:noAutofit/>
          </a:bodyPr>
          <a:lstStyle/>
          <a:p>
            <a:endParaRPr lang="en-US"/>
          </a:p>
        </p:txBody>
      </p:sp>
      <p:sp>
        <p:nvSpPr>
          <p:cNvPr id="6" name="Text Placeholder 23">
            <a:extLst>
              <a:ext uri="{FF2B5EF4-FFF2-40B4-BE49-F238E27FC236}">
                <a16:creationId xmlns:a16="http://schemas.microsoft.com/office/drawing/2014/main" id="{354863FF-D2AB-BE28-F518-2100E11CE37D}"/>
              </a:ext>
            </a:extLst>
          </p:cNvPr>
          <p:cNvSpPr>
            <a:spLocks noGrp="1"/>
          </p:cNvSpPr>
          <p:nvPr>
            <p:ph type="body" sz="quarter" idx="16" hasCustomPrompt="1"/>
          </p:nvPr>
        </p:nvSpPr>
        <p:spPr>
          <a:xfrm>
            <a:off x="5297322" y="2639356"/>
            <a:ext cx="6320937" cy="2425420"/>
          </a:xfrm>
          <a:prstGeom prst="rect">
            <a:avLst/>
          </a:prstGeom>
        </p:spPr>
        <p:txBody>
          <a:bodyPr>
            <a:normAutofit/>
          </a:bodyPr>
          <a:lstStyle>
            <a:lvl1pPr marL="0" indent="0" algn="l">
              <a:lnSpc>
                <a:spcPts val="4380"/>
              </a:lnSpc>
              <a:spcBef>
                <a:spcPts val="0"/>
              </a:spcBef>
              <a:buNone/>
              <a:defRPr sz="42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65FA150F-7676-48E0-A878-1E7FD58A4ECC}"/>
              </a:ext>
            </a:extLst>
          </p:cNvPr>
          <p:cNvSpPr>
            <a:spLocks noGrp="1"/>
          </p:cNvSpPr>
          <p:nvPr>
            <p:ph type="body" sz="quarter" idx="17" hasCustomPrompt="1"/>
          </p:nvPr>
        </p:nvSpPr>
        <p:spPr>
          <a:xfrm>
            <a:off x="716842" y="1316763"/>
            <a:ext cx="2066906" cy="582221"/>
          </a:xfrm>
          <a:prstGeom prst="rect">
            <a:avLst/>
          </a:prstGeom>
        </p:spPr>
        <p:txBody>
          <a:bodyPr>
            <a:noAutofit/>
          </a:bodyPr>
          <a:lstStyle>
            <a:lvl1pPr marL="0" indent="0" algn="l">
              <a:buNone/>
              <a:defRPr sz="13000" b="1" i="0">
                <a:solidFill>
                  <a:srgbClr val="22BDBF"/>
                </a:solidFill>
                <a:latin typeface="+mn-lt"/>
              </a:defRPr>
            </a:lvl1pPr>
          </a:lstStyle>
          <a:p>
            <a:pPr lvl="0"/>
            <a:r>
              <a:rPr lang="en-US" dirty="0"/>
              <a:t>01</a:t>
            </a:r>
          </a:p>
        </p:txBody>
      </p:sp>
      <p:sp>
        <p:nvSpPr>
          <p:cNvPr id="8" name="Freeform 7">
            <a:extLst>
              <a:ext uri="{FF2B5EF4-FFF2-40B4-BE49-F238E27FC236}">
                <a16:creationId xmlns:a16="http://schemas.microsoft.com/office/drawing/2014/main" id="{3A311361-5F7C-11DC-B716-F7BA8316FC60}"/>
              </a:ext>
            </a:extLst>
          </p:cNvPr>
          <p:cNvSpPr/>
          <p:nvPr userDrawn="1"/>
        </p:nvSpPr>
        <p:spPr>
          <a:xfrm>
            <a:off x="0" y="28929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Tree>
    <p:extLst>
      <p:ext uri="{BB962C8B-B14F-4D97-AF65-F5344CB8AC3E}">
        <p14:creationId xmlns:p14="http://schemas.microsoft.com/office/powerpoint/2010/main" val="2160094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Qutoe 01">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9D4C1CD9-9D42-AD3D-E8E2-1799AF2BC47F}"/>
              </a:ext>
            </a:extLst>
          </p:cNvPr>
          <p:cNvSpPr/>
          <p:nvPr userDrawn="1"/>
        </p:nvSpPr>
        <p:spPr>
          <a:xfrm>
            <a:off x="-1" y="996287"/>
            <a:ext cx="7001301" cy="474411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3C3795"/>
          </a:solidFill>
          <a:ln w="3060" cap="flat">
            <a:noFill/>
            <a:prstDash val="solid"/>
            <a:miter/>
          </a:ln>
        </p:spPr>
        <p:txBody>
          <a:bodyPr rtlCol="0" anchor="ctr"/>
          <a:lstStyle/>
          <a:p>
            <a:endParaRPr lang="en-US"/>
          </a:p>
        </p:txBody>
      </p:sp>
      <p:sp>
        <p:nvSpPr>
          <p:cNvPr id="8" name="Picture Placeholder 7">
            <a:extLst>
              <a:ext uri="{FF2B5EF4-FFF2-40B4-BE49-F238E27FC236}">
                <a16:creationId xmlns:a16="http://schemas.microsoft.com/office/drawing/2014/main" id="{E0F11BD1-E36A-4E27-26C0-878EE093B8DD}"/>
              </a:ext>
            </a:extLst>
          </p:cNvPr>
          <p:cNvSpPr>
            <a:spLocks noGrp="1"/>
          </p:cNvSpPr>
          <p:nvPr>
            <p:ph type="pic" sz="quarter" idx="44" hasCustomPrompt="1"/>
          </p:nvPr>
        </p:nvSpPr>
        <p:spPr>
          <a:xfrm>
            <a:off x="0" y="0"/>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6" name="Text Placeholder 23">
            <a:extLst>
              <a:ext uri="{FF2B5EF4-FFF2-40B4-BE49-F238E27FC236}">
                <a16:creationId xmlns:a16="http://schemas.microsoft.com/office/drawing/2014/main" id="{8856CC06-AA5E-60D0-885F-F6A6306A42B8}"/>
              </a:ext>
            </a:extLst>
          </p:cNvPr>
          <p:cNvSpPr>
            <a:spLocks noGrp="1"/>
          </p:cNvSpPr>
          <p:nvPr>
            <p:ph type="body" sz="quarter" idx="13" hasCustomPrompt="1"/>
          </p:nvPr>
        </p:nvSpPr>
        <p:spPr>
          <a:xfrm>
            <a:off x="521076" y="1552204"/>
            <a:ext cx="5055171" cy="2635608"/>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7" name="Text Placeholder 23">
            <a:extLst>
              <a:ext uri="{FF2B5EF4-FFF2-40B4-BE49-F238E27FC236}">
                <a16:creationId xmlns:a16="http://schemas.microsoft.com/office/drawing/2014/main" id="{3AA70FBA-79D2-C07D-0D32-ED6E69378CA0}"/>
              </a:ext>
            </a:extLst>
          </p:cNvPr>
          <p:cNvSpPr>
            <a:spLocks noGrp="1"/>
          </p:cNvSpPr>
          <p:nvPr>
            <p:ph type="body" sz="quarter" idx="43" hasCustomPrompt="1"/>
          </p:nvPr>
        </p:nvSpPr>
        <p:spPr>
          <a:xfrm>
            <a:off x="521076" y="4401170"/>
            <a:ext cx="5055171" cy="1104445"/>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269930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toe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7C01628B-ED43-222A-7FB6-2D514DC803AC}"/>
              </a:ext>
            </a:extLst>
          </p:cNvPr>
          <p:cNvSpPr/>
          <p:nvPr userDrawn="1"/>
        </p:nvSpPr>
        <p:spPr>
          <a:xfrm>
            <a:off x="0" y="178250"/>
            <a:ext cx="4648200" cy="6501501"/>
          </a:xfrm>
          <a:custGeom>
            <a:avLst/>
            <a:gdLst>
              <a:gd name="connsiteX0" fmla="*/ 1397450 w 4648200"/>
              <a:gd name="connsiteY0" fmla="*/ 0 h 6501501"/>
              <a:gd name="connsiteX1" fmla="*/ 4648200 w 4648200"/>
              <a:gd name="connsiteY1" fmla="*/ 3250751 h 6501501"/>
              <a:gd name="connsiteX2" fmla="*/ 1397450 w 4648200"/>
              <a:gd name="connsiteY2" fmla="*/ 6501501 h 6501501"/>
              <a:gd name="connsiteX3" fmla="*/ 205481 w 4648200"/>
              <a:gd name="connsiteY3" fmla="*/ 6276018 h 6501501"/>
              <a:gd name="connsiteX4" fmla="*/ 0 w 4648200"/>
              <a:gd name="connsiteY4" fmla="*/ 6186141 h 6501501"/>
              <a:gd name="connsiteX5" fmla="*/ 0 w 4648200"/>
              <a:gd name="connsiteY5" fmla="*/ 315361 h 6501501"/>
              <a:gd name="connsiteX6" fmla="*/ 205481 w 4648200"/>
              <a:gd name="connsiteY6" fmla="*/ 225483 h 6501501"/>
              <a:gd name="connsiteX7" fmla="*/ 1397450 w 4648200"/>
              <a:gd name="connsiteY7" fmla="*/ 0 h 6501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8200" h="6501501">
                <a:moveTo>
                  <a:pt x="1397450" y="0"/>
                </a:moveTo>
                <a:cubicBezTo>
                  <a:pt x="3192789" y="0"/>
                  <a:pt x="4648200" y="1455411"/>
                  <a:pt x="4648200" y="3250751"/>
                </a:cubicBezTo>
                <a:cubicBezTo>
                  <a:pt x="4648200" y="5046090"/>
                  <a:pt x="3192789" y="6501501"/>
                  <a:pt x="1397450" y="6501501"/>
                </a:cubicBezTo>
                <a:cubicBezTo>
                  <a:pt x="976667" y="6501501"/>
                  <a:pt x="574557" y="6421553"/>
                  <a:pt x="205481" y="6276018"/>
                </a:cubicBezTo>
                <a:lnTo>
                  <a:pt x="0" y="6186141"/>
                </a:lnTo>
                <a:lnTo>
                  <a:pt x="0" y="315361"/>
                </a:lnTo>
                <a:lnTo>
                  <a:pt x="205481" y="225483"/>
                </a:lnTo>
                <a:cubicBezTo>
                  <a:pt x="574557" y="79948"/>
                  <a:pt x="976667" y="0"/>
                  <a:pt x="1397450" y="0"/>
                </a:cubicBezTo>
                <a:close/>
              </a:path>
            </a:pathLst>
          </a:cu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Picture Placeholder 19">
            <a:extLst>
              <a:ext uri="{FF2B5EF4-FFF2-40B4-BE49-F238E27FC236}">
                <a16:creationId xmlns:a16="http://schemas.microsoft.com/office/drawing/2014/main" id="{104E34E3-DA4E-EDD3-87F8-C886A946830B}"/>
              </a:ext>
            </a:extLst>
          </p:cNvPr>
          <p:cNvSpPr>
            <a:spLocks noGrp="1"/>
          </p:cNvSpPr>
          <p:nvPr>
            <p:ph type="pic" sz="quarter" idx="44"/>
          </p:nvPr>
        </p:nvSpPr>
        <p:spPr>
          <a:xfrm>
            <a:off x="2621740" y="418686"/>
            <a:ext cx="9189260" cy="6020628"/>
          </a:xfrm>
          <a:custGeom>
            <a:avLst/>
            <a:gdLst>
              <a:gd name="connsiteX0" fmla="*/ 0 w 9189260"/>
              <a:gd name="connsiteY0" fmla="*/ 0 h 6020628"/>
              <a:gd name="connsiteX1" fmla="*/ 2483660 w 9189260"/>
              <a:gd name="connsiteY1" fmla="*/ 0 h 6020628"/>
              <a:gd name="connsiteX2" fmla="*/ 3298846 w 9189260"/>
              <a:gd name="connsiteY2" fmla="*/ 0 h 6020628"/>
              <a:gd name="connsiteX3" fmla="*/ 8023246 w 9189260"/>
              <a:gd name="connsiteY3" fmla="*/ 0 h 6020628"/>
              <a:gd name="connsiteX4" fmla="*/ 9189260 w 9189260"/>
              <a:gd name="connsiteY4" fmla="*/ 1165679 h 6020628"/>
              <a:gd name="connsiteX5" fmla="*/ 9189260 w 9189260"/>
              <a:gd name="connsiteY5" fmla="*/ 6020628 h 6020628"/>
              <a:gd name="connsiteX6" fmla="*/ 4464860 w 9189260"/>
              <a:gd name="connsiteY6" fmla="*/ 6020628 h 6020628"/>
              <a:gd name="connsiteX7" fmla="*/ 4195861 w 9189260"/>
              <a:gd name="connsiteY7" fmla="*/ 6020628 h 6020628"/>
              <a:gd name="connsiteX8" fmla="*/ 2 w 9189260"/>
              <a:gd name="connsiteY8" fmla="*/ 6020628 h 6020628"/>
              <a:gd name="connsiteX9" fmla="*/ 41049 w 9189260"/>
              <a:gd name="connsiteY9" fmla="*/ 6005605 h 6020628"/>
              <a:gd name="connsiteX10" fmla="*/ 2026460 w 9189260"/>
              <a:gd name="connsiteY10" fmla="*/ 3010315 h 6020628"/>
              <a:gd name="connsiteX11" fmla="*/ 41049 w 9189260"/>
              <a:gd name="connsiteY11" fmla="*/ 15024 h 602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189260" h="6020628">
                <a:moveTo>
                  <a:pt x="0" y="0"/>
                </a:moveTo>
                <a:lnTo>
                  <a:pt x="2483660" y="0"/>
                </a:lnTo>
                <a:lnTo>
                  <a:pt x="3298846" y="0"/>
                </a:lnTo>
                <a:lnTo>
                  <a:pt x="8023246" y="0"/>
                </a:lnTo>
                <a:cubicBezTo>
                  <a:pt x="8667625" y="0"/>
                  <a:pt x="9189260" y="521488"/>
                  <a:pt x="9189260" y="1165679"/>
                </a:cubicBezTo>
                <a:lnTo>
                  <a:pt x="9189260" y="6020628"/>
                </a:lnTo>
                <a:lnTo>
                  <a:pt x="4464860" y="6020628"/>
                </a:lnTo>
                <a:lnTo>
                  <a:pt x="4195861" y="6020628"/>
                </a:lnTo>
                <a:lnTo>
                  <a:pt x="2" y="6020628"/>
                </a:lnTo>
                <a:lnTo>
                  <a:pt x="41049" y="6005605"/>
                </a:lnTo>
                <a:cubicBezTo>
                  <a:pt x="1207792" y="5512114"/>
                  <a:pt x="2026460" y="4356819"/>
                  <a:pt x="2026460" y="3010315"/>
                </a:cubicBezTo>
                <a:cubicBezTo>
                  <a:pt x="2026460" y="1663810"/>
                  <a:pt x="1207792" y="508515"/>
                  <a:pt x="41049" y="15024"/>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Text Placeholder 23">
            <a:extLst>
              <a:ext uri="{FF2B5EF4-FFF2-40B4-BE49-F238E27FC236}">
                <a16:creationId xmlns:a16="http://schemas.microsoft.com/office/drawing/2014/main" id="{BE8EAB53-BF68-9C68-FA62-22394185DA73}"/>
              </a:ext>
            </a:extLst>
          </p:cNvPr>
          <p:cNvSpPr>
            <a:spLocks noGrp="1"/>
          </p:cNvSpPr>
          <p:nvPr>
            <p:ph type="body" sz="quarter" idx="13" hasCustomPrompt="1"/>
          </p:nvPr>
        </p:nvSpPr>
        <p:spPr>
          <a:xfrm>
            <a:off x="0" y="2026920"/>
            <a:ext cx="4386204" cy="2176132"/>
          </a:xfrm>
          <a:prstGeom prst="rect">
            <a:avLst/>
          </a:prstGeom>
        </p:spPr>
        <p:txBody>
          <a:bodyPr anchor="ctr">
            <a:normAutofit/>
          </a:bodyPr>
          <a:lstStyle>
            <a:lvl1pPr marL="0" indent="0" algn="ctr">
              <a:buNone/>
              <a:defRPr sz="3000" i="0" baseline="0">
                <a:solidFill>
                  <a:schemeClr val="bg1"/>
                </a:solidFill>
                <a:latin typeface="+mn-lt"/>
              </a:defRPr>
            </a:lvl1pPr>
          </a:lstStyle>
          <a:p>
            <a:pPr lvl="0"/>
            <a:r>
              <a:rPr lang="en-US" dirty="0"/>
              <a:t>Quote Slide</a:t>
            </a:r>
          </a:p>
        </p:txBody>
      </p:sp>
      <p:sp>
        <p:nvSpPr>
          <p:cNvPr id="11" name="Text Placeholder 23">
            <a:extLst>
              <a:ext uri="{FF2B5EF4-FFF2-40B4-BE49-F238E27FC236}">
                <a16:creationId xmlns:a16="http://schemas.microsoft.com/office/drawing/2014/main" id="{7F98E1EE-3061-82D3-24C9-76C2FB6211BB}"/>
              </a:ext>
            </a:extLst>
          </p:cNvPr>
          <p:cNvSpPr>
            <a:spLocks noGrp="1"/>
          </p:cNvSpPr>
          <p:nvPr>
            <p:ph type="body" sz="quarter" idx="43" hasCustomPrompt="1"/>
          </p:nvPr>
        </p:nvSpPr>
        <p:spPr>
          <a:xfrm>
            <a:off x="0" y="4608952"/>
            <a:ext cx="4386204" cy="911903"/>
          </a:xfrm>
          <a:prstGeom prst="rect">
            <a:avLst/>
          </a:prstGeom>
        </p:spPr>
        <p:txBody>
          <a:bodyPr anchor="t">
            <a:normAutofit/>
          </a:bodyPr>
          <a:lstStyle>
            <a:lvl1pPr marL="0" indent="0" algn="ctr">
              <a:buNone/>
              <a:defRPr sz="2400"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14290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EC81B2-D356-138E-38D6-C04867EDB5E0}"/>
              </a:ext>
            </a:extLst>
          </p:cNvPr>
          <p:cNvSpPr txBox="1"/>
          <p:nvPr userDrawn="1"/>
        </p:nvSpPr>
        <p:spPr>
          <a:xfrm>
            <a:off x="393744" y="6405963"/>
            <a:ext cx="3778622" cy="246221"/>
          </a:xfrm>
          <a:prstGeom prst="rect">
            <a:avLst/>
          </a:prstGeom>
          <a:noFill/>
        </p:spPr>
        <p:txBody>
          <a:bodyPr wrap="square">
            <a:spAutoFit/>
          </a:bodyPr>
          <a:lstStyle/>
          <a:p>
            <a:r>
              <a:rPr lang="en-US" sz="1000" kern="1000" spc="250" baseline="0" dirty="0">
                <a:solidFill>
                  <a:srgbClr val="22BDBF"/>
                </a:solidFill>
              </a:rPr>
              <a:t>AI Skills, Powered by Values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86" r:id="rId5"/>
    <p:sldLayoutId id="2147483861" r:id="rId6"/>
    <p:sldLayoutId id="2147483887" r:id="rId7"/>
    <p:sldLayoutId id="2147483882" r:id="rId8"/>
    <p:sldLayoutId id="2147483884" r:id="rId9"/>
    <p:sldLayoutId id="2147483885" r:id="rId10"/>
    <p:sldLayoutId id="2147483880" r:id="rId11"/>
    <p:sldLayoutId id="2147483879" r:id="rId12"/>
    <p:sldLayoutId id="2147483878" r:id="rId13"/>
    <p:sldLayoutId id="2147483877" r:id="rId14"/>
    <p:sldLayoutId id="2147483841" r:id="rId15"/>
    <p:sldLayoutId id="2147483840" r:id="rId16"/>
    <p:sldLayoutId id="2147483833" r:id="rId17"/>
    <p:sldLayoutId id="2147483847" r:id="rId18"/>
    <p:sldLayoutId id="2147483853" r:id="rId19"/>
    <p:sldLayoutId id="2147483888"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valuesai.eu/" TargetMode="Externa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10.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microsoft.com/office/2007/relationships/hdphoto" Target="../media/hdphoto1.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N82TgjKU9yE"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8.png"/></Relationships>
</file>

<file path=ppt/slides/_rels/slide46.xml.rels><?xml version="1.0" encoding="UTF-8" standalone="yes"?>
<Relationships xmlns="http://schemas.openxmlformats.org/package/2006/relationships"><Relationship Id="rId8" Type="http://schemas.openxmlformats.org/officeDocument/2006/relationships/hyperlink" Target="https://www.facebook.com/ValuesAI" TargetMode="External"/><Relationship Id="rId3" Type="http://schemas.openxmlformats.org/officeDocument/2006/relationships/image" Target="../media/image5.jpeg"/><Relationship Id="rId7" Type="http://schemas.openxmlformats.org/officeDocument/2006/relationships/hyperlink" Target="https://www.instagram.com/values_ai/"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https://valuesai.eu/" TargetMode="External"/><Relationship Id="rId4" Type="http://schemas.openxmlformats.org/officeDocument/2006/relationships/image" Target="../media/image1.png"/><Relationship Id="rId9" Type="http://schemas.openxmlformats.org/officeDocument/2006/relationships/hyperlink" Target="https://www.linkedin.com/company/values-ai/"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4B3201E-ED0E-6627-F8C6-A22EB5978870}"/>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4352573C-ED50-B854-CAD4-560D8D316438}"/>
              </a:ext>
            </a:extLst>
          </p:cNvPr>
          <p:cNvPicPr>
            <a:picLocks noChangeAspect="1"/>
          </p:cNvPicPr>
          <p:nvPr/>
        </p:nvPicPr>
        <p:blipFill rotWithShape="1">
          <a:blip r:embed="rId3"/>
          <a:srcRect l="14885" r="14885"/>
          <a:stretch>
            <a:fillRect/>
          </a:stretch>
        </p:blipFill>
        <p:spPr>
          <a:xfrm>
            <a:off x="4463586" y="13206"/>
            <a:ext cx="7062412" cy="4269427"/>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A5E79A0D-0173-0817-619A-A11F7BFFF755}"/>
              </a:ext>
            </a:extLst>
          </p:cNvPr>
          <p:cNvPicPr>
            <a:picLocks noChangeAspect="1"/>
          </p:cNvPicPr>
          <p:nvPr/>
        </p:nvPicPr>
        <p:blipFill>
          <a:blip r:embed="rId4"/>
          <a:stretch>
            <a:fillRect/>
          </a:stretch>
        </p:blipFill>
        <p:spPr>
          <a:xfrm>
            <a:off x="528509" y="367170"/>
            <a:ext cx="2869656" cy="2041501"/>
          </a:xfrm>
          <a:prstGeom prst="rect">
            <a:avLst/>
          </a:prstGeom>
        </p:spPr>
      </p:pic>
      <p:sp>
        <p:nvSpPr>
          <p:cNvPr id="11" name="Rectangle 10">
            <a:extLst>
              <a:ext uri="{FF2B5EF4-FFF2-40B4-BE49-F238E27FC236}">
                <a16:creationId xmlns:a16="http://schemas.microsoft.com/office/drawing/2014/main" id="{0E9F2CE6-8C66-6947-D99D-FFEAA176ECE2}"/>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12" name="Picture 11" descr="Co-funded by the European Union logo in png for web usage">
            <a:extLst>
              <a:ext uri="{FF2B5EF4-FFF2-40B4-BE49-F238E27FC236}">
                <a16:creationId xmlns:a16="http://schemas.microsoft.com/office/drawing/2014/main" id="{906B353D-9B87-D69E-976B-80AFE605BAC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28" name="Freeform 27">
            <a:extLst>
              <a:ext uri="{FF2B5EF4-FFF2-40B4-BE49-F238E27FC236}">
                <a16:creationId xmlns:a16="http://schemas.microsoft.com/office/drawing/2014/main" id="{49AB6639-FD05-1C92-970B-76DFE1892055}"/>
              </a:ext>
            </a:extLst>
          </p:cNvPr>
          <p:cNvSpPr/>
          <p:nvPr/>
        </p:nvSpPr>
        <p:spPr>
          <a:xfrm rot="5400000">
            <a:off x="5210044" y="-742183"/>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19" name="Text Placeholder 11">
            <a:extLst>
              <a:ext uri="{FF2B5EF4-FFF2-40B4-BE49-F238E27FC236}">
                <a16:creationId xmlns:a16="http://schemas.microsoft.com/office/drawing/2014/main" id="{38FDCD6A-110B-0718-240E-9458EBE1703D}"/>
              </a:ext>
            </a:extLst>
          </p:cNvPr>
          <p:cNvSpPr txBox="1">
            <a:spLocks/>
          </p:cNvSpPr>
          <p:nvPr/>
        </p:nvSpPr>
        <p:spPr>
          <a:xfrm>
            <a:off x="5286765" y="3001432"/>
            <a:ext cx="4188540"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4000" dirty="0">
                <a:solidFill>
                  <a:schemeClr val="bg1"/>
                </a:solidFill>
              </a:rPr>
              <a:t>Data Privacy &amp; Safe Use of AI Tools</a:t>
            </a:r>
          </a:p>
        </p:txBody>
      </p:sp>
      <p:sp>
        <p:nvSpPr>
          <p:cNvPr id="26" name="Text Placeholder 11">
            <a:extLst>
              <a:ext uri="{FF2B5EF4-FFF2-40B4-BE49-F238E27FC236}">
                <a16:creationId xmlns:a16="http://schemas.microsoft.com/office/drawing/2014/main" id="{B263F473-E382-655F-799C-F2D2EF0EB90B}"/>
              </a:ext>
            </a:extLst>
          </p:cNvPr>
          <p:cNvSpPr txBox="1">
            <a:spLocks/>
          </p:cNvSpPr>
          <p:nvPr/>
        </p:nvSpPr>
        <p:spPr>
          <a:xfrm>
            <a:off x="5286765" y="4418305"/>
            <a:ext cx="4588756" cy="1008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3000" dirty="0">
                <a:solidFill>
                  <a:srgbClr val="F7FAFF"/>
                </a:solidFill>
                <a:ea typeface="Calibri" panose="020F0502020204030204" pitchFamily="34" charset="0"/>
              </a:rPr>
              <a:t>Share less. Protect more. Use AI responsibly.</a:t>
            </a:r>
          </a:p>
          <a:p>
            <a:pPr marL="0" indent="0">
              <a:buNone/>
            </a:pPr>
            <a:endParaRPr lang="en-IE" sz="3000" dirty="0"/>
          </a:p>
        </p:txBody>
      </p:sp>
      <p:sp>
        <p:nvSpPr>
          <p:cNvPr id="27" name="Freeform 26">
            <a:extLst>
              <a:ext uri="{FF2B5EF4-FFF2-40B4-BE49-F238E27FC236}">
                <a16:creationId xmlns:a16="http://schemas.microsoft.com/office/drawing/2014/main" id="{74EA43A9-ADBF-3DEA-7F52-238E1DD65A90}"/>
              </a:ext>
            </a:extLst>
          </p:cNvPr>
          <p:cNvSpPr/>
          <p:nvPr/>
        </p:nvSpPr>
        <p:spPr>
          <a:xfrm>
            <a:off x="5210564" y="4234003"/>
            <a:ext cx="4536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22BDBF"/>
          </a:solidFill>
          <a:ln w="2449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500AABB6-D667-0563-5DC1-E06AF4D48BD3}"/>
              </a:ext>
            </a:extLst>
          </p:cNvPr>
          <p:cNvGrpSpPr/>
          <p:nvPr/>
        </p:nvGrpSpPr>
        <p:grpSpPr>
          <a:xfrm>
            <a:off x="11158657" y="239038"/>
            <a:ext cx="772072" cy="3013655"/>
            <a:chOff x="11156374" y="261723"/>
            <a:chExt cx="856253" cy="3342241"/>
          </a:xfrm>
        </p:grpSpPr>
        <p:sp>
          <p:nvSpPr>
            <p:cNvPr id="41" name="Rectangle 40">
              <a:hlinkClick r:id="rId6"/>
              <a:extLst>
                <a:ext uri="{FF2B5EF4-FFF2-40B4-BE49-F238E27FC236}">
                  <a16:creationId xmlns:a16="http://schemas.microsoft.com/office/drawing/2014/main" id="{AAB99568-EFC5-C869-B80D-3BE37CA079FD}"/>
                </a:ext>
              </a:extLst>
            </p:cNvPr>
            <p:cNvSpPr/>
            <p:nvPr/>
          </p:nvSpPr>
          <p:spPr>
            <a:xfrm rot="16200000">
              <a:off x="9873791" y="1544306"/>
              <a:ext cx="3342241" cy="777075"/>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
              <a:extLst>
                <a:ext uri="{FF2B5EF4-FFF2-40B4-BE49-F238E27FC236}">
                  <a16:creationId xmlns:a16="http://schemas.microsoft.com/office/drawing/2014/main" id="{3581ED34-D86A-0907-DC98-1D735383867F}"/>
                </a:ext>
              </a:extLst>
            </p:cNvPr>
            <p:cNvSpPr txBox="1">
              <a:spLocks/>
            </p:cNvSpPr>
            <p:nvPr/>
          </p:nvSpPr>
          <p:spPr>
            <a:xfrm rot="16200000">
              <a:off x="10113502" y="1571809"/>
              <a:ext cx="3067108" cy="73114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dirty="0" err="1">
                  <a:solidFill>
                    <a:schemeClr val="bg1"/>
                  </a:solidFill>
                </a:rPr>
                <a:t>www.</a:t>
              </a:r>
              <a:r>
                <a:rPr lang="en-US" b="1" dirty="0" err="1">
                  <a:solidFill>
                    <a:schemeClr val="bg1"/>
                  </a:solidFill>
                </a:rPr>
                <a:t>valuesai.</a:t>
              </a:r>
              <a:r>
                <a:rPr lang="en-US" dirty="0" err="1">
                  <a:solidFill>
                    <a:schemeClr val="bg1"/>
                  </a:solidFill>
                </a:rPr>
                <a:t>eu</a:t>
              </a:r>
              <a:endParaRPr lang="en-US" dirty="0">
                <a:solidFill>
                  <a:schemeClr val="bg1"/>
                </a:solidFill>
              </a:endParaRPr>
            </a:p>
          </p:txBody>
        </p:sp>
      </p:grpSp>
      <p:sp>
        <p:nvSpPr>
          <p:cNvPr id="43" name="Rectangle 42">
            <a:extLst>
              <a:ext uri="{FF2B5EF4-FFF2-40B4-BE49-F238E27FC236}">
                <a16:creationId xmlns:a16="http://schemas.microsoft.com/office/drawing/2014/main" id="{B5A5D576-8EE7-8883-1E5B-97F7B30A0271}"/>
              </a:ext>
            </a:extLst>
          </p:cNvPr>
          <p:cNvSpPr/>
          <p:nvPr/>
        </p:nvSpPr>
        <p:spPr>
          <a:xfrm>
            <a:off x="0" y="298170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F40AA1D5-DEC2-78B0-4AAF-AA99A06F6BEA}"/>
              </a:ext>
            </a:extLst>
          </p:cNvPr>
          <p:cNvSpPr txBox="1">
            <a:spLocks/>
          </p:cNvSpPr>
          <p:nvPr/>
        </p:nvSpPr>
        <p:spPr>
          <a:xfrm>
            <a:off x="528509" y="3082553"/>
            <a:ext cx="3311988"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4500" b="1" dirty="0">
                <a:solidFill>
                  <a:schemeClr val="bg1"/>
                </a:solidFill>
              </a:rPr>
              <a:t>MODULE 05</a:t>
            </a:r>
          </a:p>
          <a:p>
            <a:endParaRPr lang="en-US" dirty="0"/>
          </a:p>
        </p:txBody>
      </p:sp>
    </p:spTree>
    <p:extLst>
      <p:ext uri="{BB962C8B-B14F-4D97-AF65-F5344CB8AC3E}">
        <p14:creationId xmlns:p14="http://schemas.microsoft.com/office/powerpoint/2010/main" val="969352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607AA-EC70-6B1E-A98C-73E9468B6B8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9C28E0-521C-9828-5928-A658731FD70D}"/>
              </a:ext>
            </a:extLst>
          </p:cNvPr>
          <p:cNvSpPr>
            <a:spLocks noGrp="1"/>
          </p:cNvSpPr>
          <p:nvPr>
            <p:ph type="body" sz="quarter" idx="16"/>
          </p:nvPr>
        </p:nvSpPr>
        <p:spPr>
          <a:xfrm>
            <a:off x="5297322" y="2639356"/>
            <a:ext cx="3926889" cy="2425420"/>
          </a:xfrm>
        </p:spPr>
        <p:txBody>
          <a:bodyPr>
            <a:noAutofit/>
          </a:bodyPr>
          <a:lstStyle/>
          <a:p>
            <a:r>
              <a:rPr lang="en-US" dirty="0"/>
              <a:t>How to share data safely?</a:t>
            </a:r>
          </a:p>
          <a:p>
            <a:endParaRPr lang="en-US"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D1B2C3AC-F5F6-9FCB-133D-BEA7CE8BEA72}"/>
              </a:ext>
            </a:extLst>
          </p:cNvPr>
          <p:cNvSpPr>
            <a:spLocks noGrp="1"/>
          </p:cNvSpPr>
          <p:nvPr>
            <p:ph type="body" sz="quarter" idx="17"/>
          </p:nvPr>
        </p:nvSpPr>
        <p:spPr/>
        <p:txBody>
          <a:bodyPr/>
          <a:lstStyle/>
          <a:p>
            <a:r>
              <a:rPr lang="en-US" dirty="0"/>
              <a:t>02</a:t>
            </a:r>
          </a:p>
        </p:txBody>
      </p:sp>
      <p:sp>
        <p:nvSpPr>
          <p:cNvPr id="7" name="Graphic 7">
            <a:extLst>
              <a:ext uri="{FF2B5EF4-FFF2-40B4-BE49-F238E27FC236}">
                <a16:creationId xmlns:a16="http://schemas.microsoft.com/office/drawing/2014/main" id="{BB71311A-9BB1-48D1-B2D1-363BFB862525}"/>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522565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64DFE-674C-342F-977B-2C470CFB12F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15FD5-487A-C820-6796-4686AE821DBC}"/>
              </a:ext>
            </a:extLst>
          </p:cNvPr>
          <p:cNvSpPr/>
          <p:nvPr/>
        </p:nvSpPr>
        <p:spPr>
          <a:xfrm flipH="1" flipV="1">
            <a:off x="5435064" y="-9"/>
            <a:ext cx="6756935"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7225528A-E6FF-DC50-0C03-4C11CBA6CFD9}"/>
              </a:ext>
            </a:extLst>
          </p:cNvPr>
          <p:cNvSpPr/>
          <p:nvPr/>
        </p:nvSpPr>
        <p:spPr>
          <a:xfrm>
            <a:off x="9055424" y="-537852"/>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0BA69C6-C028-D985-2A42-2F0F45930AAE}"/>
              </a:ext>
            </a:extLst>
          </p:cNvPr>
          <p:cNvSpPr txBox="1"/>
          <p:nvPr/>
        </p:nvSpPr>
        <p:spPr>
          <a:xfrm>
            <a:off x="5762201" y="2378441"/>
            <a:ext cx="7023355" cy="3170099"/>
          </a:xfrm>
          <a:prstGeom prst="rect">
            <a:avLst/>
          </a:prstGeom>
          <a:noFill/>
        </p:spPr>
        <p:txBody>
          <a:bodyPr wrap="square" rtlCol="0">
            <a:spAutoFit/>
          </a:bodyPr>
          <a:lstStyle/>
          <a:p>
            <a:r>
              <a:rPr lang="en-US" sz="2800" b="1" dirty="0">
                <a:solidFill>
                  <a:schemeClr val="bg1"/>
                </a:solidFill>
                <a:latin typeface="Calibri" panose="020F0502020204030204" pitchFamily="34" charset="0"/>
                <a:cs typeface="Calibri" panose="020F0502020204030204" pitchFamily="34" charset="0"/>
              </a:rPr>
              <a:t>In practice, AI tools can work with:</a:t>
            </a:r>
          </a:p>
          <a:p>
            <a:endParaRPr lang="en-US" sz="28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Your text (prompts, messages, copied content)</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Your files (documents, spreadsheets, pdfs)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Your images (photos, screenshots)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Your context (details that allow inference)</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F3AA7187-1BC1-CA0E-2A53-C86345579100}"/>
              </a:ext>
            </a:extLst>
          </p:cNvPr>
          <p:cNvSpPr txBox="1"/>
          <p:nvPr/>
        </p:nvSpPr>
        <p:spPr>
          <a:xfrm>
            <a:off x="699428" y="2378441"/>
            <a:ext cx="4735635" cy="2554930"/>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Many people focus on </a:t>
            </a:r>
          </a:p>
          <a:p>
            <a:r>
              <a:rPr lang="en-US" sz="2667" b="1" dirty="0">
                <a:solidFill>
                  <a:srgbClr val="10153D"/>
                </a:solidFill>
                <a:latin typeface="Calibri" panose="020F0502020204030204" pitchFamily="34" charset="0"/>
                <a:cs typeface="Calibri" panose="020F0502020204030204" pitchFamily="34" charset="0"/>
              </a:rPr>
              <a:t>what AI answers. </a:t>
            </a:r>
          </a:p>
          <a:p>
            <a:endParaRPr lang="en-US" sz="2667" b="1" dirty="0">
              <a:solidFill>
                <a:srgbClr val="10153D"/>
              </a:solidFill>
              <a:latin typeface="Calibri" panose="020F0502020204030204" pitchFamily="34" charset="0"/>
              <a:cs typeface="Calibri" panose="020F0502020204030204" pitchFamily="34" charset="0"/>
            </a:endParaRPr>
          </a:p>
          <a:p>
            <a:r>
              <a:rPr lang="en-US" sz="2667" dirty="0">
                <a:solidFill>
                  <a:srgbClr val="10153D"/>
                </a:solidFill>
                <a:latin typeface="Calibri" panose="020F0502020204030204" pitchFamily="34" charset="0"/>
                <a:cs typeface="Calibri" panose="020F0502020204030204" pitchFamily="34" charset="0"/>
              </a:rPr>
              <a:t>Safe data starts earlier: </a:t>
            </a:r>
          </a:p>
          <a:p>
            <a:r>
              <a:rPr lang="en-US" sz="2667" dirty="0">
                <a:solidFill>
                  <a:srgbClr val="10153D"/>
                </a:solidFill>
                <a:latin typeface="Calibri" panose="020F0502020204030204" pitchFamily="34" charset="0"/>
                <a:cs typeface="Calibri" panose="020F0502020204030204" pitchFamily="34" charset="0"/>
              </a:rPr>
              <a:t>what you type, paste, or upload.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3858AA22-6F06-3EB3-D0B3-B468B5FCF3BB}"/>
              </a:ext>
            </a:extLst>
          </p:cNvPr>
          <p:cNvSpPr/>
          <p:nvPr/>
        </p:nvSpPr>
        <p:spPr>
          <a:xfrm rot="970622">
            <a:off x="4058724" y="490290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6521E682-7717-0B59-0928-856C92B3595C}"/>
              </a:ext>
            </a:extLst>
          </p:cNvPr>
          <p:cNvSpPr txBox="1">
            <a:spLocks/>
          </p:cNvSpPr>
          <p:nvPr/>
        </p:nvSpPr>
        <p:spPr>
          <a:xfrm>
            <a:off x="579275" y="345856"/>
            <a:ext cx="469857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Before you use AI: your input becomes data</a:t>
            </a:r>
          </a:p>
        </p:txBody>
      </p:sp>
      <p:sp>
        <p:nvSpPr>
          <p:cNvPr id="8" name="Freeform 7">
            <a:extLst>
              <a:ext uri="{FF2B5EF4-FFF2-40B4-BE49-F238E27FC236}">
                <a16:creationId xmlns:a16="http://schemas.microsoft.com/office/drawing/2014/main" id="{CAAEAB36-9653-CDE4-0C1B-09682A79F151}"/>
              </a:ext>
            </a:extLst>
          </p:cNvPr>
          <p:cNvSpPr/>
          <p:nvPr/>
        </p:nvSpPr>
        <p:spPr>
          <a:xfrm>
            <a:off x="0" y="1525178"/>
            <a:ext cx="608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50539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AE6DA-B66C-81A9-B9C3-2E84DA6C8CB6}"/>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5AFDED82-6196-EC0E-E2BE-A1B9A48E719A}"/>
              </a:ext>
            </a:extLst>
          </p:cNvPr>
          <p:cNvSpPr/>
          <p:nvPr/>
        </p:nvSpPr>
        <p:spPr>
          <a:xfrm flipH="1">
            <a:off x="7837257" y="0"/>
            <a:ext cx="4354741" cy="686358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Rounded Rectangle 4">
            <a:extLst>
              <a:ext uri="{FF2B5EF4-FFF2-40B4-BE49-F238E27FC236}">
                <a16:creationId xmlns:a16="http://schemas.microsoft.com/office/drawing/2014/main" id="{4EE627CA-3DD2-CAB3-D4E7-EB98E7E48214}"/>
              </a:ext>
            </a:extLst>
          </p:cNvPr>
          <p:cNvSpPr/>
          <p:nvPr/>
        </p:nvSpPr>
        <p:spPr>
          <a:xfrm>
            <a:off x="7043167" y="2054638"/>
            <a:ext cx="4371663" cy="1923545"/>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38CE2C19-5905-4DA0-8A01-924289435BE5}"/>
              </a:ext>
            </a:extLst>
          </p:cNvPr>
          <p:cNvSpPr txBox="1"/>
          <p:nvPr/>
        </p:nvSpPr>
        <p:spPr>
          <a:xfrm>
            <a:off x="8704046" y="2357872"/>
            <a:ext cx="2892495" cy="2081147"/>
          </a:xfrm>
          <a:prstGeom prst="rect">
            <a:avLst/>
          </a:prstGeom>
          <a:noFill/>
        </p:spPr>
        <p:txBody>
          <a:bodyPr wrap="square">
            <a:spAutoFit/>
          </a:bodyPr>
          <a:lstStyle/>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DO </a:t>
            </a:r>
            <a:r>
              <a:rPr lang="pl-PL" sz="2400" b="1" dirty="0" err="1">
                <a:solidFill>
                  <a:srgbClr val="10153D"/>
                </a:solidFill>
                <a:latin typeface="Calibri" panose="020F0502020204030204" pitchFamily="34" charset="0"/>
                <a:cs typeface="Calibri" panose="020F0502020204030204" pitchFamily="34" charset="0"/>
              </a:rPr>
              <a:t>Remember</a:t>
            </a:r>
            <a:r>
              <a:rPr lang="pl-PL" sz="2400" b="1"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Anything</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you</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type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paste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or</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upload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is</a:t>
            </a:r>
            <a:r>
              <a:rPr lang="pl-PL" sz="2400" dirty="0">
                <a:solidFill>
                  <a:srgbClr val="10153D"/>
                </a:solidFill>
                <a:latin typeface="Calibri" panose="020F0502020204030204" pitchFamily="34" charset="0"/>
                <a:cs typeface="Calibri" panose="020F0502020204030204" pitchFamily="34" charset="0"/>
              </a:rPr>
              <a:t> data </a:t>
            </a:r>
            <a:r>
              <a:rPr lang="pl-PL" sz="2400" dirty="0" err="1">
                <a:solidFill>
                  <a:srgbClr val="10153D"/>
                </a:solidFill>
                <a:latin typeface="Calibri" panose="020F0502020204030204" pitchFamily="34" charset="0"/>
                <a:cs typeface="Calibri" panose="020F0502020204030204" pitchFamily="34" charset="0"/>
              </a:rPr>
              <a:t>you</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share</a:t>
            </a:r>
            <a:r>
              <a:rPr lang="pl-PL" sz="2400" dirty="0">
                <a:solidFill>
                  <a:srgbClr val="10153D"/>
                </a:solidFill>
                <a:latin typeface="Calibri" panose="020F0502020204030204" pitchFamily="34" charset="0"/>
                <a:cs typeface="Calibri" panose="020F0502020204030204" pitchFamily="34" charset="0"/>
              </a:rPr>
              <a:t>.</a:t>
            </a: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1AA1F492-15A4-679A-BD3D-1E3AE040AC88}"/>
              </a:ext>
            </a:extLst>
          </p:cNvPr>
          <p:cNvGrpSpPr/>
          <p:nvPr/>
        </p:nvGrpSpPr>
        <p:grpSpPr>
          <a:xfrm>
            <a:off x="8125361" y="2371428"/>
            <a:ext cx="364959" cy="364959"/>
            <a:chOff x="1676400" y="2951806"/>
            <a:chExt cx="364959" cy="364959"/>
          </a:xfrm>
        </p:grpSpPr>
        <p:sp>
          <p:nvSpPr>
            <p:cNvPr id="23" name="Oval 22">
              <a:extLst>
                <a:ext uri="{FF2B5EF4-FFF2-40B4-BE49-F238E27FC236}">
                  <a16:creationId xmlns:a16="http://schemas.microsoft.com/office/drawing/2014/main" id="{F3BFC551-2DA7-B2C5-42C1-D2ED6DBBEF2D}"/>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03D5B883-D339-CE79-93C3-612EA6162F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750383" y="3059314"/>
              <a:ext cx="216993" cy="203875"/>
            </a:xfrm>
            <a:prstGeom prst="rect">
              <a:avLst/>
            </a:prstGeom>
          </p:spPr>
        </p:pic>
      </p:grpSp>
      <p:sp>
        <p:nvSpPr>
          <p:cNvPr id="55" name="Rounded Rectangle 54">
            <a:extLst>
              <a:ext uri="{FF2B5EF4-FFF2-40B4-BE49-F238E27FC236}">
                <a16:creationId xmlns:a16="http://schemas.microsoft.com/office/drawing/2014/main" id="{3D3B0B57-8BB4-8C2A-5A22-F12FA906CB90}"/>
              </a:ext>
            </a:extLst>
          </p:cNvPr>
          <p:cNvSpPr/>
          <p:nvPr/>
        </p:nvSpPr>
        <p:spPr>
          <a:xfrm>
            <a:off x="7031632" y="4342887"/>
            <a:ext cx="4449243" cy="1937047"/>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TextBox 56">
            <a:extLst>
              <a:ext uri="{FF2B5EF4-FFF2-40B4-BE49-F238E27FC236}">
                <a16:creationId xmlns:a16="http://schemas.microsoft.com/office/drawing/2014/main" id="{CD34497C-B826-E175-4955-5712C60D50F7}"/>
              </a:ext>
            </a:extLst>
          </p:cNvPr>
          <p:cNvSpPr txBox="1"/>
          <p:nvPr/>
        </p:nvSpPr>
        <p:spPr>
          <a:xfrm>
            <a:off x="8692512" y="4646121"/>
            <a:ext cx="2948405" cy="1375826"/>
          </a:xfrm>
          <a:prstGeom prst="rect">
            <a:avLst/>
          </a:prstGeom>
          <a:noFill/>
        </p:spPr>
        <p:txBody>
          <a:bodyPr wrap="square">
            <a:spAutoFit/>
          </a:bodyPr>
          <a:lstStyle/>
          <a:p>
            <a:pPr>
              <a:lnSpc>
                <a:spcPts val="2480"/>
              </a:lnSpc>
              <a:spcAft>
                <a:spcPts val="3000"/>
              </a:spcAft>
            </a:pPr>
            <a:r>
              <a:rPr lang="pl-PL" sz="2400" b="1" dirty="0">
                <a:solidFill>
                  <a:srgbClr val="10153D"/>
                </a:solidFill>
                <a:latin typeface="Calibri" panose="020F0502020204030204" pitchFamily="34" charset="0"/>
                <a:cs typeface="Calibri" panose="020F0502020204030204" pitchFamily="34" charset="0"/>
              </a:rPr>
              <a:t>DON’T </a:t>
            </a:r>
            <a:r>
              <a:rPr lang="pl-PL" sz="2400" b="1" dirty="0" err="1">
                <a:solidFill>
                  <a:srgbClr val="10153D"/>
                </a:solidFill>
                <a:latin typeface="Calibri" panose="020F0502020204030204" pitchFamily="34" charset="0"/>
                <a:cs typeface="Calibri" panose="020F0502020204030204" pitchFamily="34" charset="0"/>
              </a:rPr>
              <a:t>Assume</a:t>
            </a:r>
            <a:r>
              <a:rPr lang="pl-PL" sz="2400" b="1" dirty="0">
                <a:solidFill>
                  <a:srgbClr val="10153D"/>
                </a:solidFill>
                <a:latin typeface="Calibri" panose="020F0502020204030204" pitchFamily="34" charset="0"/>
                <a:cs typeface="Calibri" panose="020F0502020204030204" pitchFamily="34" charset="0"/>
              </a:rPr>
              <a:t>:           </a:t>
            </a:r>
            <a:r>
              <a:rPr lang="pl-PL" sz="2400" dirty="0">
                <a:solidFill>
                  <a:srgbClr val="10153D"/>
                </a:solidFill>
                <a:latin typeface="Calibri" panose="020F0502020204030204" pitchFamily="34" charset="0"/>
                <a:cs typeface="Calibri" panose="020F0502020204030204" pitchFamily="34" charset="0"/>
              </a:rPr>
              <a:t>“</a:t>
            </a:r>
            <a:r>
              <a:rPr lang="pl-PL" sz="2400" dirty="0" err="1">
                <a:solidFill>
                  <a:srgbClr val="10153D"/>
                </a:solidFill>
                <a:latin typeface="Calibri" panose="020F0502020204030204" pitchFamily="34" charset="0"/>
                <a:cs typeface="Calibri" panose="020F0502020204030204" pitchFamily="34" charset="0"/>
              </a:rPr>
              <a:t>It’s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only</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text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or</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It’s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just</a:t>
            </a:r>
            <a:r>
              <a:rPr lang="pl-PL" sz="2400" dirty="0">
                <a:solidFill>
                  <a:srgbClr val="10153D"/>
                </a:solidFill>
                <a:latin typeface="Calibri" panose="020F0502020204030204" pitchFamily="34" charset="0"/>
                <a:cs typeface="Calibri" panose="020F0502020204030204" pitchFamily="34" charset="0"/>
              </a:rPr>
              <a:t> a </a:t>
            </a:r>
            <a:r>
              <a:rPr lang="pl-PL" sz="2400" dirty="0" err="1">
                <a:solidFill>
                  <a:srgbClr val="10153D"/>
                </a:solidFill>
                <a:latin typeface="Calibri" panose="020F0502020204030204" pitchFamily="34" charset="0"/>
                <a:cs typeface="Calibri" panose="020F0502020204030204" pitchFamily="34" charset="0"/>
              </a:rPr>
              <a:t>quick</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upload</a:t>
            </a:r>
            <a:r>
              <a:rPr lang="pl-PL" sz="2400" dirty="0">
                <a:solidFill>
                  <a:srgbClr val="10153D"/>
                </a:solidFill>
                <a:latin typeface="Calibri" panose="020F0502020204030204" pitchFamily="34" charset="0"/>
                <a:cs typeface="Calibri" panose="020F0502020204030204" pitchFamily="34" charset="0"/>
              </a:rPr>
              <a:t>.”</a:t>
            </a:r>
          </a:p>
        </p:txBody>
      </p:sp>
      <p:grpSp>
        <p:nvGrpSpPr>
          <p:cNvPr id="75" name="Group 74">
            <a:extLst>
              <a:ext uri="{FF2B5EF4-FFF2-40B4-BE49-F238E27FC236}">
                <a16:creationId xmlns:a16="http://schemas.microsoft.com/office/drawing/2014/main" id="{9C0642B6-EFDA-69DF-6458-608A5818B485}"/>
              </a:ext>
            </a:extLst>
          </p:cNvPr>
          <p:cNvGrpSpPr/>
          <p:nvPr/>
        </p:nvGrpSpPr>
        <p:grpSpPr>
          <a:xfrm>
            <a:off x="8113827" y="4659677"/>
            <a:ext cx="364959" cy="364959"/>
            <a:chOff x="7170203" y="2951859"/>
            <a:chExt cx="364959" cy="364959"/>
          </a:xfrm>
        </p:grpSpPr>
        <p:sp>
          <p:nvSpPr>
            <p:cNvPr id="62" name="Oval 61">
              <a:extLst>
                <a:ext uri="{FF2B5EF4-FFF2-40B4-BE49-F238E27FC236}">
                  <a16:creationId xmlns:a16="http://schemas.microsoft.com/office/drawing/2014/main" id="{AB289FFF-8FE8-871C-EF5A-1FB6F9369115}"/>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Close with solid fill">
              <a:extLst>
                <a:ext uri="{FF2B5EF4-FFF2-40B4-BE49-F238E27FC236}">
                  <a16:creationId xmlns:a16="http://schemas.microsoft.com/office/drawing/2014/main" id="{0DEB653D-1464-39C5-FCEA-496A0A3DD75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09966" y="2991622"/>
              <a:ext cx="285432" cy="285432"/>
            </a:xfrm>
            <a:prstGeom prst="rect">
              <a:avLst/>
            </a:prstGeom>
          </p:spPr>
        </p:pic>
      </p:grpSp>
      <p:sp>
        <p:nvSpPr>
          <p:cNvPr id="90" name="Graphic 7">
            <a:extLst>
              <a:ext uri="{FF2B5EF4-FFF2-40B4-BE49-F238E27FC236}">
                <a16:creationId xmlns:a16="http://schemas.microsoft.com/office/drawing/2014/main" id="{7FC1AC25-4C4D-9C11-493C-849C9707866F}"/>
              </a:ext>
            </a:extLst>
          </p:cNvPr>
          <p:cNvSpPr/>
          <p:nvPr/>
        </p:nvSpPr>
        <p:spPr>
          <a:xfrm>
            <a:off x="9017888" y="-2189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699FB33-10CC-1AA8-4AAD-02550FFEA743}"/>
              </a:ext>
            </a:extLst>
          </p:cNvPr>
          <p:cNvSpPr/>
          <p:nvPr/>
        </p:nvSpPr>
        <p:spPr>
          <a:xfrm rot="16200000">
            <a:off x="6488280" y="2592297"/>
            <a:ext cx="1923545" cy="848225"/>
          </a:xfrm>
          <a:custGeom>
            <a:avLst/>
            <a:gdLst>
              <a:gd name="csX0" fmla="*/ 1923545 w 1923545"/>
              <a:gd name="csY0" fmla="*/ 183718 h 848225"/>
              <a:gd name="csX1" fmla="*/ 1923545 w 1923545"/>
              <a:gd name="csY1" fmla="*/ 848225 h 848225"/>
              <a:gd name="csX2" fmla="*/ 0 w 1923545"/>
              <a:gd name="csY2" fmla="*/ 848225 h 848225"/>
              <a:gd name="csX3" fmla="*/ 0 w 1923545"/>
              <a:gd name="csY3" fmla="*/ 183718 h 848225"/>
              <a:gd name="csX4" fmla="*/ 183718 w 1923545"/>
              <a:gd name="csY4" fmla="*/ 0 h 848225"/>
              <a:gd name="csX5" fmla="*/ 1739827 w 1923545"/>
              <a:gd name="csY5" fmla="*/ 0 h 848225"/>
              <a:gd name="csX6" fmla="*/ 1923545 w 1923545"/>
              <a:gd name="csY6" fmla="*/ 183718 h 8482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23545" h="848225">
                <a:moveTo>
                  <a:pt x="1923545" y="183718"/>
                </a:moveTo>
                <a:lnTo>
                  <a:pt x="1923545" y="848225"/>
                </a:lnTo>
                <a:lnTo>
                  <a:pt x="0" y="848225"/>
                </a:lnTo>
                <a:lnTo>
                  <a:pt x="0" y="183718"/>
                </a:lnTo>
                <a:cubicBezTo>
                  <a:pt x="0" y="82253"/>
                  <a:pt x="82253" y="0"/>
                  <a:pt x="183718" y="0"/>
                </a:cubicBezTo>
                <a:lnTo>
                  <a:pt x="1739827" y="0"/>
                </a:lnTo>
                <a:cubicBezTo>
                  <a:pt x="1841292" y="0"/>
                  <a:pt x="1923545" y="82253"/>
                  <a:pt x="1923545" y="183718"/>
                </a:cubicBezTo>
                <a:close/>
              </a:path>
            </a:pathLst>
          </a:custGeom>
          <a:solidFill>
            <a:srgbClr val="E8068C"/>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Graphic 8" descr="Thumbs up sign with solid fill">
            <a:extLst>
              <a:ext uri="{FF2B5EF4-FFF2-40B4-BE49-F238E27FC236}">
                <a16:creationId xmlns:a16="http://schemas.microsoft.com/office/drawing/2014/main" id="{6CD21A1B-4525-666F-0171-19638C83D0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55481" y="2196290"/>
            <a:ext cx="369463" cy="369463"/>
          </a:xfrm>
          <a:prstGeom prst="rect">
            <a:avLst/>
          </a:prstGeom>
        </p:spPr>
      </p:pic>
      <p:sp>
        <p:nvSpPr>
          <p:cNvPr id="11" name="TextBox 10">
            <a:extLst>
              <a:ext uri="{FF2B5EF4-FFF2-40B4-BE49-F238E27FC236}">
                <a16:creationId xmlns:a16="http://schemas.microsoft.com/office/drawing/2014/main" id="{057AFF87-860F-9044-5471-95BFA3D332B4}"/>
              </a:ext>
            </a:extLst>
          </p:cNvPr>
          <p:cNvSpPr txBox="1"/>
          <p:nvPr/>
        </p:nvSpPr>
        <p:spPr>
          <a:xfrm rot="16200000">
            <a:off x="6950974" y="3075935"/>
            <a:ext cx="1133705" cy="454612"/>
          </a:xfrm>
          <a:prstGeom prst="rect">
            <a:avLst/>
          </a:prstGeom>
          <a:noFill/>
        </p:spPr>
        <p:txBody>
          <a:bodyPr wrap="square">
            <a:spAutoFit/>
          </a:bodyPr>
          <a:lstStyle/>
          <a:p>
            <a:pPr>
              <a:lnSpc>
                <a:spcPts val="2480"/>
              </a:lnSpc>
            </a:pPr>
            <a:r>
              <a:rPr lang="pl-PL" sz="3200" b="1" dirty="0">
                <a:solidFill>
                  <a:schemeClr val="bg1"/>
                </a:solidFill>
                <a:latin typeface="Calibri" panose="020F0502020204030204" pitchFamily="34" charset="0"/>
                <a:cs typeface="Calibri" panose="020F0502020204030204" pitchFamily="34" charset="0"/>
              </a:rPr>
              <a:t>DO </a:t>
            </a:r>
          </a:p>
        </p:txBody>
      </p:sp>
      <p:sp>
        <p:nvSpPr>
          <p:cNvPr id="12" name="Rectangle 11">
            <a:extLst>
              <a:ext uri="{FF2B5EF4-FFF2-40B4-BE49-F238E27FC236}">
                <a16:creationId xmlns:a16="http://schemas.microsoft.com/office/drawing/2014/main" id="{53A97056-C003-57AF-BB8E-F00C1DBC873D}"/>
              </a:ext>
            </a:extLst>
          </p:cNvPr>
          <p:cNvSpPr/>
          <p:nvPr/>
        </p:nvSpPr>
        <p:spPr>
          <a:xfrm rot="18900000">
            <a:off x="7622200" y="3271846"/>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27C9C0D2-D3BE-DE98-7AE5-B5081241AAAF}"/>
              </a:ext>
            </a:extLst>
          </p:cNvPr>
          <p:cNvSpPr/>
          <p:nvPr/>
        </p:nvSpPr>
        <p:spPr>
          <a:xfrm rot="16200000">
            <a:off x="6488280" y="4885431"/>
            <a:ext cx="1923545" cy="848225"/>
          </a:xfrm>
          <a:custGeom>
            <a:avLst/>
            <a:gdLst>
              <a:gd name="csX0" fmla="*/ 1923545 w 1923545"/>
              <a:gd name="csY0" fmla="*/ 183718 h 848225"/>
              <a:gd name="csX1" fmla="*/ 1923545 w 1923545"/>
              <a:gd name="csY1" fmla="*/ 848225 h 848225"/>
              <a:gd name="csX2" fmla="*/ 0 w 1923545"/>
              <a:gd name="csY2" fmla="*/ 848225 h 848225"/>
              <a:gd name="csX3" fmla="*/ 0 w 1923545"/>
              <a:gd name="csY3" fmla="*/ 183718 h 848225"/>
              <a:gd name="csX4" fmla="*/ 183718 w 1923545"/>
              <a:gd name="csY4" fmla="*/ 0 h 848225"/>
              <a:gd name="csX5" fmla="*/ 1739827 w 1923545"/>
              <a:gd name="csY5" fmla="*/ 0 h 848225"/>
              <a:gd name="csX6" fmla="*/ 1923545 w 1923545"/>
              <a:gd name="csY6" fmla="*/ 183718 h 848225"/>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923545" h="848225">
                <a:moveTo>
                  <a:pt x="1923545" y="183718"/>
                </a:moveTo>
                <a:lnTo>
                  <a:pt x="1923545" y="848225"/>
                </a:lnTo>
                <a:lnTo>
                  <a:pt x="0" y="848225"/>
                </a:lnTo>
                <a:lnTo>
                  <a:pt x="0" y="183718"/>
                </a:lnTo>
                <a:cubicBezTo>
                  <a:pt x="0" y="82253"/>
                  <a:pt x="82253" y="0"/>
                  <a:pt x="183718" y="0"/>
                </a:cubicBezTo>
                <a:lnTo>
                  <a:pt x="1739827" y="0"/>
                </a:lnTo>
                <a:cubicBezTo>
                  <a:pt x="1841292" y="0"/>
                  <a:pt x="1923545" y="82253"/>
                  <a:pt x="1923545" y="183718"/>
                </a:cubicBezTo>
                <a:close/>
              </a:path>
            </a:pathLst>
          </a:custGeom>
          <a:solidFill>
            <a:srgbClr val="24C3C6"/>
          </a:solidFill>
          <a:ln>
            <a:noFill/>
            <a:prstDash val="sysDot"/>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5AED50A9-0E58-C7FE-D9D7-7F07C911AA23}"/>
              </a:ext>
            </a:extLst>
          </p:cNvPr>
          <p:cNvSpPr/>
          <p:nvPr/>
        </p:nvSpPr>
        <p:spPr>
          <a:xfrm rot="18900000">
            <a:off x="7622200" y="5553405"/>
            <a:ext cx="397889" cy="397889"/>
          </a:xfrm>
          <a:prstGeom prst="rect">
            <a:avLst/>
          </a:prstGeom>
          <a:solidFill>
            <a:srgbClr val="24C3C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Thumbs up sign with solid fill">
            <a:extLst>
              <a:ext uri="{FF2B5EF4-FFF2-40B4-BE49-F238E27FC236}">
                <a16:creationId xmlns:a16="http://schemas.microsoft.com/office/drawing/2014/main" id="{847AE980-04D5-0B7B-03F3-AABD35F8D09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0800000">
            <a:off x="7243947" y="4484539"/>
            <a:ext cx="369463" cy="369463"/>
          </a:xfrm>
          <a:prstGeom prst="rect">
            <a:avLst/>
          </a:prstGeom>
        </p:spPr>
      </p:pic>
      <p:sp>
        <p:nvSpPr>
          <p:cNvPr id="24" name="TextBox 23">
            <a:extLst>
              <a:ext uri="{FF2B5EF4-FFF2-40B4-BE49-F238E27FC236}">
                <a16:creationId xmlns:a16="http://schemas.microsoft.com/office/drawing/2014/main" id="{7D9E5E7C-2169-74A4-ECC0-7A91647CFBAC}"/>
              </a:ext>
            </a:extLst>
          </p:cNvPr>
          <p:cNvSpPr txBox="1"/>
          <p:nvPr/>
        </p:nvSpPr>
        <p:spPr>
          <a:xfrm rot="16200000">
            <a:off x="6829563" y="5230110"/>
            <a:ext cx="1353457" cy="454612"/>
          </a:xfrm>
          <a:prstGeom prst="rect">
            <a:avLst/>
          </a:prstGeom>
          <a:noFill/>
        </p:spPr>
        <p:txBody>
          <a:bodyPr wrap="square">
            <a:spAutoFit/>
          </a:bodyPr>
          <a:lstStyle/>
          <a:p>
            <a:pPr>
              <a:lnSpc>
                <a:spcPts val="2480"/>
              </a:lnSpc>
            </a:pPr>
            <a:r>
              <a:rPr lang="pl-PL" sz="3200" b="1" dirty="0">
                <a:solidFill>
                  <a:schemeClr val="bg1"/>
                </a:solidFill>
                <a:latin typeface="Calibri" panose="020F0502020204030204" pitchFamily="34" charset="0"/>
                <a:cs typeface="Calibri" panose="020F0502020204030204" pitchFamily="34" charset="0"/>
              </a:rPr>
              <a:t>DON’T</a:t>
            </a:r>
          </a:p>
        </p:txBody>
      </p:sp>
      <p:sp>
        <p:nvSpPr>
          <p:cNvPr id="27" name="Rectangle 26">
            <a:extLst>
              <a:ext uri="{FF2B5EF4-FFF2-40B4-BE49-F238E27FC236}">
                <a16:creationId xmlns:a16="http://schemas.microsoft.com/office/drawing/2014/main" id="{B3B15BD2-191A-94F7-40E3-54AEA2BA5BCF}"/>
              </a:ext>
            </a:extLst>
          </p:cNvPr>
          <p:cNvSpPr/>
          <p:nvPr/>
        </p:nvSpPr>
        <p:spPr>
          <a:xfrm rot="18900000">
            <a:off x="7610665" y="5535897"/>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ole tekstowe 19">
            <a:extLst>
              <a:ext uri="{FF2B5EF4-FFF2-40B4-BE49-F238E27FC236}">
                <a16:creationId xmlns:a16="http://schemas.microsoft.com/office/drawing/2014/main" id="{F9889365-DC58-7306-160D-91EDE4EE20C2}"/>
              </a:ext>
            </a:extLst>
          </p:cNvPr>
          <p:cNvSpPr txBox="1"/>
          <p:nvPr/>
        </p:nvSpPr>
        <p:spPr>
          <a:xfrm>
            <a:off x="699428" y="2340290"/>
            <a:ext cx="5496630" cy="3334503"/>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If you share too much, you may create risks you cannot fully undo: </a:t>
            </a:r>
            <a:r>
              <a:rPr lang="en-US" sz="2667" dirty="0">
                <a:solidFill>
                  <a:srgbClr val="10153D"/>
                </a:solidFill>
                <a:latin typeface="Calibri" panose="020F0502020204030204" pitchFamily="34" charset="0"/>
                <a:cs typeface="Calibri" panose="020F0502020204030204" pitchFamily="34" charset="0"/>
              </a:rPr>
              <a:t>privacy exposure, harm to others, and unfair or misleading outputs.</a:t>
            </a:r>
          </a:p>
          <a:p>
            <a:endParaRPr lang="en-US" sz="2600" b="1" dirty="0">
              <a:solidFill>
                <a:srgbClr val="10153D"/>
              </a:solidFill>
              <a:latin typeface="Calibri" panose="020F0502020204030204" pitchFamily="34" charset="0"/>
              <a:cs typeface="Calibri" panose="020F0502020204030204" pitchFamily="34" charset="0"/>
            </a:endParaRPr>
          </a:p>
          <a:p>
            <a:r>
              <a:rPr lang="en-US" sz="2600" b="1" dirty="0">
                <a:solidFill>
                  <a:srgbClr val="10153D"/>
                </a:solidFill>
                <a:latin typeface="Calibri" panose="020F0502020204030204" pitchFamily="34" charset="0"/>
                <a:cs typeface="Calibri" panose="020F0502020204030204" pitchFamily="34" charset="0"/>
              </a:rPr>
              <a:t>Safe AI use begins with a simple habit: </a:t>
            </a:r>
            <a:r>
              <a:rPr lang="en-US" sz="2600" dirty="0">
                <a:solidFill>
                  <a:srgbClr val="10153D"/>
                </a:solidFill>
                <a:latin typeface="Calibri" panose="020F0502020204030204" pitchFamily="34" charset="0"/>
                <a:cs typeface="Calibri" panose="020F0502020204030204" pitchFamily="34" charset="0"/>
              </a:rPr>
              <a:t>share the minimum necessary; or do not share at all.</a:t>
            </a:r>
          </a:p>
        </p:txBody>
      </p:sp>
      <p:sp>
        <p:nvSpPr>
          <p:cNvPr id="38" name="Text Placeholder 11">
            <a:extLst>
              <a:ext uri="{FF2B5EF4-FFF2-40B4-BE49-F238E27FC236}">
                <a16:creationId xmlns:a16="http://schemas.microsoft.com/office/drawing/2014/main" id="{0BC26712-4BFF-6114-7E41-A8EC0832C778}"/>
              </a:ext>
            </a:extLst>
          </p:cNvPr>
          <p:cNvSpPr txBox="1">
            <a:spLocks/>
          </p:cNvSpPr>
          <p:nvPr/>
        </p:nvSpPr>
        <p:spPr>
          <a:xfrm>
            <a:off x="579275" y="345856"/>
            <a:ext cx="469857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Before you use AI: your input becomes data</a:t>
            </a:r>
          </a:p>
        </p:txBody>
      </p:sp>
      <p:sp>
        <p:nvSpPr>
          <p:cNvPr id="39" name="Freeform 38">
            <a:extLst>
              <a:ext uri="{FF2B5EF4-FFF2-40B4-BE49-F238E27FC236}">
                <a16:creationId xmlns:a16="http://schemas.microsoft.com/office/drawing/2014/main" id="{60155B78-D96F-02A4-DD18-4E677D694225}"/>
              </a:ext>
            </a:extLst>
          </p:cNvPr>
          <p:cNvSpPr/>
          <p:nvPr/>
        </p:nvSpPr>
        <p:spPr>
          <a:xfrm>
            <a:off x="0" y="1525178"/>
            <a:ext cx="817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681538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7C2EC-0AE7-9C25-43AB-8CE60BB41F1E}"/>
            </a:ext>
          </a:extLst>
        </p:cNvPr>
        <p:cNvGrpSpPr/>
        <p:nvPr/>
      </p:nvGrpSpPr>
      <p:grpSpPr>
        <a:xfrm>
          <a:off x="0" y="0"/>
          <a:ext cx="0" cy="0"/>
          <a:chOff x="0" y="0"/>
          <a:chExt cx="0" cy="0"/>
        </a:xfrm>
      </p:grpSpPr>
      <p:sp>
        <p:nvSpPr>
          <p:cNvPr id="42" name="Shape 12">
            <a:extLst>
              <a:ext uri="{FF2B5EF4-FFF2-40B4-BE49-F238E27FC236}">
                <a16:creationId xmlns:a16="http://schemas.microsoft.com/office/drawing/2014/main" id="{D10293A1-176B-32AA-40C7-F08B02FF7786}"/>
              </a:ext>
            </a:extLst>
          </p:cNvPr>
          <p:cNvSpPr/>
          <p:nvPr/>
        </p:nvSpPr>
        <p:spPr>
          <a:xfrm>
            <a:off x="4595360" y="0"/>
            <a:ext cx="7596639" cy="6858000"/>
          </a:xfrm>
          <a:prstGeom prst="rect">
            <a:avLst/>
          </a:prstGeom>
          <a:solidFill>
            <a:srgbClr val="3C3795"/>
          </a:solidFill>
          <a:ln w="6350">
            <a:solidFill>
              <a:srgbClr val="294684"/>
            </a:solidFill>
            <a:prstDash val="solid"/>
          </a:ln>
        </p:spPr>
        <p:txBody>
          <a:bodyPr/>
          <a:lstStyle/>
          <a:p>
            <a:endParaRPr lang="pl-PL">
              <a:solidFill>
                <a:schemeClr val="bg1"/>
              </a:solidFill>
              <a:latin typeface="Calibri" panose="020F0502020204030204" pitchFamily="34" charset="0"/>
              <a:cs typeface="Calibri" panose="020F0502020204030204" pitchFamily="34" charset="0"/>
            </a:endParaRPr>
          </a:p>
        </p:txBody>
      </p:sp>
      <p:sp>
        <p:nvSpPr>
          <p:cNvPr id="14" name="Text 39">
            <a:extLst>
              <a:ext uri="{FF2B5EF4-FFF2-40B4-BE49-F238E27FC236}">
                <a16:creationId xmlns:a16="http://schemas.microsoft.com/office/drawing/2014/main" id="{7D5647BE-6BA7-2428-5EFE-FEF05CEB5A00}"/>
              </a:ext>
            </a:extLst>
          </p:cNvPr>
          <p:cNvSpPr/>
          <p:nvPr/>
        </p:nvSpPr>
        <p:spPr>
          <a:xfrm>
            <a:off x="5704084" y="882125"/>
            <a:ext cx="5559869" cy="1196741"/>
          </a:xfrm>
          <a:prstGeom prst="rect">
            <a:avLst/>
          </a:prstGeom>
          <a:noFill/>
          <a:ln/>
        </p:spPr>
        <p:txBody>
          <a:bodyPr wrap="square" rtlCol="0" anchor="t"/>
          <a:lstStyle/>
          <a:p>
            <a:pPr>
              <a:lnSpc>
                <a:spcPts val="2580"/>
              </a:lnSpc>
            </a:pPr>
            <a:r>
              <a:rPr lang="en-US" sz="2400" b="1" i="1" dirty="0">
                <a:solidFill>
                  <a:schemeClr val="bg1"/>
                </a:solidFill>
                <a:latin typeface="Calibri" pitchFamily="34" charset="0"/>
                <a:ea typeface="Calibri" pitchFamily="34" charset="-122"/>
                <a:cs typeface="Calibri" pitchFamily="34" charset="-120"/>
              </a:rPr>
              <a:t> “It’s safe if I remove the name.”</a:t>
            </a:r>
          </a:p>
        </p:txBody>
      </p:sp>
      <p:sp>
        <p:nvSpPr>
          <p:cNvPr id="15" name="Text 39">
            <a:extLst>
              <a:ext uri="{FF2B5EF4-FFF2-40B4-BE49-F238E27FC236}">
                <a16:creationId xmlns:a16="http://schemas.microsoft.com/office/drawing/2014/main" id="{6541B1CB-BAB0-CC01-30DE-BACDD078CA7F}"/>
              </a:ext>
            </a:extLst>
          </p:cNvPr>
          <p:cNvSpPr/>
          <p:nvPr/>
        </p:nvSpPr>
        <p:spPr>
          <a:xfrm>
            <a:off x="5704084" y="1783176"/>
            <a:ext cx="5391183"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People can be identified indirectly through combinations like:</a:t>
            </a:r>
          </a:p>
          <a:p>
            <a:pPr marL="342900" indent="-342900">
              <a:lnSpc>
                <a:spcPts val="2580"/>
              </a:lnSpc>
              <a:buFont typeface="Arial" panose="020B0604020202020204" pitchFamily="34" charset="0"/>
              <a:buChar char="•"/>
            </a:pPr>
            <a:r>
              <a:rPr lang="en-US" sz="2400" dirty="0">
                <a:solidFill>
                  <a:schemeClr val="bg1"/>
                </a:solidFill>
                <a:latin typeface="Calibri" pitchFamily="34" charset="0"/>
                <a:ea typeface="Calibri" pitchFamily="34" charset="-122"/>
                <a:cs typeface="Calibri" pitchFamily="34" charset="-120"/>
              </a:rPr>
              <a:t>age + city + school/internship</a:t>
            </a:r>
          </a:p>
          <a:p>
            <a:pPr marL="342900" indent="-342900">
              <a:lnSpc>
                <a:spcPts val="2580"/>
              </a:lnSpc>
              <a:buFont typeface="Arial" panose="020B0604020202020204" pitchFamily="34" charset="0"/>
              <a:buChar char="•"/>
            </a:pPr>
            <a:r>
              <a:rPr lang="en-US" sz="2400" dirty="0">
                <a:solidFill>
                  <a:schemeClr val="bg1"/>
                </a:solidFill>
                <a:latin typeface="Calibri" pitchFamily="34" charset="0"/>
                <a:ea typeface="Calibri" pitchFamily="34" charset="-122"/>
                <a:cs typeface="Calibri" pitchFamily="34" charset="-120"/>
              </a:rPr>
              <a:t>unique event details</a:t>
            </a:r>
          </a:p>
          <a:p>
            <a:pPr marL="342900" indent="-342900">
              <a:lnSpc>
                <a:spcPts val="2580"/>
              </a:lnSpc>
              <a:buFont typeface="Arial" panose="020B0604020202020204" pitchFamily="34" charset="0"/>
              <a:buChar char="•"/>
            </a:pPr>
            <a:r>
              <a:rPr lang="en-US" sz="2400" dirty="0">
                <a:solidFill>
                  <a:schemeClr val="bg1"/>
                </a:solidFill>
                <a:latin typeface="Calibri" pitchFamily="34" charset="0"/>
                <a:ea typeface="Calibri" pitchFamily="34" charset="-122"/>
                <a:cs typeface="Calibri" pitchFamily="34" charset="-120"/>
              </a:rPr>
              <a:t>screenshots with small visible clues</a:t>
            </a:r>
          </a:p>
          <a:p>
            <a:pPr marL="342900" indent="-342900">
              <a:lnSpc>
                <a:spcPts val="2580"/>
              </a:lnSpc>
              <a:buFont typeface="Arial" panose="020B0604020202020204" pitchFamily="34" charset="0"/>
              <a:buChar char="•"/>
            </a:pPr>
            <a:r>
              <a:rPr lang="en-US" sz="2400" dirty="0">
                <a:solidFill>
                  <a:schemeClr val="bg1"/>
                </a:solidFill>
                <a:latin typeface="Calibri" pitchFamily="34" charset="0"/>
                <a:ea typeface="Calibri" pitchFamily="34" charset="-122"/>
                <a:cs typeface="Calibri" pitchFamily="34" charset="-120"/>
              </a:rPr>
              <a:t>location/time patterns</a:t>
            </a:r>
          </a:p>
          <a:p>
            <a:pPr>
              <a:lnSpc>
                <a:spcPts val="2580"/>
              </a:lnSpc>
            </a:pPr>
            <a:endParaRPr lang="en-US" sz="2400" dirty="0">
              <a:solidFill>
                <a:schemeClr val="bg1"/>
              </a:solidFill>
            </a:endParaRPr>
          </a:p>
        </p:txBody>
      </p:sp>
      <p:cxnSp>
        <p:nvCxnSpPr>
          <p:cNvPr id="31" name="Straight Connector 30">
            <a:extLst>
              <a:ext uri="{FF2B5EF4-FFF2-40B4-BE49-F238E27FC236}">
                <a16:creationId xmlns:a16="http://schemas.microsoft.com/office/drawing/2014/main" id="{CE4ED455-7035-97DA-A2EC-692FE931DA0D}"/>
              </a:ext>
            </a:extLst>
          </p:cNvPr>
          <p:cNvCxnSpPr>
            <a:cxnSpLocks/>
          </p:cNvCxnSpPr>
          <p:nvPr/>
        </p:nvCxnSpPr>
        <p:spPr>
          <a:xfrm>
            <a:off x="4975836" y="686481"/>
            <a:ext cx="611943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788531B7-EAC9-20B3-3C36-A73565D60705}"/>
              </a:ext>
            </a:extLst>
          </p:cNvPr>
          <p:cNvGrpSpPr/>
          <p:nvPr/>
        </p:nvGrpSpPr>
        <p:grpSpPr>
          <a:xfrm>
            <a:off x="4249657" y="663171"/>
            <a:ext cx="2691028" cy="510540"/>
            <a:chOff x="3318968" y="1663908"/>
            <a:chExt cx="2691028" cy="510540"/>
          </a:xfrm>
        </p:grpSpPr>
        <p:sp>
          <p:nvSpPr>
            <p:cNvPr id="46" name="Shape 16">
              <a:extLst>
                <a:ext uri="{FF2B5EF4-FFF2-40B4-BE49-F238E27FC236}">
                  <a16:creationId xmlns:a16="http://schemas.microsoft.com/office/drawing/2014/main" id="{99768C48-DFD4-0E45-CC26-0BB194C8E381}"/>
                </a:ext>
              </a:extLst>
            </p:cNvPr>
            <p:cNvSpPr/>
            <p:nvPr/>
          </p:nvSpPr>
          <p:spPr>
            <a:xfrm>
              <a:off x="3325216" y="1663908"/>
              <a:ext cx="1219579"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47" name="Text 17">
              <a:extLst>
                <a:ext uri="{FF2B5EF4-FFF2-40B4-BE49-F238E27FC236}">
                  <a16:creationId xmlns:a16="http://schemas.microsoft.com/office/drawing/2014/main" id="{2926FFC9-B225-3A9A-09BD-A95E3DE8980C}"/>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Myth</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E428AF5C-F343-1124-5278-375A62A13934}"/>
              </a:ext>
            </a:extLst>
          </p:cNvPr>
          <p:cNvGrpSpPr/>
          <p:nvPr/>
        </p:nvGrpSpPr>
        <p:grpSpPr>
          <a:xfrm>
            <a:off x="4249657" y="1651905"/>
            <a:ext cx="1858923" cy="510540"/>
            <a:chOff x="468732" y="3127228"/>
            <a:chExt cx="1858923" cy="510540"/>
          </a:xfrm>
        </p:grpSpPr>
        <p:sp>
          <p:nvSpPr>
            <p:cNvPr id="9" name="Shape 24">
              <a:extLst>
                <a:ext uri="{FF2B5EF4-FFF2-40B4-BE49-F238E27FC236}">
                  <a16:creationId xmlns:a16="http://schemas.microsoft.com/office/drawing/2014/main" id="{25534909-CB77-006D-1E46-C77AC4441CC2}"/>
                </a:ext>
              </a:extLst>
            </p:cNvPr>
            <p:cNvSpPr/>
            <p:nvPr/>
          </p:nvSpPr>
          <p:spPr>
            <a:xfrm>
              <a:off x="481433" y="3127228"/>
              <a:ext cx="892565" cy="502920"/>
            </a:xfrm>
            <a:prstGeom prst="rect">
              <a:avLst/>
            </a:prstGeom>
            <a:solidFill>
              <a:srgbClr val="24C3C6"/>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10" name="Text 25">
              <a:extLst>
                <a:ext uri="{FF2B5EF4-FFF2-40B4-BE49-F238E27FC236}">
                  <a16:creationId xmlns:a16="http://schemas.microsoft.com/office/drawing/2014/main" id="{DECEBF76-5137-7390-96AB-AB357DF04186}"/>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Fact</a:t>
              </a:r>
              <a:endParaRPr lang="en-US" sz="3000" dirty="0">
                <a:solidFill>
                  <a:schemeClr val="bg1"/>
                </a:solidFill>
                <a:latin typeface="Calibri" panose="020F0502020204030204" pitchFamily="34" charset="0"/>
                <a:cs typeface="Calibri" panose="020F0502020204030204" pitchFamily="34" charset="0"/>
              </a:endParaRPr>
            </a:p>
          </p:txBody>
        </p:sp>
      </p:grpSp>
      <p:cxnSp>
        <p:nvCxnSpPr>
          <p:cNvPr id="11" name="Straight Connector 10">
            <a:extLst>
              <a:ext uri="{FF2B5EF4-FFF2-40B4-BE49-F238E27FC236}">
                <a16:creationId xmlns:a16="http://schemas.microsoft.com/office/drawing/2014/main" id="{3943E83C-3D4F-3F09-D884-30DB4B4F0430}"/>
              </a:ext>
            </a:extLst>
          </p:cNvPr>
          <p:cNvCxnSpPr>
            <a:cxnSpLocks/>
          </p:cNvCxnSpPr>
          <p:nvPr/>
        </p:nvCxnSpPr>
        <p:spPr>
          <a:xfrm>
            <a:off x="4975836" y="1665553"/>
            <a:ext cx="611943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39">
            <a:extLst>
              <a:ext uri="{FF2B5EF4-FFF2-40B4-BE49-F238E27FC236}">
                <a16:creationId xmlns:a16="http://schemas.microsoft.com/office/drawing/2014/main" id="{D0E7148C-5E77-C1E4-BBDD-A95E5B34FC68}"/>
              </a:ext>
            </a:extLst>
          </p:cNvPr>
          <p:cNvSpPr/>
          <p:nvPr/>
        </p:nvSpPr>
        <p:spPr>
          <a:xfrm>
            <a:off x="5704084" y="4582566"/>
            <a:ext cx="5559869" cy="1196741"/>
          </a:xfrm>
          <a:prstGeom prst="rect">
            <a:avLst/>
          </a:prstGeom>
          <a:noFill/>
          <a:ln/>
        </p:spPr>
        <p:txBody>
          <a:bodyPr wrap="square" rtlCol="0" anchor="t"/>
          <a:lstStyle/>
          <a:p>
            <a:pPr>
              <a:lnSpc>
                <a:spcPts val="2580"/>
              </a:lnSpc>
            </a:pPr>
            <a:r>
              <a:rPr lang="en-US" sz="2400" b="1" i="1" dirty="0">
                <a:solidFill>
                  <a:schemeClr val="bg1"/>
                </a:solidFill>
                <a:latin typeface="Calibri" pitchFamily="34" charset="0"/>
                <a:ea typeface="Calibri" pitchFamily="34" charset="-122"/>
                <a:cs typeface="Calibri" pitchFamily="34" charset="-120"/>
              </a:rPr>
              <a:t> “It’s safe if it’s only a screenshot.”</a:t>
            </a:r>
          </a:p>
          <a:p>
            <a:pPr>
              <a:lnSpc>
                <a:spcPts val="2580"/>
              </a:lnSpc>
            </a:pPr>
            <a:endParaRPr lang="en-US" sz="2400" b="1" i="1" dirty="0">
              <a:solidFill>
                <a:schemeClr val="bg1"/>
              </a:solidFill>
              <a:latin typeface="Calibri" pitchFamily="34" charset="0"/>
              <a:ea typeface="Calibri" pitchFamily="34" charset="-122"/>
              <a:cs typeface="Calibri" pitchFamily="34" charset="-120"/>
            </a:endParaRPr>
          </a:p>
        </p:txBody>
      </p:sp>
      <p:sp>
        <p:nvSpPr>
          <p:cNvPr id="13" name="Text 39">
            <a:extLst>
              <a:ext uri="{FF2B5EF4-FFF2-40B4-BE49-F238E27FC236}">
                <a16:creationId xmlns:a16="http://schemas.microsoft.com/office/drawing/2014/main" id="{175C682C-0730-061B-5A19-E0E3525327B3}"/>
              </a:ext>
            </a:extLst>
          </p:cNvPr>
          <p:cNvSpPr/>
          <p:nvPr/>
        </p:nvSpPr>
        <p:spPr>
          <a:xfrm>
            <a:off x="5704084" y="5483617"/>
            <a:ext cx="5391183" cy="583171"/>
          </a:xfrm>
          <a:prstGeom prst="rect">
            <a:avLst/>
          </a:prstGeom>
          <a:noFill/>
          <a:ln/>
        </p:spPr>
        <p:txBody>
          <a:bodyPr wrap="square" rtlCol="0" anchor="t"/>
          <a:lstStyle/>
          <a:p>
            <a:pPr>
              <a:lnSpc>
                <a:spcPts val="2580"/>
              </a:lnSpc>
            </a:pPr>
            <a:r>
              <a:rPr lang="en-US" sz="2400" dirty="0">
                <a:solidFill>
                  <a:schemeClr val="bg1"/>
                </a:solidFill>
                <a:latin typeface="Calibri" pitchFamily="34" charset="0"/>
                <a:ea typeface="Calibri" pitchFamily="34" charset="-122"/>
                <a:cs typeface="Calibri" pitchFamily="34" charset="-120"/>
              </a:rPr>
              <a:t>Screenshots often include names, faces, contact info, or context you miss.</a:t>
            </a:r>
          </a:p>
          <a:p>
            <a:pPr>
              <a:lnSpc>
                <a:spcPts val="2580"/>
              </a:lnSpc>
            </a:pPr>
            <a:endParaRPr lang="en-US" sz="2400" dirty="0">
              <a:solidFill>
                <a:schemeClr val="bg1"/>
              </a:solidFill>
              <a:latin typeface="Calibri" pitchFamily="34" charset="0"/>
              <a:ea typeface="Calibri" pitchFamily="34" charset="-122"/>
              <a:cs typeface="Calibri" pitchFamily="34" charset="-120"/>
            </a:endParaRPr>
          </a:p>
          <a:p>
            <a:pPr>
              <a:lnSpc>
                <a:spcPts val="2580"/>
              </a:lnSpc>
            </a:pPr>
            <a:endParaRPr lang="en-US" sz="2400" dirty="0">
              <a:solidFill>
                <a:schemeClr val="bg1"/>
              </a:solidFill>
            </a:endParaRPr>
          </a:p>
        </p:txBody>
      </p:sp>
      <p:cxnSp>
        <p:nvCxnSpPr>
          <p:cNvPr id="17" name="Straight Connector 16">
            <a:extLst>
              <a:ext uri="{FF2B5EF4-FFF2-40B4-BE49-F238E27FC236}">
                <a16:creationId xmlns:a16="http://schemas.microsoft.com/office/drawing/2014/main" id="{54FA5EB4-790A-E4EB-383F-CF96E45D8000}"/>
              </a:ext>
            </a:extLst>
          </p:cNvPr>
          <p:cNvCxnSpPr>
            <a:cxnSpLocks/>
          </p:cNvCxnSpPr>
          <p:nvPr/>
        </p:nvCxnSpPr>
        <p:spPr>
          <a:xfrm>
            <a:off x="4975836" y="4386922"/>
            <a:ext cx="611943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AC79673-2C77-B6AF-5B21-323979C9FE96}"/>
              </a:ext>
            </a:extLst>
          </p:cNvPr>
          <p:cNvGrpSpPr/>
          <p:nvPr/>
        </p:nvGrpSpPr>
        <p:grpSpPr>
          <a:xfrm>
            <a:off x="4249657" y="4363612"/>
            <a:ext cx="2691028" cy="510540"/>
            <a:chOff x="3318968" y="1663908"/>
            <a:chExt cx="2691028" cy="510540"/>
          </a:xfrm>
        </p:grpSpPr>
        <p:sp>
          <p:nvSpPr>
            <p:cNvPr id="19" name="Shape 16">
              <a:extLst>
                <a:ext uri="{FF2B5EF4-FFF2-40B4-BE49-F238E27FC236}">
                  <a16:creationId xmlns:a16="http://schemas.microsoft.com/office/drawing/2014/main" id="{5FDB75BB-6F82-441F-4F27-344EC9D1D8E1}"/>
                </a:ext>
              </a:extLst>
            </p:cNvPr>
            <p:cNvSpPr/>
            <p:nvPr/>
          </p:nvSpPr>
          <p:spPr>
            <a:xfrm>
              <a:off x="3325216" y="1663908"/>
              <a:ext cx="1219579"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20" name="Text 17">
              <a:extLst>
                <a:ext uri="{FF2B5EF4-FFF2-40B4-BE49-F238E27FC236}">
                  <a16:creationId xmlns:a16="http://schemas.microsoft.com/office/drawing/2014/main" id="{BD44C365-B4DC-E922-1CF3-285B8A732951}"/>
                </a:ext>
              </a:extLst>
            </p:cNvPr>
            <p:cNvSpPr/>
            <p:nvPr/>
          </p:nvSpPr>
          <p:spPr>
            <a:xfrm>
              <a:off x="3318968" y="1671528"/>
              <a:ext cx="269102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Myth</a:t>
              </a:r>
              <a:endParaRPr lang="en-US" sz="3000" dirty="0">
                <a:solidFill>
                  <a:schemeClr val="bg1"/>
                </a:solidFill>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C2C235B5-5630-C9AF-439D-08EE6DEC49DE}"/>
              </a:ext>
            </a:extLst>
          </p:cNvPr>
          <p:cNvGrpSpPr/>
          <p:nvPr/>
        </p:nvGrpSpPr>
        <p:grpSpPr>
          <a:xfrm>
            <a:off x="4249657" y="5352346"/>
            <a:ext cx="1858923" cy="510540"/>
            <a:chOff x="468732" y="3127228"/>
            <a:chExt cx="1858923" cy="510540"/>
          </a:xfrm>
        </p:grpSpPr>
        <p:sp>
          <p:nvSpPr>
            <p:cNvPr id="22" name="Shape 24">
              <a:extLst>
                <a:ext uri="{FF2B5EF4-FFF2-40B4-BE49-F238E27FC236}">
                  <a16:creationId xmlns:a16="http://schemas.microsoft.com/office/drawing/2014/main" id="{D59DA3B3-7E2A-FCCF-0D6C-A560A852709B}"/>
                </a:ext>
              </a:extLst>
            </p:cNvPr>
            <p:cNvSpPr/>
            <p:nvPr/>
          </p:nvSpPr>
          <p:spPr>
            <a:xfrm>
              <a:off x="481433" y="3127228"/>
              <a:ext cx="892565" cy="502920"/>
            </a:xfrm>
            <a:prstGeom prst="rect">
              <a:avLst/>
            </a:prstGeom>
            <a:solidFill>
              <a:srgbClr val="24C3C6"/>
            </a:solidFill>
            <a:ln/>
          </p:spPr>
          <p:txBody>
            <a:bodyPr/>
            <a:lstStyle/>
            <a:p>
              <a:endParaRPr lang="pl-PL">
                <a:solidFill>
                  <a:srgbClr val="10153D"/>
                </a:solidFill>
                <a:latin typeface="Calibri" panose="020F0502020204030204" pitchFamily="34" charset="0"/>
                <a:cs typeface="Calibri" panose="020F0502020204030204" pitchFamily="34" charset="0"/>
              </a:endParaRPr>
            </a:p>
          </p:txBody>
        </p:sp>
        <p:sp>
          <p:nvSpPr>
            <p:cNvPr id="23" name="Text 25">
              <a:extLst>
                <a:ext uri="{FF2B5EF4-FFF2-40B4-BE49-F238E27FC236}">
                  <a16:creationId xmlns:a16="http://schemas.microsoft.com/office/drawing/2014/main" id="{04F095FE-AECF-48FB-F5F9-C00A3C2A96A4}"/>
                </a:ext>
              </a:extLst>
            </p:cNvPr>
            <p:cNvSpPr/>
            <p:nvPr/>
          </p:nvSpPr>
          <p:spPr>
            <a:xfrm>
              <a:off x="468732" y="3134848"/>
              <a:ext cx="1858923" cy="502920"/>
            </a:xfrm>
            <a:prstGeom prst="rect">
              <a:avLst/>
            </a:prstGeom>
            <a:noFill/>
            <a:ln/>
          </p:spPr>
          <p:txBody>
            <a:bodyPr wrap="square" rtlCol="0" anchor="ctr"/>
            <a:lstStyle/>
            <a:p>
              <a:pPr marL="0" indent="0">
                <a:buNone/>
              </a:pPr>
              <a:r>
                <a:rPr lang="en-US" sz="3000" b="1" dirty="0">
                  <a:solidFill>
                    <a:schemeClr val="bg1"/>
                  </a:solidFill>
                  <a:latin typeface="Calibri" panose="020F0502020204030204" pitchFamily="34" charset="0"/>
                  <a:ea typeface="Georgia" pitchFamily="34" charset="-122"/>
                  <a:cs typeface="Calibri" panose="020F0502020204030204" pitchFamily="34" charset="0"/>
                </a:rPr>
                <a:t> Fact</a:t>
              </a:r>
              <a:endParaRPr lang="en-US" sz="3000" dirty="0">
                <a:solidFill>
                  <a:schemeClr val="bg1"/>
                </a:solidFill>
                <a:latin typeface="Calibri" panose="020F0502020204030204" pitchFamily="34" charset="0"/>
                <a:cs typeface="Calibri" panose="020F0502020204030204" pitchFamily="34" charset="0"/>
              </a:endParaRPr>
            </a:p>
          </p:txBody>
        </p:sp>
      </p:grpSp>
      <p:cxnSp>
        <p:nvCxnSpPr>
          <p:cNvPr id="24" name="Straight Connector 23">
            <a:extLst>
              <a:ext uri="{FF2B5EF4-FFF2-40B4-BE49-F238E27FC236}">
                <a16:creationId xmlns:a16="http://schemas.microsoft.com/office/drawing/2014/main" id="{71D07148-AEF7-923C-B6E4-EC65C91B8F1E}"/>
              </a:ext>
            </a:extLst>
          </p:cNvPr>
          <p:cNvCxnSpPr>
            <a:cxnSpLocks/>
          </p:cNvCxnSpPr>
          <p:nvPr/>
        </p:nvCxnSpPr>
        <p:spPr>
          <a:xfrm>
            <a:off x="4975836" y="5365994"/>
            <a:ext cx="611943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5" name="Text Placeholder 11">
            <a:extLst>
              <a:ext uri="{FF2B5EF4-FFF2-40B4-BE49-F238E27FC236}">
                <a16:creationId xmlns:a16="http://schemas.microsoft.com/office/drawing/2014/main" id="{E0DE3FA0-F849-D43A-9C69-F627A8982F7A}"/>
              </a:ext>
            </a:extLst>
          </p:cNvPr>
          <p:cNvSpPr txBox="1">
            <a:spLocks/>
          </p:cNvSpPr>
          <p:nvPr/>
        </p:nvSpPr>
        <p:spPr>
          <a:xfrm>
            <a:off x="579276" y="507221"/>
            <a:ext cx="4163750" cy="1655224"/>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10153D"/>
                </a:solidFill>
                <a:cs typeface="Times New Roman" panose="02020603050405020304" pitchFamily="18" charset="0"/>
              </a:rPr>
              <a:t>“Looks harmless”          but isn’t (Myth            vs Reality)</a:t>
            </a:r>
          </a:p>
          <a:p>
            <a:pPr marL="0" indent="0">
              <a:buNone/>
            </a:pPr>
            <a:endParaRPr lang="en-US" sz="3600" b="1" dirty="0">
              <a:solidFill>
                <a:srgbClr val="10153D"/>
              </a:solidFill>
              <a:cs typeface="Times New Roman" panose="02020603050405020304" pitchFamily="18" charset="0"/>
            </a:endParaRPr>
          </a:p>
        </p:txBody>
      </p:sp>
      <p:sp>
        <p:nvSpPr>
          <p:cNvPr id="26" name="Freeform 25">
            <a:extLst>
              <a:ext uri="{FF2B5EF4-FFF2-40B4-BE49-F238E27FC236}">
                <a16:creationId xmlns:a16="http://schemas.microsoft.com/office/drawing/2014/main" id="{185C301C-E309-DF56-468D-14CF563CB43C}"/>
              </a:ext>
            </a:extLst>
          </p:cNvPr>
          <p:cNvSpPr/>
          <p:nvPr/>
        </p:nvSpPr>
        <p:spPr>
          <a:xfrm rot="970622">
            <a:off x="3122886" y="2102873"/>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cxnSp>
        <p:nvCxnSpPr>
          <p:cNvPr id="27" name="Straight Connector 26">
            <a:extLst>
              <a:ext uri="{FF2B5EF4-FFF2-40B4-BE49-F238E27FC236}">
                <a16:creationId xmlns:a16="http://schemas.microsoft.com/office/drawing/2014/main" id="{CD21ED15-AFCA-F10F-3C08-1427F8E5CA5A}"/>
              </a:ext>
            </a:extLst>
          </p:cNvPr>
          <p:cNvCxnSpPr>
            <a:cxnSpLocks/>
          </p:cNvCxnSpPr>
          <p:nvPr/>
        </p:nvCxnSpPr>
        <p:spPr>
          <a:xfrm>
            <a:off x="11095267" y="3508"/>
            <a:ext cx="0" cy="6854492"/>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3" name="Graphic 7">
            <a:extLst>
              <a:ext uri="{FF2B5EF4-FFF2-40B4-BE49-F238E27FC236}">
                <a16:creationId xmlns:a16="http://schemas.microsoft.com/office/drawing/2014/main" id="{00E03B77-920C-7FA4-7E2C-191D85219E76}"/>
              </a:ext>
            </a:extLst>
          </p:cNvPr>
          <p:cNvSpPr/>
          <p:nvPr/>
        </p:nvSpPr>
        <p:spPr>
          <a:xfrm>
            <a:off x="9966170" y="-48227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5972776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B0CFA-A16D-492C-CC04-7F1D2F862CD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F005FF7-2382-B95E-7039-CB023E56898B}"/>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BBB470BA-840E-37AE-F261-6732037F770E}"/>
              </a:ext>
            </a:extLst>
          </p:cNvPr>
          <p:cNvSpPr/>
          <p:nvPr/>
        </p:nvSpPr>
        <p:spPr>
          <a:xfrm>
            <a:off x="-246562" y="4121540"/>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1884D1AE-AE48-6D2A-A12A-6408CF5DADBA}"/>
              </a:ext>
            </a:extLst>
          </p:cNvPr>
          <p:cNvSpPr txBox="1"/>
          <p:nvPr/>
        </p:nvSpPr>
        <p:spPr>
          <a:xfrm>
            <a:off x="4391360" y="2660285"/>
            <a:ext cx="8116179" cy="3093154"/>
          </a:xfrm>
          <a:prstGeom prst="rect">
            <a:avLst/>
          </a:prstGeom>
          <a:noFill/>
        </p:spPr>
        <p:txBody>
          <a:bodyPr wrap="square" rtlCol="0">
            <a:spAutoFit/>
          </a:bodyPr>
          <a:lstStyle/>
          <a:p>
            <a:pPr>
              <a:lnSpc>
                <a:spcPts val="2640"/>
              </a:lnSpc>
            </a:pPr>
            <a:r>
              <a:rPr lang="en-US" sz="2600" b="1" dirty="0">
                <a:solidFill>
                  <a:schemeClr val="bg1"/>
                </a:solidFill>
                <a:latin typeface="Calibri" panose="020F0502020204030204" pitchFamily="34" charset="0"/>
                <a:cs typeface="Calibri" panose="020F0502020204030204" pitchFamily="34" charset="0"/>
              </a:rPr>
              <a:t>Mark each item as Never / Avoid / Usually OK:</a:t>
            </a:r>
          </a:p>
          <a:p>
            <a:pPr>
              <a:lnSpc>
                <a:spcPts val="2640"/>
              </a:lnSpc>
            </a:pPr>
            <a:r>
              <a:rPr lang="en-US" sz="2600" b="1" dirty="0">
                <a:solidFill>
                  <a:schemeClr val="bg1"/>
                </a:solidFill>
                <a:latin typeface="Calibri" panose="020F0502020204030204" pitchFamily="34" charset="0"/>
                <a:cs typeface="Calibri" panose="020F0502020204030204" pitchFamily="34" charset="0"/>
              </a:rPr>
              <a:t> </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password reset code</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CV with full address and phone number</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chat screenshot with names visible</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general question: „How do I structure a CV?”</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school list with names and emails</a:t>
            </a:r>
          </a:p>
          <a:p>
            <a:pPr marL="457200" indent="-4572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survey summary with totals only (no names)</a:t>
            </a:r>
          </a:p>
          <a:p>
            <a:pPr marL="457200" indent="-457200">
              <a:lnSpc>
                <a:spcPts val="2640"/>
              </a:lnSpc>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0C80FA19-AE43-D72D-58EF-82D7B2190170}"/>
              </a:ext>
            </a:extLst>
          </p:cNvPr>
          <p:cNvSpPr txBox="1">
            <a:spLocks/>
          </p:cNvSpPr>
          <p:nvPr/>
        </p:nvSpPr>
        <p:spPr>
          <a:xfrm>
            <a:off x="2462388" y="895096"/>
            <a:ext cx="6157356" cy="2192581"/>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Micro-task: Spot the red flags</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3710612B-9851-1A80-929C-E7A424F36E79}"/>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68920829-DAF2-0A61-8038-2BD9920E7853}"/>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D7F8E610-87A1-CBF4-B9A9-D19E42687E7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B41BD509-A654-4B15-B1BB-66EF0B0377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EF28BD70-E594-5711-6727-E1D5CB85D087}"/>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D6A0ECA9-A9A9-DA29-B872-74BA153F91D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ADF272DB-DFA7-C3A6-37EE-EB423F979B35}"/>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DA0F23BB-EE07-422D-2BE4-A30733DA376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42AE0DA5-8CF2-7317-2DA7-90CE91D5ACFD}"/>
              </a:ext>
            </a:extLst>
          </p:cNvPr>
          <p:cNvCxnSpPr>
            <a:cxnSpLocks/>
          </p:cNvCxnSpPr>
          <p:nvPr/>
        </p:nvCxnSpPr>
        <p:spPr>
          <a:xfrm>
            <a:off x="8344871" y="1193335"/>
            <a:ext cx="90596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407BC6F-6C14-99F2-B12D-0669A1E0CDCA}"/>
              </a:ext>
            </a:extLst>
          </p:cNvPr>
          <p:cNvCxnSpPr>
            <a:cxnSpLocks/>
          </p:cNvCxnSpPr>
          <p:nvPr/>
        </p:nvCxnSpPr>
        <p:spPr>
          <a:xfrm>
            <a:off x="9250834"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B1135B3D-7172-48F9-3476-9F03238E3EBA}"/>
              </a:ext>
            </a:extLst>
          </p:cNvPr>
          <p:cNvSpPr txBox="1"/>
          <p:nvPr/>
        </p:nvSpPr>
        <p:spPr>
          <a:xfrm>
            <a:off x="555199" y="2660285"/>
            <a:ext cx="3520616" cy="925894"/>
          </a:xfrm>
          <a:prstGeom prst="rect">
            <a:avLst/>
          </a:prstGeom>
          <a:noFill/>
        </p:spPr>
        <p:txBody>
          <a:bodyPr wrap="square" rtlCol="0">
            <a:spAutoFit/>
          </a:bodyPr>
          <a:lstStyle/>
          <a:p>
            <a:pPr>
              <a:lnSpc>
                <a:spcPts val="2640"/>
              </a:lnSpc>
              <a:spcAft>
                <a:spcPts val="1300"/>
              </a:spcAft>
            </a:pPr>
            <a:r>
              <a:rPr lang="en-US" sz="2600" b="1" dirty="0">
                <a:solidFill>
                  <a:schemeClr val="bg1"/>
                </a:solidFill>
                <a:latin typeface="Calibri" panose="020F0502020204030204" pitchFamily="34" charset="0"/>
                <a:cs typeface="Calibri" panose="020F0502020204030204" pitchFamily="34" charset="0"/>
              </a:rPr>
              <a:t>Task (60–90 seconds): </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428368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3D8DB-D158-8D80-EDB7-64ECB79E3EB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B4C93AF-6FA8-A819-6377-8AB64CFEA0C7}"/>
              </a:ext>
            </a:extLst>
          </p:cNvPr>
          <p:cNvSpPr/>
          <p:nvPr/>
        </p:nvSpPr>
        <p:spPr>
          <a:xfrm flipH="1" flipV="1">
            <a:off x="0" y="-7"/>
            <a:ext cx="3836540"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FA3ECCE7-CD10-8875-9DDA-CA92E7726B12}"/>
              </a:ext>
            </a:extLst>
          </p:cNvPr>
          <p:cNvSpPr txBox="1">
            <a:spLocks/>
          </p:cNvSpPr>
          <p:nvPr/>
        </p:nvSpPr>
        <p:spPr>
          <a:xfrm>
            <a:off x="579276" y="791452"/>
            <a:ext cx="236270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You Never Know</a:t>
            </a: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80F32A70-54E2-D58A-D1AE-4A3FD4BBE8C9}"/>
              </a:ext>
            </a:extLst>
          </p:cNvPr>
          <p:cNvSpPr txBox="1"/>
          <p:nvPr/>
        </p:nvSpPr>
        <p:spPr>
          <a:xfrm>
            <a:off x="4279727" y="791452"/>
            <a:ext cx="6799089" cy="4339650"/>
          </a:xfrm>
          <a:prstGeom prst="rect">
            <a:avLst/>
          </a:prstGeom>
          <a:noFill/>
        </p:spPr>
        <p:txBody>
          <a:bodyPr wrap="square" numCol="1" rtlCol="0">
            <a:spAutoFit/>
          </a:bodyPr>
          <a:lstStyle/>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It is not always clear where data are processed</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Data may be stored in the conversation history</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They may be used to improve services, depending on the settings and terms of service</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The user may accidentally disclose confidential information</a:t>
            </a:r>
          </a:p>
          <a:p>
            <a:pPr marL="457200" indent="-457200">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a:p>
            <a:pPr marL="457200" indent="-457200">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21C524B1-C167-0BE6-B5E4-37AD900CAC16}"/>
              </a:ext>
            </a:extLst>
          </p:cNvPr>
          <p:cNvSpPr/>
          <p:nvPr/>
        </p:nvSpPr>
        <p:spPr>
          <a:xfrm>
            <a:off x="-73774" y="412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7FA17DD-89BD-0EBE-27BA-FC61395C4196}"/>
              </a:ext>
            </a:extLst>
          </p:cNvPr>
          <p:cNvSpPr/>
          <p:nvPr/>
        </p:nvSpPr>
        <p:spPr>
          <a:xfrm rot="16200000">
            <a:off x="2767580"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E9268E2-2839-3706-CA94-EADFB9448947}"/>
              </a:ext>
            </a:extLst>
          </p:cNvPr>
          <p:cNvSpPr/>
          <p:nvPr/>
        </p:nvSpPr>
        <p:spPr>
          <a:xfrm rot="970622">
            <a:off x="3250734" y="335933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6498013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FB22-8715-7BDC-D971-399EDBCC306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4ABA0B0-BB77-9D02-6C81-A392E5E8C0CB}"/>
              </a:ext>
            </a:extLst>
          </p:cNvPr>
          <p:cNvSpPr>
            <a:spLocks noGrp="1"/>
          </p:cNvSpPr>
          <p:nvPr>
            <p:ph type="body" sz="quarter" idx="16"/>
          </p:nvPr>
        </p:nvSpPr>
        <p:spPr>
          <a:xfrm>
            <a:off x="5297322" y="2639356"/>
            <a:ext cx="3926889" cy="2425420"/>
          </a:xfrm>
        </p:spPr>
        <p:txBody>
          <a:bodyPr>
            <a:noAutofit/>
          </a:bodyPr>
          <a:lstStyle/>
          <a:p>
            <a:r>
              <a:rPr lang="en-US" dirty="0"/>
              <a:t>Privacy, rights, and consent</a:t>
            </a:r>
          </a:p>
          <a:p>
            <a:endParaRPr lang="en-US"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45CFC891-F6A9-C8D3-F98D-B246CAA906F0}"/>
              </a:ext>
            </a:extLst>
          </p:cNvPr>
          <p:cNvSpPr>
            <a:spLocks noGrp="1"/>
          </p:cNvSpPr>
          <p:nvPr>
            <p:ph type="body" sz="quarter" idx="17"/>
          </p:nvPr>
        </p:nvSpPr>
        <p:spPr/>
        <p:txBody>
          <a:bodyPr/>
          <a:lstStyle/>
          <a:p>
            <a:r>
              <a:rPr lang="en-US" dirty="0"/>
              <a:t>03</a:t>
            </a:r>
          </a:p>
        </p:txBody>
      </p:sp>
      <p:sp>
        <p:nvSpPr>
          <p:cNvPr id="7" name="Graphic 7">
            <a:extLst>
              <a:ext uri="{FF2B5EF4-FFF2-40B4-BE49-F238E27FC236}">
                <a16:creationId xmlns:a16="http://schemas.microsoft.com/office/drawing/2014/main" id="{1E7A9EFD-2EBB-53B4-0EBF-169B300DCE2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966518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5213D-F61B-D3BF-D90C-2CC0908FC87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ACB9F742-6DE6-D9AE-BADD-9DE5C99C4378}"/>
              </a:ext>
            </a:extLst>
          </p:cNvPr>
          <p:cNvSpPr/>
          <p:nvPr/>
        </p:nvSpPr>
        <p:spPr>
          <a:xfrm flipH="1">
            <a:off x="437322" y="1981776"/>
            <a:ext cx="11754676" cy="42865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TextBox 17">
            <a:extLst>
              <a:ext uri="{FF2B5EF4-FFF2-40B4-BE49-F238E27FC236}">
                <a16:creationId xmlns:a16="http://schemas.microsoft.com/office/drawing/2014/main" id="{72D7402F-9EA1-1F57-F2F8-79B082592598}"/>
              </a:ext>
            </a:extLst>
          </p:cNvPr>
          <p:cNvSpPr txBox="1"/>
          <p:nvPr/>
        </p:nvSpPr>
        <p:spPr>
          <a:xfrm>
            <a:off x="808635" y="2952217"/>
            <a:ext cx="10664699" cy="1375826"/>
          </a:xfrm>
          <a:prstGeom prst="rect">
            <a:avLst/>
          </a:prstGeom>
          <a:noFill/>
        </p:spPr>
        <p:txBody>
          <a:bodyPr wrap="square">
            <a:spAutoFit/>
          </a:bodyPr>
          <a:lstStyle/>
          <a:p>
            <a:pPr marL="342900" indent="-342900">
              <a:lnSpc>
                <a:spcPts val="2480"/>
              </a:lnSpc>
              <a:buFont typeface="Arial" panose="020B0604020202020204" pitchFamily="34" charset="0"/>
              <a:buChar char="•"/>
            </a:pPr>
            <a:r>
              <a:rPr lang="pl-PL" sz="2400" b="1" dirty="0">
                <a:solidFill>
                  <a:schemeClr val="bg1"/>
                </a:solidFill>
                <a:latin typeface="Calibri" panose="020F0502020204030204" pitchFamily="34" charset="0"/>
                <a:cs typeface="Calibri" panose="020F0502020204030204" pitchFamily="34" charset="0"/>
              </a:rPr>
              <a:t>Right/</a:t>
            </a:r>
            <a:r>
              <a:rPr lang="pl-PL" sz="2400" b="1" dirty="0" err="1">
                <a:solidFill>
                  <a:schemeClr val="bg1"/>
                </a:solidFill>
                <a:latin typeface="Calibri" panose="020F0502020204030204" pitchFamily="34" charset="0"/>
                <a:cs typeface="Calibri" panose="020F0502020204030204" pitchFamily="34" charset="0"/>
              </a:rPr>
              <a:t>permission</a:t>
            </a:r>
            <a:r>
              <a:rPr lang="pl-PL" sz="2400" b="1" dirty="0">
                <a:solidFill>
                  <a:schemeClr val="bg1"/>
                </a:solidFill>
                <a:latin typeface="Calibri" panose="020F0502020204030204" pitchFamily="34" charset="0"/>
                <a:cs typeface="Calibri" panose="020F0502020204030204" pitchFamily="34" charset="0"/>
              </a:rPr>
              <a:t>: </a:t>
            </a:r>
            <a:r>
              <a:rPr lang="pl-PL" sz="2400" dirty="0">
                <a:solidFill>
                  <a:schemeClr val="bg1"/>
                </a:solidFill>
                <a:latin typeface="Calibri" panose="020F0502020204030204" pitchFamily="34" charset="0"/>
                <a:cs typeface="Calibri" panose="020F0502020204030204" pitchFamily="34" charset="0"/>
              </a:rPr>
              <a:t>Do I </a:t>
            </a:r>
            <a:r>
              <a:rPr lang="pl-PL" sz="2400" dirty="0" err="1">
                <a:solidFill>
                  <a:schemeClr val="bg1"/>
                </a:solidFill>
                <a:latin typeface="Calibri" panose="020F0502020204030204" pitchFamily="34" charset="0"/>
                <a:cs typeface="Calibri" panose="020F0502020204030204" pitchFamily="34" charset="0"/>
              </a:rPr>
              <a:t>have</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permission</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or</a:t>
            </a:r>
            <a:r>
              <a:rPr lang="pl-PL" sz="2400" dirty="0">
                <a:solidFill>
                  <a:schemeClr val="bg1"/>
                </a:solidFill>
                <a:latin typeface="Calibri" panose="020F0502020204030204" pitchFamily="34" charset="0"/>
                <a:cs typeface="Calibri" panose="020F0502020204030204" pitchFamily="34" charset="0"/>
              </a:rPr>
              <a:t> a </a:t>
            </a:r>
            <a:r>
              <a:rPr lang="pl-PL" sz="2400" dirty="0" err="1">
                <a:solidFill>
                  <a:schemeClr val="bg1"/>
                </a:solidFill>
                <a:latin typeface="Calibri" panose="020F0502020204030204" pitchFamily="34" charset="0"/>
                <a:cs typeface="Calibri" panose="020F0502020204030204" pitchFamily="34" charset="0"/>
              </a:rPr>
              <a:t>clear</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right</a:t>
            </a:r>
            <a:r>
              <a:rPr lang="pl-PL" sz="2400" dirty="0">
                <a:solidFill>
                  <a:schemeClr val="bg1"/>
                </a:solidFill>
                <a:latin typeface="Calibri" panose="020F0502020204030204" pitchFamily="34" charset="0"/>
                <a:cs typeface="Calibri" panose="020F0502020204030204" pitchFamily="34" charset="0"/>
              </a:rPr>
              <a:t>) to </a:t>
            </a:r>
            <a:r>
              <a:rPr lang="pl-PL" sz="2400" dirty="0" err="1">
                <a:solidFill>
                  <a:schemeClr val="bg1"/>
                </a:solidFill>
                <a:latin typeface="Calibri" panose="020F0502020204030204" pitchFamily="34" charset="0"/>
                <a:cs typeface="Calibri" panose="020F0502020204030204" pitchFamily="34" charset="0"/>
              </a:rPr>
              <a:t>use</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this</a:t>
            </a:r>
            <a:r>
              <a:rPr lang="pl-PL" sz="2400" dirty="0">
                <a:solidFill>
                  <a:schemeClr val="bg1"/>
                </a:solidFill>
                <a:latin typeface="Calibri" panose="020F0502020204030204" pitchFamily="34" charset="0"/>
                <a:cs typeface="Calibri" panose="020F0502020204030204" pitchFamily="34" charset="0"/>
              </a:rPr>
              <a:t> data with AI?</a:t>
            </a:r>
          </a:p>
          <a:p>
            <a:pPr marL="342900" indent="-342900">
              <a:lnSpc>
                <a:spcPts val="2480"/>
              </a:lnSpc>
              <a:buFont typeface="Arial" panose="020B0604020202020204" pitchFamily="34" charset="0"/>
              <a:buChar char="•"/>
            </a:pPr>
            <a:r>
              <a:rPr lang="pl-PL" sz="2400" b="1" dirty="0" err="1">
                <a:solidFill>
                  <a:schemeClr val="bg1"/>
                </a:solidFill>
                <a:latin typeface="Calibri" panose="020F0502020204030204" pitchFamily="34" charset="0"/>
                <a:cs typeface="Calibri" panose="020F0502020204030204" pitchFamily="34" charset="0"/>
              </a:rPr>
              <a:t>Risk</a:t>
            </a:r>
            <a:r>
              <a:rPr lang="pl-PL" sz="2400" b="1"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Could</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this</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identify</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embarrass</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or</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harm</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someone</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now</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or</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later</a:t>
            </a:r>
            <a:r>
              <a:rPr lang="pl-PL" sz="2400" dirty="0">
                <a:solidFill>
                  <a:schemeClr val="bg1"/>
                </a:solidFill>
                <a:latin typeface="Calibri" panose="020F0502020204030204" pitchFamily="34" charset="0"/>
                <a:cs typeface="Calibri" panose="020F0502020204030204" pitchFamily="34" charset="0"/>
              </a:rPr>
              <a:t>?</a:t>
            </a:r>
          </a:p>
          <a:p>
            <a:pPr marL="342900" indent="-342900">
              <a:lnSpc>
                <a:spcPts val="2480"/>
              </a:lnSpc>
              <a:buFont typeface="Arial" panose="020B0604020202020204" pitchFamily="34" charset="0"/>
              <a:buChar char="•"/>
            </a:pPr>
            <a:r>
              <a:rPr lang="pl-PL" sz="2400" b="1" dirty="0" err="1">
                <a:solidFill>
                  <a:schemeClr val="bg1"/>
                </a:solidFill>
                <a:latin typeface="Calibri" panose="020F0502020204030204" pitchFamily="34" charset="0"/>
                <a:cs typeface="Calibri" panose="020F0502020204030204" pitchFamily="34" charset="0"/>
              </a:rPr>
              <a:t>Safer</a:t>
            </a:r>
            <a:r>
              <a:rPr lang="pl-PL" sz="2400" b="1" dirty="0">
                <a:solidFill>
                  <a:schemeClr val="bg1"/>
                </a:solidFill>
                <a:latin typeface="Calibri" panose="020F0502020204030204" pitchFamily="34" charset="0"/>
                <a:cs typeface="Calibri" panose="020F0502020204030204" pitchFamily="34" charset="0"/>
              </a:rPr>
              <a:t> </a:t>
            </a:r>
            <a:r>
              <a:rPr lang="pl-PL" sz="2400" b="1" dirty="0" err="1">
                <a:solidFill>
                  <a:schemeClr val="bg1"/>
                </a:solidFill>
                <a:latin typeface="Calibri" panose="020F0502020204030204" pitchFamily="34" charset="0"/>
                <a:cs typeface="Calibri" panose="020F0502020204030204" pitchFamily="34" charset="0"/>
              </a:rPr>
              <a:t>alternative</a:t>
            </a:r>
            <a:r>
              <a:rPr lang="pl-PL" sz="2400" b="1"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Can</a:t>
            </a:r>
            <a:r>
              <a:rPr lang="pl-PL" sz="2400" dirty="0">
                <a:solidFill>
                  <a:schemeClr val="bg1"/>
                </a:solidFill>
                <a:latin typeface="Calibri" panose="020F0502020204030204" pitchFamily="34" charset="0"/>
                <a:cs typeface="Calibri" panose="020F0502020204030204" pitchFamily="34" charset="0"/>
              </a:rPr>
              <a:t> I </a:t>
            </a:r>
            <a:r>
              <a:rPr lang="pl-PL" sz="2400" dirty="0" err="1">
                <a:solidFill>
                  <a:schemeClr val="bg1"/>
                </a:solidFill>
                <a:latin typeface="Calibri" panose="020F0502020204030204" pitchFamily="34" charset="0"/>
                <a:cs typeface="Calibri" panose="020F0502020204030204" pitchFamily="34" charset="0"/>
              </a:rPr>
              <a:t>achieve</a:t>
            </a:r>
            <a:r>
              <a:rPr lang="pl-PL" sz="2400" dirty="0">
                <a:solidFill>
                  <a:schemeClr val="bg1"/>
                </a:solidFill>
                <a:latin typeface="Calibri" panose="020F0502020204030204" pitchFamily="34" charset="0"/>
                <a:cs typeface="Calibri" panose="020F0502020204030204" pitchFamily="34" charset="0"/>
              </a:rPr>
              <a:t> the </a:t>
            </a:r>
            <a:r>
              <a:rPr lang="pl-PL" sz="2400" dirty="0" err="1">
                <a:solidFill>
                  <a:schemeClr val="bg1"/>
                </a:solidFill>
                <a:latin typeface="Calibri" panose="020F0502020204030204" pitchFamily="34" charset="0"/>
                <a:cs typeface="Calibri" panose="020F0502020204030204" pitchFamily="34" charset="0"/>
              </a:rPr>
              <a:t>goal</a:t>
            </a:r>
            <a:r>
              <a:rPr lang="pl-PL" sz="2400" dirty="0">
                <a:solidFill>
                  <a:schemeClr val="bg1"/>
                </a:solidFill>
                <a:latin typeface="Calibri" panose="020F0502020204030204" pitchFamily="34" charset="0"/>
                <a:cs typeface="Calibri" panose="020F0502020204030204" pitchFamily="34" charset="0"/>
              </a:rPr>
              <a:t> with less data (</a:t>
            </a:r>
            <a:r>
              <a:rPr lang="pl-PL" sz="2400" dirty="0" err="1">
                <a:solidFill>
                  <a:schemeClr val="bg1"/>
                </a:solidFill>
                <a:latin typeface="Calibri" panose="020F0502020204030204" pitchFamily="34" charset="0"/>
                <a:cs typeface="Calibri" panose="020F0502020204030204" pitchFamily="34" charset="0"/>
              </a:rPr>
              <a:t>or</a:t>
            </a:r>
            <a:r>
              <a:rPr lang="pl-PL" sz="2400" dirty="0">
                <a:solidFill>
                  <a:schemeClr val="bg1"/>
                </a:solidFill>
                <a:latin typeface="Calibri" panose="020F0502020204030204" pitchFamily="34" charset="0"/>
                <a:cs typeface="Calibri" panose="020F0502020204030204" pitchFamily="34" charset="0"/>
              </a:rPr>
              <a:t> no </a:t>
            </a:r>
            <a:r>
              <a:rPr lang="pl-PL" sz="2400" dirty="0" err="1">
                <a:solidFill>
                  <a:schemeClr val="bg1"/>
                </a:solidFill>
                <a:latin typeface="Calibri" panose="020F0502020204030204" pitchFamily="34" charset="0"/>
                <a:cs typeface="Calibri" panose="020F0502020204030204" pitchFamily="34" charset="0"/>
              </a:rPr>
              <a:t>personal</a:t>
            </a:r>
            <a:r>
              <a:rPr lang="pl-PL" sz="2400" dirty="0">
                <a:solidFill>
                  <a:schemeClr val="bg1"/>
                </a:solidFill>
                <a:latin typeface="Calibri" panose="020F0502020204030204" pitchFamily="34" charset="0"/>
                <a:cs typeface="Calibri" panose="020F0502020204030204" pitchFamily="34" charset="0"/>
              </a:rPr>
              <a:t> data)?</a:t>
            </a:r>
          </a:p>
          <a:p>
            <a:pPr marL="342900" indent="-342900">
              <a:lnSpc>
                <a:spcPts val="2480"/>
              </a:lnSpc>
              <a:buFont typeface="Arial" panose="020B0604020202020204" pitchFamily="34" charset="0"/>
              <a:buChar char="•"/>
            </a:pPr>
            <a:endParaRPr lang="pl-PL" sz="2400" dirty="0">
              <a:solidFill>
                <a:schemeClr val="bg1"/>
              </a:solidFill>
              <a:latin typeface="Calibri" panose="020F0502020204030204" pitchFamily="34" charset="0"/>
              <a:cs typeface="Calibri" panose="020F0502020204030204" pitchFamily="34" charset="0"/>
            </a:endParaRPr>
          </a:p>
        </p:txBody>
      </p:sp>
      <p:sp>
        <p:nvSpPr>
          <p:cNvPr id="90" name="Graphic 7">
            <a:extLst>
              <a:ext uri="{FF2B5EF4-FFF2-40B4-BE49-F238E27FC236}">
                <a16:creationId xmlns:a16="http://schemas.microsoft.com/office/drawing/2014/main" id="{89B31E17-AC2E-A049-90DC-77C439A8452B}"/>
              </a:ext>
            </a:extLst>
          </p:cNvPr>
          <p:cNvSpPr/>
          <p:nvPr/>
        </p:nvSpPr>
        <p:spPr>
          <a:xfrm>
            <a:off x="9548372"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33" name="pole tekstowe 19">
            <a:extLst>
              <a:ext uri="{FF2B5EF4-FFF2-40B4-BE49-F238E27FC236}">
                <a16:creationId xmlns:a16="http://schemas.microsoft.com/office/drawing/2014/main" id="{B0210B32-D78B-BDDB-3E91-B7E40F9A9FDF}"/>
              </a:ext>
            </a:extLst>
          </p:cNvPr>
          <p:cNvSpPr txBox="1"/>
          <p:nvPr/>
        </p:nvSpPr>
        <p:spPr>
          <a:xfrm>
            <a:off x="5910471" y="412116"/>
            <a:ext cx="5702254" cy="1375826"/>
          </a:xfrm>
          <a:prstGeom prst="rect">
            <a:avLst/>
          </a:prstGeom>
          <a:noFill/>
        </p:spPr>
        <p:txBody>
          <a:bodyPr wrap="square" rtlCol="0">
            <a:spAutoFit/>
          </a:bodyPr>
          <a:lstStyle/>
          <a:p>
            <a:pPr>
              <a:lnSpc>
                <a:spcPts val="2480"/>
              </a:lnSpc>
            </a:pPr>
            <a:r>
              <a:rPr lang="en-US" sz="2400" dirty="0">
                <a:solidFill>
                  <a:srgbClr val="10153D"/>
                </a:solidFill>
                <a:latin typeface="Calibri" panose="020F0502020204030204" pitchFamily="34" charset="0"/>
                <a:cs typeface="Calibri" panose="020F0502020204030204" pitchFamily="34" charset="0"/>
              </a:rPr>
              <a:t>Use this gate whenever your input includes other people’s information (messages, photos, lists, stories, documents).</a:t>
            </a:r>
          </a:p>
          <a:p>
            <a:pPr>
              <a:lnSpc>
                <a:spcPts val="248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38" name="Text Placeholder 11">
            <a:extLst>
              <a:ext uri="{FF2B5EF4-FFF2-40B4-BE49-F238E27FC236}">
                <a16:creationId xmlns:a16="http://schemas.microsoft.com/office/drawing/2014/main" id="{F35B76A7-D939-2A60-B4C2-0135D5E142B4}"/>
              </a:ext>
            </a:extLst>
          </p:cNvPr>
          <p:cNvSpPr txBox="1">
            <a:spLocks/>
          </p:cNvSpPr>
          <p:nvPr/>
        </p:nvSpPr>
        <p:spPr>
          <a:xfrm>
            <a:off x="579275" y="412116"/>
            <a:ext cx="477460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Decide before you share data about others</a:t>
            </a:r>
          </a:p>
          <a:p>
            <a:pPr marL="0" indent="0">
              <a:buNone/>
            </a:pPr>
            <a:endParaRPr lang="en-US" sz="3600" b="1" dirty="0">
              <a:solidFill>
                <a:srgbClr val="22BDBF"/>
              </a:solidFill>
              <a:cs typeface="Times New Roman" panose="02020603050405020304" pitchFamily="18" charset="0"/>
            </a:endParaRPr>
          </a:p>
        </p:txBody>
      </p:sp>
      <p:sp>
        <p:nvSpPr>
          <p:cNvPr id="39" name="Freeform 38">
            <a:extLst>
              <a:ext uri="{FF2B5EF4-FFF2-40B4-BE49-F238E27FC236}">
                <a16:creationId xmlns:a16="http://schemas.microsoft.com/office/drawing/2014/main" id="{D350C255-5DF5-E9C5-F739-A90A727D1720}"/>
              </a:ext>
            </a:extLst>
          </p:cNvPr>
          <p:cNvSpPr/>
          <p:nvPr/>
        </p:nvSpPr>
        <p:spPr>
          <a:xfrm rot="16200000">
            <a:off x="4984174" y="1024116"/>
            <a:ext cx="1296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cxnSp>
        <p:nvCxnSpPr>
          <p:cNvPr id="2" name="Straight Connector 1">
            <a:extLst>
              <a:ext uri="{FF2B5EF4-FFF2-40B4-BE49-F238E27FC236}">
                <a16:creationId xmlns:a16="http://schemas.microsoft.com/office/drawing/2014/main" id="{159C403E-861C-48A7-8C63-AECC5A6EB528}"/>
              </a:ext>
            </a:extLst>
          </p:cNvPr>
          <p:cNvCxnSpPr>
            <a:cxnSpLocks/>
          </p:cNvCxnSpPr>
          <p:nvPr/>
        </p:nvCxnSpPr>
        <p:spPr>
          <a:xfrm>
            <a:off x="960427" y="2278746"/>
            <a:ext cx="11231573"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3" name="Group 2">
            <a:extLst>
              <a:ext uri="{FF2B5EF4-FFF2-40B4-BE49-F238E27FC236}">
                <a16:creationId xmlns:a16="http://schemas.microsoft.com/office/drawing/2014/main" id="{D8389740-2889-74BA-9031-A61D2286172B}"/>
              </a:ext>
            </a:extLst>
          </p:cNvPr>
          <p:cNvGrpSpPr/>
          <p:nvPr/>
        </p:nvGrpSpPr>
        <p:grpSpPr>
          <a:xfrm>
            <a:off x="234248" y="2255436"/>
            <a:ext cx="3225526" cy="510540"/>
            <a:chOff x="3318968" y="1663908"/>
            <a:chExt cx="3225526" cy="510540"/>
          </a:xfrm>
        </p:grpSpPr>
        <p:sp>
          <p:nvSpPr>
            <p:cNvPr id="4" name="Shape 16">
              <a:extLst>
                <a:ext uri="{FF2B5EF4-FFF2-40B4-BE49-F238E27FC236}">
                  <a16:creationId xmlns:a16="http://schemas.microsoft.com/office/drawing/2014/main" id="{3B0523C6-E6F9-53DD-28B1-4B98C0BD17D2}"/>
                </a:ext>
              </a:extLst>
            </p:cNvPr>
            <p:cNvSpPr/>
            <p:nvPr/>
          </p:nvSpPr>
          <p:spPr>
            <a:xfrm>
              <a:off x="3325217" y="1663908"/>
              <a:ext cx="2979782"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7" name="Text 17">
              <a:extLst>
                <a:ext uri="{FF2B5EF4-FFF2-40B4-BE49-F238E27FC236}">
                  <a16:creationId xmlns:a16="http://schemas.microsoft.com/office/drawing/2014/main" id="{5B31E6C9-DF2C-99C9-EB86-AFBFA5269AF5}"/>
                </a:ext>
              </a:extLst>
            </p:cNvPr>
            <p:cNvSpPr/>
            <p:nvPr/>
          </p:nvSpPr>
          <p:spPr>
            <a:xfrm>
              <a:off x="3318968" y="1671528"/>
              <a:ext cx="3225526"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Ask 3 questions:</a:t>
              </a:r>
            </a:p>
          </p:txBody>
        </p:sp>
      </p:grpSp>
      <p:sp>
        <p:nvSpPr>
          <p:cNvPr id="8" name="TextBox 7">
            <a:extLst>
              <a:ext uri="{FF2B5EF4-FFF2-40B4-BE49-F238E27FC236}">
                <a16:creationId xmlns:a16="http://schemas.microsoft.com/office/drawing/2014/main" id="{D60943C6-1A87-6526-B46A-4910545893A4}"/>
              </a:ext>
            </a:extLst>
          </p:cNvPr>
          <p:cNvSpPr txBox="1"/>
          <p:nvPr/>
        </p:nvSpPr>
        <p:spPr>
          <a:xfrm>
            <a:off x="808635" y="5031758"/>
            <a:ext cx="10442461" cy="1055225"/>
          </a:xfrm>
          <a:prstGeom prst="rect">
            <a:avLst/>
          </a:prstGeom>
          <a:noFill/>
        </p:spPr>
        <p:txBody>
          <a:bodyPr wrap="square">
            <a:spAutoFit/>
          </a:bodyPr>
          <a:lstStyle/>
          <a:p>
            <a:pPr>
              <a:lnSpc>
                <a:spcPts val="2480"/>
              </a:lnSpc>
            </a:pPr>
            <a:r>
              <a:rPr lang="pl-PL" sz="2400" dirty="0" err="1">
                <a:solidFill>
                  <a:schemeClr val="bg1"/>
                </a:solidFill>
                <a:latin typeface="Calibri" panose="020F0502020204030204" pitchFamily="34" charset="0"/>
                <a:cs typeface="Calibri" panose="020F0502020204030204" pitchFamily="34" charset="0"/>
              </a:rPr>
              <a:t>If</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you</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answer</a:t>
            </a:r>
            <a:r>
              <a:rPr lang="pl-PL" sz="2400" dirty="0">
                <a:solidFill>
                  <a:schemeClr val="bg1"/>
                </a:solidFill>
                <a:latin typeface="Calibri" panose="020F0502020204030204" pitchFamily="34" charset="0"/>
                <a:cs typeface="Calibri" panose="020F0502020204030204" pitchFamily="34" charset="0"/>
              </a:rPr>
              <a:t> No / Not </a:t>
            </a:r>
            <a:r>
              <a:rPr lang="pl-PL" sz="2400" dirty="0" err="1">
                <a:solidFill>
                  <a:schemeClr val="bg1"/>
                </a:solidFill>
                <a:latin typeface="Calibri" panose="020F0502020204030204" pitchFamily="34" charset="0"/>
                <a:cs typeface="Calibri" panose="020F0502020204030204" pitchFamily="34" charset="0"/>
              </a:rPr>
              <a:t>sure</a:t>
            </a:r>
            <a:r>
              <a:rPr lang="pl-PL" sz="2400" dirty="0">
                <a:solidFill>
                  <a:schemeClr val="bg1"/>
                </a:solidFill>
                <a:latin typeface="Calibri" panose="020F0502020204030204" pitchFamily="34" charset="0"/>
                <a:cs typeface="Calibri" panose="020F0502020204030204" pitchFamily="34" charset="0"/>
              </a:rPr>
              <a:t> to </a:t>
            </a:r>
            <a:r>
              <a:rPr lang="pl-PL" sz="2400" dirty="0" err="1">
                <a:solidFill>
                  <a:schemeClr val="bg1"/>
                </a:solidFill>
                <a:latin typeface="Calibri" panose="020F0502020204030204" pitchFamily="34" charset="0"/>
                <a:cs typeface="Calibri" panose="020F0502020204030204" pitchFamily="34" charset="0"/>
              </a:rPr>
              <a:t>any</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question</a:t>
            </a:r>
            <a:r>
              <a:rPr lang="pl-PL" sz="2400" dirty="0">
                <a:solidFill>
                  <a:schemeClr val="bg1"/>
                </a:solidFill>
                <a:latin typeface="Calibri" panose="020F0502020204030204" pitchFamily="34" charset="0"/>
                <a:cs typeface="Calibri" panose="020F0502020204030204" pitchFamily="34" charset="0"/>
              </a:rPr>
              <a:t> → do not </a:t>
            </a:r>
            <a:r>
              <a:rPr lang="pl-PL" sz="2400" dirty="0" err="1">
                <a:solidFill>
                  <a:schemeClr val="bg1"/>
                </a:solidFill>
                <a:latin typeface="Calibri" panose="020F0502020204030204" pitchFamily="34" charset="0"/>
                <a:cs typeface="Calibri" panose="020F0502020204030204" pitchFamily="34" charset="0"/>
              </a:rPr>
              <a:t>upload</a:t>
            </a:r>
            <a:r>
              <a:rPr lang="pl-PL" sz="2400" dirty="0">
                <a:solidFill>
                  <a:schemeClr val="bg1"/>
                </a:solidFill>
                <a:latin typeface="Calibri" panose="020F0502020204030204" pitchFamily="34" charset="0"/>
                <a:cs typeface="Calibri" panose="020F0502020204030204" pitchFamily="34" charset="0"/>
              </a:rPr>
              <a:t> the data. </a:t>
            </a:r>
            <a:r>
              <a:rPr lang="pl-PL" sz="2400" dirty="0" err="1">
                <a:solidFill>
                  <a:schemeClr val="bg1"/>
                </a:solidFill>
                <a:latin typeface="Calibri" panose="020F0502020204030204" pitchFamily="34" charset="0"/>
                <a:cs typeface="Calibri" panose="020F0502020204030204" pitchFamily="34" charset="0"/>
              </a:rPr>
              <a:t>Choose</a:t>
            </a:r>
            <a:r>
              <a:rPr lang="pl-PL" sz="2400" dirty="0">
                <a:solidFill>
                  <a:schemeClr val="bg1"/>
                </a:solidFill>
                <a:latin typeface="Calibri" panose="020F0502020204030204" pitchFamily="34" charset="0"/>
                <a:cs typeface="Calibri" panose="020F0502020204030204" pitchFamily="34" charset="0"/>
              </a:rPr>
              <a:t> a </a:t>
            </a:r>
            <a:r>
              <a:rPr lang="pl-PL" sz="2400" dirty="0" err="1">
                <a:solidFill>
                  <a:schemeClr val="bg1"/>
                </a:solidFill>
                <a:latin typeface="Calibri" panose="020F0502020204030204" pitchFamily="34" charset="0"/>
                <a:cs typeface="Calibri" panose="020F0502020204030204" pitchFamily="34" charset="0"/>
              </a:rPr>
              <a:t>safer</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workflow</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e.g</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ask</a:t>
            </a:r>
            <a:r>
              <a:rPr lang="pl-PL" sz="2400" dirty="0">
                <a:solidFill>
                  <a:schemeClr val="bg1"/>
                </a:solidFill>
                <a:latin typeface="Calibri" panose="020F0502020204030204" pitchFamily="34" charset="0"/>
                <a:cs typeface="Calibri" panose="020F0502020204030204" pitchFamily="34" charset="0"/>
              </a:rPr>
              <a:t> a </a:t>
            </a:r>
            <a:r>
              <a:rPr lang="pl-PL" sz="2400" dirty="0" err="1">
                <a:solidFill>
                  <a:schemeClr val="bg1"/>
                </a:solidFill>
                <a:latin typeface="Calibri" panose="020F0502020204030204" pitchFamily="34" charset="0"/>
                <a:cs typeface="Calibri" panose="020F0502020204030204" pitchFamily="34" charset="0"/>
              </a:rPr>
              <a:t>general</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question</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without</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private</a:t>
            </a:r>
            <a:r>
              <a:rPr lang="pl-PL" sz="2400" dirty="0">
                <a:solidFill>
                  <a:schemeClr val="bg1"/>
                </a:solidFill>
                <a:latin typeface="Calibri" panose="020F0502020204030204" pitchFamily="34" charset="0"/>
                <a:cs typeface="Calibri" panose="020F0502020204030204" pitchFamily="34" charset="0"/>
              </a:rPr>
              <a:t> </a:t>
            </a:r>
            <a:r>
              <a:rPr lang="pl-PL" sz="2400" dirty="0" err="1">
                <a:solidFill>
                  <a:schemeClr val="bg1"/>
                </a:solidFill>
                <a:latin typeface="Calibri" panose="020F0502020204030204" pitchFamily="34" charset="0"/>
                <a:cs typeface="Calibri" panose="020F0502020204030204" pitchFamily="34" charset="0"/>
              </a:rPr>
              <a:t>details</a:t>
            </a:r>
            <a:r>
              <a:rPr lang="pl-PL" sz="2400" dirty="0">
                <a:solidFill>
                  <a:schemeClr val="bg1"/>
                </a:solidFill>
                <a:latin typeface="Calibri" panose="020F0502020204030204" pitchFamily="34" charset="0"/>
                <a:cs typeface="Calibri" panose="020F0502020204030204" pitchFamily="34" charset="0"/>
              </a:rPr>
              <a:t>).  </a:t>
            </a:r>
            <a:r>
              <a:rPr lang="pl-PL" sz="2400" b="1" dirty="0">
                <a:solidFill>
                  <a:schemeClr val="bg1"/>
                </a:solidFill>
                <a:latin typeface="Calibri" panose="020F0502020204030204" pitchFamily="34" charset="0"/>
                <a:cs typeface="Calibri" panose="020F0502020204030204" pitchFamily="34" charset="0"/>
              </a:rPr>
              <a:t>“Not </a:t>
            </a:r>
            <a:r>
              <a:rPr lang="pl-PL" sz="2400" b="1" dirty="0" err="1">
                <a:solidFill>
                  <a:schemeClr val="bg1"/>
                </a:solidFill>
                <a:latin typeface="Calibri" panose="020F0502020204030204" pitchFamily="34" charset="0"/>
                <a:cs typeface="Calibri" panose="020F0502020204030204" pitchFamily="34" charset="0"/>
              </a:rPr>
              <a:t>sure</a:t>
            </a:r>
            <a:r>
              <a:rPr lang="pl-PL" sz="2400" b="1" dirty="0">
                <a:solidFill>
                  <a:schemeClr val="bg1"/>
                </a:solidFill>
                <a:latin typeface="Calibri" panose="020F0502020204030204" pitchFamily="34" charset="0"/>
                <a:cs typeface="Calibri" panose="020F0502020204030204" pitchFamily="34" charset="0"/>
              </a:rPr>
              <a:t>” </a:t>
            </a:r>
            <a:r>
              <a:rPr lang="pl-PL" sz="2400" b="1" dirty="0" err="1">
                <a:solidFill>
                  <a:schemeClr val="bg1"/>
                </a:solidFill>
                <a:latin typeface="Calibri" panose="020F0502020204030204" pitchFamily="34" charset="0"/>
                <a:cs typeface="Calibri" panose="020F0502020204030204" pitchFamily="34" charset="0"/>
              </a:rPr>
              <a:t>counts</a:t>
            </a:r>
            <a:r>
              <a:rPr lang="pl-PL" sz="2400" b="1" dirty="0">
                <a:solidFill>
                  <a:schemeClr val="bg1"/>
                </a:solidFill>
                <a:latin typeface="Calibri" panose="020F0502020204030204" pitchFamily="34" charset="0"/>
                <a:cs typeface="Calibri" panose="020F0502020204030204" pitchFamily="34" charset="0"/>
              </a:rPr>
              <a:t> as a </a:t>
            </a:r>
            <a:r>
              <a:rPr lang="pl-PL" sz="2400" b="1" dirty="0" err="1">
                <a:solidFill>
                  <a:schemeClr val="bg1"/>
                </a:solidFill>
                <a:latin typeface="Calibri" panose="020F0502020204030204" pitchFamily="34" charset="0"/>
                <a:cs typeface="Calibri" panose="020F0502020204030204" pitchFamily="34" charset="0"/>
              </a:rPr>
              <a:t>warning</a:t>
            </a:r>
            <a:r>
              <a:rPr lang="pl-PL" sz="2400" b="1" dirty="0">
                <a:solidFill>
                  <a:schemeClr val="bg1"/>
                </a:solidFill>
                <a:latin typeface="Calibri" panose="020F0502020204030204" pitchFamily="34" charset="0"/>
                <a:cs typeface="Calibri" panose="020F0502020204030204" pitchFamily="34" charset="0"/>
              </a:rPr>
              <a:t> </a:t>
            </a:r>
            <a:r>
              <a:rPr lang="pl-PL" sz="2400" b="1" dirty="0" err="1">
                <a:solidFill>
                  <a:schemeClr val="bg1"/>
                </a:solidFill>
                <a:latin typeface="Calibri" panose="020F0502020204030204" pitchFamily="34" charset="0"/>
                <a:cs typeface="Calibri" panose="020F0502020204030204" pitchFamily="34" charset="0"/>
              </a:rPr>
              <a:t>sign</a:t>
            </a:r>
            <a:endParaRPr lang="pl-PL" sz="2400" b="1" dirty="0">
              <a:solidFill>
                <a:schemeClr val="bg1"/>
              </a:solidFill>
              <a:latin typeface="Calibri" panose="020F0502020204030204" pitchFamily="34" charset="0"/>
              <a:cs typeface="Calibri" panose="020F0502020204030204" pitchFamily="34" charset="0"/>
            </a:endParaRPr>
          </a:p>
        </p:txBody>
      </p:sp>
      <p:cxnSp>
        <p:nvCxnSpPr>
          <p:cNvPr id="10" name="Straight Connector 9">
            <a:extLst>
              <a:ext uri="{FF2B5EF4-FFF2-40B4-BE49-F238E27FC236}">
                <a16:creationId xmlns:a16="http://schemas.microsoft.com/office/drawing/2014/main" id="{5A10CE8C-03DF-C054-FE53-0F8A2BC6DE10}"/>
              </a:ext>
            </a:extLst>
          </p:cNvPr>
          <p:cNvCxnSpPr>
            <a:cxnSpLocks/>
          </p:cNvCxnSpPr>
          <p:nvPr/>
        </p:nvCxnSpPr>
        <p:spPr>
          <a:xfrm>
            <a:off x="960427" y="4328016"/>
            <a:ext cx="1123157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1F12ED7D-CDB4-F80C-69EF-3B0ECE9774E1}"/>
              </a:ext>
            </a:extLst>
          </p:cNvPr>
          <p:cNvGrpSpPr/>
          <p:nvPr/>
        </p:nvGrpSpPr>
        <p:grpSpPr>
          <a:xfrm>
            <a:off x="234248" y="4304706"/>
            <a:ext cx="1554795" cy="510540"/>
            <a:chOff x="3318968" y="1663908"/>
            <a:chExt cx="1554795" cy="510540"/>
          </a:xfrm>
        </p:grpSpPr>
        <p:sp>
          <p:nvSpPr>
            <p:cNvPr id="14" name="Shape 16">
              <a:extLst>
                <a:ext uri="{FF2B5EF4-FFF2-40B4-BE49-F238E27FC236}">
                  <a16:creationId xmlns:a16="http://schemas.microsoft.com/office/drawing/2014/main" id="{77ACE236-1171-2D64-90E5-284EF9CA343B}"/>
                </a:ext>
              </a:extLst>
            </p:cNvPr>
            <p:cNvSpPr/>
            <p:nvPr/>
          </p:nvSpPr>
          <p:spPr>
            <a:xfrm>
              <a:off x="3325217" y="1663908"/>
              <a:ext cx="1111225" cy="502920"/>
            </a:xfrm>
            <a:prstGeom prst="rect">
              <a:avLst/>
            </a:prstGeom>
            <a:solidFill>
              <a:srgbClr val="24C3C6"/>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15" name="Text 17">
              <a:extLst>
                <a:ext uri="{FF2B5EF4-FFF2-40B4-BE49-F238E27FC236}">
                  <a16:creationId xmlns:a16="http://schemas.microsoft.com/office/drawing/2014/main" id="{F227C0F8-0356-F849-3DBD-F9E61B443DF1}"/>
                </a:ext>
              </a:extLst>
            </p:cNvPr>
            <p:cNvSpPr/>
            <p:nvPr/>
          </p:nvSpPr>
          <p:spPr>
            <a:xfrm>
              <a:off x="3318968" y="1671528"/>
              <a:ext cx="1554795"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Rule</a:t>
              </a:r>
            </a:p>
          </p:txBody>
        </p:sp>
      </p:grpSp>
    </p:spTree>
    <p:extLst>
      <p:ext uri="{BB962C8B-B14F-4D97-AF65-F5344CB8AC3E}">
        <p14:creationId xmlns:p14="http://schemas.microsoft.com/office/powerpoint/2010/main" val="18583400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4A013-32F0-B408-5E95-FAEE07D4D3B8}"/>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00A98B58-481A-4850-84F2-916EF6936E9A}"/>
              </a:ext>
            </a:extLst>
          </p:cNvPr>
          <p:cNvSpPr/>
          <p:nvPr/>
        </p:nvSpPr>
        <p:spPr>
          <a:xfrm flipH="1">
            <a:off x="-48501" y="3008731"/>
            <a:ext cx="12240501" cy="281352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13" name="Group 12">
            <a:extLst>
              <a:ext uri="{FF2B5EF4-FFF2-40B4-BE49-F238E27FC236}">
                <a16:creationId xmlns:a16="http://schemas.microsoft.com/office/drawing/2014/main" id="{CAFE1411-36CE-B4D0-F51F-860F8D9D9F23}"/>
              </a:ext>
            </a:extLst>
          </p:cNvPr>
          <p:cNvGrpSpPr/>
          <p:nvPr/>
        </p:nvGrpSpPr>
        <p:grpSpPr>
          <a:xfrm>
            <a:off x="529389" y="2581202"/>
            <a:ext cx="5796831" cy="3641558"/>
            <a:chOff x="529389" y="1844842"/>
            <a:chExt cx="6806602" cy="4283242"/>
          </a:xfrm>
        </p:grpSpPr>
        <p:sp>
          <p:nvSpPr>
            <p:cNvPr id="5" name="Rounded Rectangle 4">
              <a:extLst>
                <a:ext uri="{FF2B5EF4-FFF2-40B4-BE49-F238E27FC236}">
                  <a16:creationId xmlns:a16="http://schemas.microsoft.com/office/drawing/2014/main" id="{7B440161-434D-787E-1DD9-938CF4C5DCFF}"/>
                </a:ext>
              </a:extLst>
            </p:cNvPr>
            <p:cNvSpPr/>
            <p:nvPr/>
          </p:nvSpPr>
          <p:spPr>
            <a:xfrm>
              <a:off x="529389" y="1844842"/>
              <a:ext cx="6806602"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132AB361-8466-91DD-2C7A-454F91F10D9C}"/>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 name="TextBox 17">
            <a:extLst>
              <a:ext uri="{FF2B5EF4-FFF2-40B4-BE49-F238E27FC236}">
                <a16:creationId xmlns:a16="http://schemas.microsoft.com/office/drawing/2014/main" id="{BC18F3B0-B774-8C2A-8A88-F8ACA8FA64DD}"/>
              </a:ext>
            </a:extLst>
          </p:cNvPr>
          <p:cNvSpPr txBox="1"/>
          <p:nvPr/>
        </p:nvSpPr>
        <p:spPr>
          <a:xfrm>
            <a:off x="1533388" y="2884436"/>
            <a:ext cx="4737503" cy="3132717"/>
          </a:xfrm>
          <a:prstGeom prst="rect">
            <a:avLst/>
          </a:prstGeom>
          <a:noFill/>
        </p:spPr>
        <p:txBody>
          <a:bodyPr wrap="square">
            <a:spAutoFit/>
          </a:bodyPr>
          <a:lstStyle/>
          <a:p>
            <a:pPr>
              <a:lnSpc>
                <a:spcPts val="2480"/>
              </a:lnSpc>
            </a:pPr>
            <a:r>
              <a:rPr lang="pl-PL" sz="2400" b="1" dirty="0">
                <a:solidFill>
                  <a:srgbClr val="10153D"/>
                </a:solidFill>
                <a:latin typeface="Calibri" panose="020F0502020204030204" pitchFamily="34" charset="0"/>
                <a:cs typeface="Calibri" panose="020F0502020204030204" pitchFamily="34" charset="0"/>
              </a:rPr>
              <a:t>DO (</a:t>
            </a:r>
            <a:r>
              <a:rPr lang="pl-PL" sz="2400" b="1" dirty="0" err="1">
                <a:solidFill>
                  <a:srgbClr val="10153D"/>
                </a:solidFill>
                <a:latin typeface="Calibri" panose="020F0502020204030204" pitchFamily="34" charset="0"/>
                <a:cs typeface="Calibri" panose="020F0502020204030204" pitchFamily="34" charset="0"/>
              </a:rPr>
              <a:t>safer</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alternatives</a:t>
            </a:r>
            <a:r>
              <a:rPr lang="pl-PL" sz="2400" b="1" dirty="0">
                <a:solidFill>
                  <a:srgbClr val="10153D"/>
                </a:solidFill>
                <a:latin typeface="Calibri" panose="020F0502020204030204" pitchFamily="34" charset="0"/>
                <a:cs typeface="Calibri" panose="020F0502020204030204" pitchFamily="34" charset="0"/>
              </a:rPr>
              <a:t>):</a:t>
            </a:r>
          </a:p>
          <a:p>
            <a:endParaRPr lang="pl-PL" sz="1000" b="1" dirty="0">
              <a:solidFill>
                <a:srgbClr val="10153D"/>
              </a:solidFill>
              <a:latin typeface="Calibri" panose="020F0502020204030204" pitchFamily="34" charset="0"/>
              <a:cs typeface="Calibri" panose="020F0502020204030204" pitchFamily="34" charset="0"/>
            </a:endParaRPr>
          </a:p>
          <a:p>
            <a:pPr marL="342900" indent="-342900">
              <a:lnSpc>
                <a:spcPts val="2480"/>
              </a:lnSpc>
              <a:buClr>
                <a:srgbClr val="E8068C"/>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Ask</a:t>
            </a:r>
            <a:r>
              <a:rPr lang="pl-PL" sz="2400" dirty="0">
                <a:solidFill>
                  <a:srgbClr val="10153D"/>
                </a:solidFill>
                <a:latin typeface="Calibri" panose="020F0502020204030204" pitchFamily="34" charset="0"/>
                <a:cs typeface="Calibri" panose="020F0502020204030204" pitchFamily="34" charset="0"/>
              </a:rPr>
              <a:t> for </a:t>
            </a:r>
            <a:r>
              <a:rPr lang="pl-PL" sz="2400" dirty="0" err="1">
                <a:solidFill>
                  <a:srgbClr val="10153D"/>
                </a:solidFill>
                <a:latin typeface="Calibri" panose="020F0502020204030204" pitchFamily="34" charset="0"/>
                <a:cs typeface="Calibri" panose="020F0502020204030204" pitchFamily="34" charset="0"/>
              </a:rPr>
              <a:t>consent</a:t>
            </a:r>
            <a:r>
              <a:rPr lang="pl-PL" sz="2400" dirty="0">
                <a:solidFill>
                  <a:srgbClr val="10153D"/>
                </a:solidFill>
                <a:latin typeface="Calibri" panose="020F0502020204030204" pitchFamily="34" charset="0"/>
                <a:cs typeface="Calibri" panose="020F0502020204030204" pitchFamily="34" charset="0"/>
              </a:rPr>
              <a:t> and </a:t>
            </a:r>
            <a:r>
              <a:rPr lang="pl-PL" sz="2400" dirty="0" err="1">
                <a:solidFill>
                  <a:srgbClr val="10153D"/>
                </a:solidFill>
                <a:latin typeface="Calibri" panose="020F0502020204030204" pitchFamily="34" charset="0"/>
                <a:cs typeface="Calibri" panose="020F0502020204030204" pitchFamily="34" charset="0"/>
              </a:rPr>
              <a:t>respect</a:t>
            </a:r>
            <a:r>
              <a:rPr lang="pl-PL" sz="2400" dirty="0">
                <a:solidFill>
                  <a:srgbClr val="10153D"/>
                </a:solidFill>
                <a:latin typeface="Calibri" panose="020F0502020204030204" pitchFamily="34" charset="0"/>
                <a:cs typeface="Calibri" panose="020F0502020204030204" pitchFamily="34" charset="0"/>
              </a:rPr>
              <a:t> ”no.”</a:t>
            </a:r>
          </a:p>
          <a:p>
            <a:pPr marL="342900" indent="-342900">
              <a:lnSpc>
                <a:spcPts val="2480"/>
              </a:lnSpc>
              <a:buClr>
                <a:srgbClr val="E8068C"/>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Replace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names</a:t>
            </a:r>
            <a:r>
              <a:rPr lang="pl-PL" sz="2400" dirty="0">
                <a:solidFill>
                  <a:srgbClr val="10153D"/>
                </a:solidFill>
                <a:latin typeface="Calibri" panose="020F0502020204030204" pitchFamily="34" charset="0"/>
                <a:cs typeface="Calibri" panose="020F0502020204030204" pitchFamily="34" charset="0"/>
              </a:rPr>
              <a:t> with </a:t>
            </a:r>
            <a:r>
              <a:rPr lang="pl-PL" sz="2400" dirty="0" err="1">
                <a:solidFill>
                  <a:srgbClr val="10153D"/>
                </a:solidFill>
                <a:latin typeface="Calibri" panose="020F0502020204030204" pitchFamily="34" charset="0"/>
                <a:cs typeface="Calibri" panose="020F0502020204030204" pitchFamily="34" charset="0"/>
              </a:rPr>
              <a:t>roles</a:t>
            </a:r>
            <a:r>
              <a:rPr lang="pl-PL" sz="2400" dirty="0">
                <a:solidFill>
                  <a:srgbClr val="10153D"/>
                </a:solidFill>
                <a:latin typeface="Calibri" panose="020F0502020204030204" pitchFamily="34" charset="0"/>
                <a:cs typeface="Calibri" panose="020F0502020204030204" pitchFamily="34" charset="0"/>
              </a:rPr>
              <a:t>: Person A / </a:t>
            </a:r>
            <a:r>
              <a:rPr lang="pl-PL" sz="2400" dirty="0" err="1">
                <a:solidFill>
                  <a:srgbClr val="10153D"/>
                </a:solidFill>
                <a:latin typeface="Calibri" panose="020F0502020204030204" pitchFamily="34" charset="0"/>
                <a:cs typeface="Calibri" panose="020F0502020204030204" pitchFamily="34" charset="0"/>
              </a:rPr>
              <a:t>friend</a:t>
            </a:r>
            <a:r>
              <a:rPr lang="pl-PL" sz="2400" dirty="0">
                <a:solidFill>
                  <a:srgbClr val="10153D"/>
                </a:solidFill>
                <a:latin typeface="Calibri" panose="020F0502020204030204" pitchFamily="34" charset="0"/>
                <a:cs typeface="Calibri" panose="020F0502020204030204" pitchFamily="34" charset="0"/>
              </a:rPr>
              <a:t> / </a:t>
            </a:r>
            <a:r>
              <a:rPr lang="pl-PL" sz="2400" dirty="0" err="1">
                <a:solidFill>
                  <a:srgbClr val="10153D"/>
                </a:solidFill>
                <a:latin typeface="Calibri" panose="020F0502020204030204" pitchFamily="34" charset="0"/>
                <a:cs typeface="Calibri" panose="020F0502020204030204" pitchFamily="34" charset="0"/>
              </a:rPr>
              <a:t>teacher</a:t>
            </a:r>
            <a:r>
              <a:rPr lang="pl-PL" sz="2400" dirty="0">
                <a:solidFill>
                  <a:srgbClr val="10153D"/>
                </a:solidFill>
                <a:latin typeface="Calibri" panose="020F0502020204030204" pitchFamily="34" charset="0"/>
                <a:cs typeface="Calibri" panose="020F0502020204030204" pitchFamily="34" charset="0"/>
              </a:rPr>
              <a:t> / </a:t>
            </a:r>
            <a:r>
              <a:rPr lang="pl-PL" sz="2400" dirty="0" err="1">
                <a:solidFill>
                  <a:srgbClr val="10153D"/>
                </a:solidFill>
                <a:latin typeface="Calibri" panose="020F0502020204030204" pitchFamily="34" charset="0"/>
                <a:cs typeface="Calibri" panose="020F0502020204030204" pitchFamily="34" charset="0"/>
              </a:rPr>
              <a:t>colleague</a:t>
            </a:r>
            <a:r>
              <a:rPr lang="pl-PL" sz="2400" dirty="0">
                <a:solidFill>
                  <a:srgbClr val="10153D"/>
                </a:solidFill>
                <a:latin typeface="Calibri" panose="020F0502020204030204" pitchFamily="34" charset="0"/>
                <a:cs typeface="Calibri" panose="020F0502020204030204" pitchFamily="34" charset="0"/>
              </a:rPr>
              <a:t>.</a:t>
            </a:r>
          </a:p>
          <a:p>
            <a:pPr marL="342900" indent="-342900">
              <a:lnSpc>
                <a:spcPts val="2480"/>
              </a:lnSpc>
              <a:buClr>
                <a:srgbClr val="E8068C"/>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Remove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unique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details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exact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places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dates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identifiers</a:t>
            </a:r>
            <a:r>
              <a:rPr lang="pl-PL" sz="2400" dirty="0">
                <a:solidFill>
                  <a:srgbClr val="10153D"/>
                </a:solidFill>
                <a:latin typeface="Calibri" panose="020F0502020204030204" pitchFamily="34" charset="0"/>
                <a:cs typeface="Calibri" panose="020F0502020204030204" pitchFamily="34" charset="0"/>
              </a:rPr>
              <a:t>).</a:t>
            </a:r>
          </a:p>
          <a:p>
            <a:pPr marL="342900" indent="-342900">
              <a:lnSpc>
                <a:spcPts val="2480"/>
              </a:lnSpc>
              <a:buClr>
                <a:srgbClr val="E8068C"/>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Ask</a:t>
            </a:r>
            <a:r>
              <a:rPr lang="pl-PL" sz="2400" dirty="0">
                <a:solidFill>
                  <a:srgbClr val="10153D"/>
                </a:solidFill>
                <a:latin typeface="Calibri" panose="020F0502020204030204" pitchFamily="34" charset="0"/>
                <a:cs typeface="Calibri" panose="020F0502020204030204" pitchFamily="34" charset="0"/>
              </a:rPr>
              <a:t> a </a:t>
            </a:r>
            <a:r>
              <a:rPr lang="pl-PL" sz="2400" dirty="0" err="1">
                <a:solidFill>
                  <a:srgbClr val="10153D"/>
                </a:solidFill>
                <a:latin typeface="Calibri" panose="020F0502020204030204" pitchFamily="34" charset="0"/>
                <a:cs typeface="Calibri" panose="020F0502020204030204" pitchFamily="34" charset="0"/>
              </a:rPr>
              <a:t>general</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question</a:t>
            </a:r>
            <a:r>
              <a:rPr lang="pl-PL" sz="2400" dirty="0">
                <a:solidFill>
                  <a:srgbClr val="10153D"/>
                </a:solidFill>
                <a:latin typeface="Calibri" panose="020F0502020204030204" pitchFamily="34" charset="0"/>
                <a:cs typeface="Calibri" panose="020F0502020204030204" pitchFamily="34" charset="0"/>
              </a:rPr>
              <a:t>: ”How </a:t>
            </a:r>
            <a:r>
              <a:rPr lang="pl-PL" sz="2400" dirty="0" err="1">
                <a:solidFill>
                  <a:srgbClr val="10153D"/>
                </a:solidFill>
                <a:latin typeface="Calibri" panose="020F0502020204030204" pitchFamily="34" charset="0"/>
                <a:cs typeface="Calibri" panose="020F0502020204030204" pitchFamily="34" charset="0"/>
              </a:rPr>
              <a:t>can</a:t>
            </a:r>
            <a:r>
              <a:rPr lang="pl-PL" sz="2400" dirty="0">
                <a:solidFill>
                  <a:srgbClr val="10153D"/>
                </a:solidFill>
                <a:latin typeface="Calibri" panose="020F0502020204030204" pitchFamily="34" charset="0"/>
                <a:cs typeface="Calibri" panose="020F0502020204030204" pitchFamily="34" charset="0"/>
              </a:rPr>
              <a:t> I </a:t>
            </a:r>
            <a:r>
              <a:rPr lang="pl-PL" sz="2400" dirty="0" err="1">
                <a:solidFill>
                  <a:srgbClr val="10153D"/>
                </a:solidFill>
                <a:latin typeface="Calibri" panose="020F0502020204030204" pitchFamily="34" charset="0"/>
                <a:cs typeface="Calibri" panose="020F0502020204030204" pitchFamily="34" charset="0"/>
              </a:rPr>
              <a:t>support</a:t>
            </a:r>
            <a:r>
              <a:rPr lang="pl-PL" sz="2400" dirty="0">
                <a:solidFill>
                  <a:srgbClr val="10153D"/>
                </a:solidFill>
                <a:latin typeface="Calibri" panose="020F0502020204030204" pitchFamily="34" charset="0"/>
                <a:cs typeface="Calibri" panose="020F0502020204030204" pitchFamily="34" charset="0"/>
              </a:rPr>
              <a:t> a </a:t>
            </a:r>
            <a:r>
              <a:rPr lang="pl-PL" sz="2400" dirty="0" err="1">
                <a:solidFill>
                  <a:srgbClr val="10153D"/>
                </a:solidFill>
                <a:latin typeface="Calibri" panose="020F0502020204030204" pitchFamily="34" charset="0"/>
                <a:cs typeface="Calibri" panose="020F0502020204030204" pitchFamily="34" charset="0"/>
              </a:rPr>
              <a:t>friend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who</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stressed</a:t>
            </a:r>
            <a:r>
              <a:rPr lang="pl-PL" sz="2400" dirty="0">
                <a:solidFill>
                  <a:srgbClr val="10153D"/>
                </a:solidFill>
                <a:latin typeface="Calibri" panose="020F0502020204030204" pitchFamily="34" charset="0"/>
                <a:cs typeface="Calibri" panose="020F0502020204030204" pitchFamily="34" charset="0"/>
              </a:rPr>
              <a:t>?” (no </a:t>
            </a:r>
            <a:r>
              <a:rPr lang="pl-PL" sz="2400" dirty="0" err="1">
                <a:solidFill>
                  <a:srgbClr val="10153D"/>
                </a:solidFill>
                <a:latin typeface="Calibri" panose="020F0502020204030204" pitchFamily="34" charset="0"/>
                <a:cs typeface="Calibri" panose="020F0502020204030204" pitchFamily="34" charset="0"/>
              </a:rPr>
              <a:t>personal</a:t>
            </a:r>
            <a:r>
              <a:rPr lang="pl-PL" sz="2400" dirty="0">
                <a:solidFill>
                  <a:srgbClr val="10153D"/>
                </a:solidFill>
                <a:latin typeface="Calibri" panose="020F0502020204030204" pitchFamily="34" charset="0"/>
                <a:cs typeface="Calibri" panose="020F0502020204030204" pitchFamily="34" charset="0"/>
              </a:rPr>
              <a:t> story</a:t>
            </a:r>
          </a:p>
        </p:txBody>
      </p:sp>
      <p:pic>
        <p:nvPicPr>
          <p:cNvPr id="20" name="Graphic 19" descr="Thumbs up sign with solid fill">
            <a:extLst>
              <a:ext uri="{FF2B5EF4-FFF2-40B4-BE49-F238E27FC236}">
                <a16:creationId xmlns:a16="http://schemas.microsoft.com/office/drawing/2014/main" id="{D88412E7-C595-C9D0-5DFF-8C1906737A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1704" y="2861750"/>
            <a:ext cx="369463" cy="369463"/>
          </a:xfrm>
          <a:prstGeom prst="rect">
            <a:avLst/>
          </a:prstGeom>
        </p:spPr>
      </p:pic>
      <p:sp>
        <p:nvSpPr>
          <p:cNvPr id="21" name="TextBox 20">
            <a:extLst>
              <a:ext uri="{FF2B5EF4-FFF2-40B4-BE49-F238E27FC236}">
                <a16:creationId xmlns:a16="http://schemas.microsoft.com/office/drawing/2014/main" id="{02D5CE86-2830-BA6F-E9B4-7BF1CBFAEBF4}"/>
              </a:ext>
            </a:extLst>
          </p:cNvPr>
          <p:cNvSpPr txBox="1"/>
          <p:nvPr/>
        </p:nvSpPr>
        <p:spPr>
          <a:xfrm rot="16200000">
            <a:off x="86225" y="4859889"/>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 </a:t>
            </a:r>
          </a:p>
        </p:txBody>
      </p:sp>
      <p:sp>
        <p:nvSpPr>
          <p:cNvPr id="22" name="Rectangle 21">
            <a:extLst>
              <a:ext uri="{FF2B5EF4-FFF2-40B4-BE49-F238E27FC236}">
                <a16:creationId xmlns:a16="http://schemas.microsoft.com/office/drawing/2014/main" id="{DBBEA485-944C-417B-80E5-E35DC9D3A465}"/>
              </a:ext>
            </a:extLst>
          </p:cNvPr>
          <p:cNvSpPr/>
          <p:nvPr/>
        </p:nvSpPr>
        <p:spPr>
          <a:xfrm rot="18900000">
            <a:off x="1108423" y="5406772"/>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7571903E-5CF3-CE28-B9E7-DB9E84723849}"/>
              </a:ext>
            </a:extLst>
          </p:cNvPr>
          <p:cNvGrpSpPr/>
          <p:nvPr/>
        </p:nvGrpSpPr>
        <p:grpSpPr>
          <a:xfrm>
            <a:off x="6683583" y="2567699"/>
            <a:ext cx="5150608" cy="3641558"/>
            <a:chOff x="529389" y="1844842"/>
            <a:chExt cx="6047810" cy="4283242"/>
          </a:xfrm>
        </p:grpSpPr>
        <p:sp>
          <p:nvSpPr>
            <p:cNvPr id="55" name="Rounded Rectangle 54">
              <a:extLst>
                <a:ext uri="{FF2B5EF4-FFF2-40B4-BE49-F238E27FC236}">
                  <a16:creationId xmlns:a16="http://schemas.microsoft.com/office/drawing/2014/main" id="{48287CAF-FBEC-834C-9138-D0B462CC21EF}"/>
                </a:ext>
              </a:extLst>
            </p:cNvPr>
            <p:cNvSpPr/>
            <p:nvPr/>
          </p:nvSpPr>
          <p:spPr>
            <a:xfrm>
              <a:off x="529389" y="1844842"/>
              <a:ext cx="6047810"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55">
              <a:extLst>
                <a:ext uri="{FF2B5EF4-FFF2-40B4-BE49-F238E27FC236}">
                  <a16:creationId xmlns:a16="http://schemas.microsoft.com/office/drawing/2014/main" id="{66D22133-75E5-EC67-779C-98938C521C0C}"/>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57" name="TextBox 56">
            <a:extLst>
              <a:ext uri="{FF2B5EF4-FFF2-40B4-BE49-F238E27FC236}">
                <a16:creationId xmlns:a16="http://schemas.microsoft.com/office/drawing/2014/main" id="{D1EF3EBB-5B4F-A9DB-920C-2037F8562ADF}"/>
              </a:ext>
            </a:extLst>
          </p:cNvPr>
          <p:cNvSpPr txBox="1"/>
          <p:nvPr/>
        </p:nvSpPr>
        <p:spPr>
          <a:xfrm>
            <a:off x="7687583" y="2870933"/>
            <a:ext cx="4009214" cy="3132717"/>
          </a:xfrm>
          <a:prstGeom prst="rect">
            <a:avLst/>
          </a:prstGeom>
          <a:noFill/>
        </p:spPr>
        <p:txBody>
          <a:bodyPr wrap="square">
            <a:spAutoFit/>
          </a:bodyPr>
          <a:lstStyle/>
          <a:p>
            <a:pPr>
              <a:lnSpc>
                <a:spcPts val="2480"/>
              </a:lnSpc>
            </a:pPr>
            <a:r>
              <a:rPr lang="pl-PL" sz="2400" b="1" dirty="0">
                <a:solidFill>
                  <a:srgbClr val="10153D"/>
                </a:solidFill>
                <a:latin typeface="Calibri" panose="020F0502020204030204" pitchFamily="34" charset="0"/>
                <a:cs typeface="Calibri" panose="020F0502020204030204" pitchFamily="34" charset="0"/>
              </a:rPr>
              <a:t>DON’T (high </a:t>
            </a:r>
            <a:r>
              <a:rPr lang="pl-PL" sz="2400" b="1" dirty="0" err="1">
                <a:solidFill>
                  <a:srgbClr val="10153D"/>
                </a:solidFill>
                <a:latin typeface="Calibri" panose="020F0502020204030204" pitchFamily="34" charset="0"/>
                <a:cs typeface="Calibri" panose="020F0502020204030204" pitchFamily="34" charset="0"/>
              </a:rPr>
              <a:t>risk</a:t>
            </a:r>
            <a:r>
              <a:rPr lang="pl-PL" sz="2400" b="1" dirty="0">
                <a:solidFill>
                  <a:srgbClr val="10153D"/>
                </a:solidFill>
                <a:latin typeface="Calibri" panose="020F0502020204030204" pitchFamily="34" charset="0"/>
                <a:cs typeface="Calibri" panose="020F0502020204030204" pitchFamily="34" charset="0"/>
              </a:rPr>
              <a:t>):</a:t>
            </a:r>
          </a:p>
          <a:p>
            <a:endParaRPr lang="pl-PL" sz="1000" b="1" dirty="0">
              <a:solidFill>
                <a:srgbClr val="10153D"/>
              </a:solidFill>
              <a:latin typeface="Calibri" panose="020F0502020204030204" pitchFamily="34" charset="0"/>
              <a:cs typeface="Calibri" panose="020F0502020204030204" pitchFamily="34" charset="0"/>
            </a:endParaRPr>
          </a:p>
          <a:p>
            <a:pPr marL="342900" indent="-342900">
              <a:lnSpc>
                <a:spcPts val="2480"/>
              </a:lnSpc>
              <a:buClr>
                <a:srgbClr val="24C3C6"/>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Paste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someone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else’s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private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messages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into</a:t>
            </a:r>
            <a:r>
              <a:rPr lang="pl-PL" sz="2400" dirty="0">
                <a:solidFill>
                  <a:srgbClr val="10153D"/>
                </a:solidFill>
                <a:latin typeface="Calibri" panose="020F0502020204030204" pitchFamily="34" charset="0"/>
                <a:cs typeface="Calibri" panose="020F0502020204030204" pitchFamily="34" charset="0"/>
              </a:rPr>
              <a:t> AI „for </a:t>
            </a:r>
            <a:r>
              <a:rPr lang="pl-PL" sz="2400" dirty="0" err="1">
                <a:solidFill>
                  <a:srgbClr val="10153D"/>
                </a:solidFill>
                <a:latin typeface="Calibri" panose="020F0502020204030204" pitchFamily="34" charset="0"/>
                <a:cs typeface="Calibri" panose="020F0502020204030204" pitchFamily="34" charset="0"/>
              </a:rPr>
              <a:t>advice</a:t>
            </a:r>
            <a:r>
              <a:rPr lang="pl-PL" sz="2400" dirty="0">
                <a:solidFill>
                  <a:srgbClr val="10153D"/>
                </a:solidFill>
                <a:latin typeface="Calibri" panose="020F0502020204030204" pitchFamily="34" charset="0"/>
                <a:cs typeface="Calibri" panose="020F0502020204030204" pitchFamily="34" charset="0"/>
              </a:rPr>
              <a:t>.”</a:t>
            </a:r>
          </a:p>
          <a:p>
            <a:pPr marL="342900" indent="-342900">
              <a:lnSpc>
                <a:spcPts val="2480"/>
              </a:lnSpc>
              <a:buClr>
                <a:srgbClr val="24C3C6"/>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Upload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group</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lists</a:t>
            </a:r>
            <a:r>
              <a:rPr lang="pl-PL" sz="2400" dirty="0">
                <a:solidFill>
                  <a:srgbClr val="10153D"/>
                </a:solidFill>
                <a:latin typeface="Calibri" panose="020F0502020204030204" pitchFamily="34" charset="0"/>
                <a:cs typeface="Calibri" panose="020F0502020204030204" pitchFamily="34" charset="0"/>
              </a:rPr>
              <a:t> with </a:t>
            </a:r>
            <a:r>
              <a:rPr lang="pl-PL" sz="2400" dirty="0" err="1">
                <a:solidFill>
                  <a:srgbClr val="10153D"/>
                </a:solidFill>
                <a:latin typeface="Calibri" panose="020F0502020204030204" pitchFamily="34" charset="0"/>
                <a:cs typeface="Calibri" panose="020F0502020204030204" pitchFamily="34" charset="0"/>
              </a:rPr>
              <a:t>names</a:t>
            </a:r>
            <a:r>
              <a:rPr lang="pl-PL" sz="2400" dirty="0">
                <a:solidFill>
                  <a:srgbClr val="10153D"/>
                </a:solidFill>
                <a:latin typeface="Calibri" panose="020F0502020204030204" pitchFamily="34" charset="0"/>
                <a:cs typeface="Calibri" panose="020F0502020204030204" pitchFamily="34" charset="0"/>
              </a:rPr>
              <a:t>/</a:t>
            </a:r>
            <a:r>
              <a:rPr lang="pl-PL" sz="2400" dirty="0" err="1">
                <a:solidFill>
                  <a:srgbClr val="10153D"/>
                </a:solidFill>
                <a:latin typeface="Calibri" panose="020F0502020204030204" pitchFamily="34" charset="0"/>
                <a:cs typeface="Calibri" panose="020F0502020204030204" pitchFamily="34" charset="0"/>
              </a:rPr>
              <a:t>emails</a:t>
            </a:r>
            <a:r>
              <a:rPr lang="pl-PL" sz="2400" dirty="0">
                <a:solidFill>
                  <a:srgbClr val="10153D"/>
                </a:solidFill>
                <a:latin typeface="Calibri" panose="020F0502020204030204" pitchFamily="34" charset="0"/>
                <a:cs typeface="Calibri" panose="020F0502020204030204" pitchFamily="34" charset="0"/>
              </a:rPr>
              <a:t> to „</a:t>
            </a:r>
            <a:r>
              <a:rPr lang="pl-PL" sz="2400" dirty="0" err="1">
                <a:solidFill>
                  <a:srgbClr val="10153D"/>
                </a:solidFill>
                <a:latin typeface="Calibri" panose="020F0502020204030204" pitchFamily="34" charset="0"/>
                <a:cs typeface="Calibri" panose="020F0502020204030204" pitchFamily="34" charset="0"/>
              </a:rPr>
              <a:t>organise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them</a:t>
            </a:r>
            <a:r>
              <a:rPr lang="pl-PL" sz="2400" dirty="0">
                <a:solidFill>
                  <a:srgbClr val="10153D"/>
                </a:solidFill>
                <a:latin typeface="Calibri" panose="020F0502020204030204" pitchFamily="34" charset="0"/>
                <a:cs typeface="Calibri" panose="020F0502020204030204" pitchFamily="34" charset="0"/>
              </a:rPr>
              <a:t>.</a:t>
            </a:r>
          </a:p>
          <a:p>
            <a:pPr marL="342900" indent="-342900">
              <a:lnSpc>
                <a:spcPts val="2480"/>
              </a:lnSpc>
              <a:buClr>
                <a:srgbClr val="24C3C6"/>
              </a:buClr>
              <a:buFont typeface="Arial" panose="020B0604020202020204" pitchFamily="34" charset="0"/>
              <a:buChar char="•"/>
            </a:pPr>
            <a:r>
              <a:rPr lang="pl-PL" sz="2400" dirty="0" err="1">
                <a:solidFill>
                  <a:srgbClr val="10153D"/>
                </a:solidFill>
                <a:latin typeface="Calibri" panose="020F0502020204030204" pitchFamily="34" charset="0"/>
                <a:cs typeface="Calibri" panose="020F0502020204030204" pitchFamily="34" charset="0"/>
              </a:rPr>
              <a:t>Share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personal</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stories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about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others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without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asking</a:t>
            </a:r>
            <a:r>
              <a:rPr lang="pl-PL" sz="2400" dirty="0">
                <a:solidFill>
                  <a:srgbClr val="10153D"/>
                </a:solidFill>
                <a:latin typeface="Calibri" panose="020F0502020204030204" pitchFamily="34" charset="0"/>
                <a:cs typeface="Calibri" panose="020F0502020204030204" pitchFamily="34" charset="0"/>
              </a:rPr>
              <a:t> </a:t>
            </a:r>
          </a:p>
        </p:txBody>
      </p:sp>
      <p:pic>
        <p:nvPicPr>
          <p:cNvPr id="58" name="Graphic 57" descr="Thumbs up sign with solid fill">
            <a:extLst>
              <a:ext uri="{FF2B5EF4-FFF2-40B4-BE49-F238E27FC236}">
                <a16:creationId xmlns:a16="http://schemas.microsoft.com/office/drawing/2014/main" id="{C023493E-81D3-2DE6-6D3B-2A79FBB5AE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6895898" y="2848247"/>
            <a:ext cx="369463" cy="369463"/>
          </a:xfrm>
          <a:prstGeom prst="rect">
            <a:avLst/>
          </a:prstGeom>
        </p:spPr>
      </p:pic>
      <p:sp>
        <p:nvSpPr>
          <p:cNvPr id="59" name="TextBox 58">
            <a:extLst>
              <a:ext uri="{FF2B5EF4-FFF2-40B4-BE49-F238E27FC236}">
                <a16:creationId xmlns:a16="http://schemas.microsoft.com/office/drawing/2014/main" id="{61010DE2-5914-B141-C994-84FAA1470B29}"/>
              </a:ext>
            </a:extLst>
          </p:cNvPr>
          <p:cNvSpPr txBox="1"/>
          <p:nvPr/>
        </p:nvSpPr>
        <p:spPr>
          <a:xfrm rot="16200000">
            <a:off x="6240419" y="4846386"/>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DON’T</a:t>
            </a:r>
          </a:p>
        </p:txBody>
      </p:sp>
      <p:sp>
        <p:nvSpPr>
          <p:cNvPr id="60" name="Rectangle 59">
            <a:extLst>
              <a:ext uri="{FF2B5EF4-FFF2-40B4-BE49-F238E27FC236}">
                <a16:creationId xmlns:a16="http://schemas.microsoft.com/office/drawing/2014/main" id="{0D258C74-E453-5378-8D1C-8D9F04653ECE}"/>
              </a:ext>
            </a:extLst>
          </p:cNvPr>
          <p:cNvSpPr/>
          <p:nvPr/>
        </p:nvSpPr>
        <p:spPr>
          <a:xfrm rot="18900000">
            <a:off x="7262617" y="5393269"/>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Graphic 7">
            <a:extLst>
              <a:ext uri="{FF2B5EF4-FFF2-40B4-BE49-F238E27FC236}">
                <a16:creationId xmlns:a16="http://schemas.microsoft.com/office/drawing/2014/main" id="{637AFCB0-D249-BFCA-C877-DA308E13AA80}"/>
              </a:ext>
            </a:extLst>
          </p:cNvPr>
          <p:cNvSpPr/>
          <p:nvPr/>
        </p:nvSpPr>
        <p:spPr>
          <a:xfrm>
            <a:off x="9350031" y="798144"/>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2" name="Text Placeholder 11">
            <a:extLst>
              <a:ext uri="{FF2B5EF4-FFF2-40B4-BE49-F238E27FC236}">
                <a16:creationId xmlns:a16="http://schemas.microsoft.com/office/drawing/2014/main" id="{F065ADDE-D5EC-B930-51BE-39B94ECA2F51}"/>
              </a:ext>
            </a:extLst>
          </p:cNvPr>
          <p:cNvSpPr txBox="1">
            <a:spLocks/>
          </p:cNvSpPr>
          <p:nvPr/>
        </p:nvSpPr>
        <p:spPr>
          <a:xfrm>
            <a:off x="-48501" y="211368"/>
            <a:ext cx="12240501"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600" b="1" dirty="0">
                <a:solidFill>
                  <a:srgbClr val="22BDBF"/>
                </a:solidFill>
                <a:cs typeface="Times New Roman" panose="02020603050405020304" pitchFamily="18" charset="0"/>
              </a:rPr>
              <a:t>Consent and other people’s data:                                                what responsible use looks like.</a:t>
            </a:r>
          </a:p>
          <a:p>
            <a:pPr marL="0" indent="0" algn="ctr">
              <a:buNone/>
            </a:pPr>
            <a:endParaRPr lang="en-US" sz="3600" b="1" dirty="0">
              <a:solidFill>
                <a:srgbClr val="22BDBF"/>
              </a:solidFill>
              <a:cs typeface="Times New Roman" panose="02020603050405020304" pitchFamily="18" charset="0"/>
            </a:endParaRPr>
          </a:p>
        </p:txBody>
      </p:sp>
      <p:sp>
        <p:nvSpPr>
          <p:cNvPr id="3" name="pole tekstowe 19">
            <a:extLst>
              <a:ext uri="{FF2B5EF4-FFF2-40B4-BE49-F238E27FC236}">
                <a16:creationId xmlns:a16="http://schemas.microsoft.com/office/drawing/2014/main" id="{765E48C9-ED42-15B4-E6AC-9531267760F1}"/>
              </a:ext>
            </a:extLst>
          </p:cNvPr>
          <p:cNvSpPr txBox="1"/>
          <p:nvPr/>
        </p:nvSpPr>
        <p:spPr>
          <a:xfrm>
            <a:off x="-48502" y="1423040"/>
            <a:ext cx="12240501" cy="1055225"/>
          </a:xfrm>
          <a:prstGeom prst="rect">
            <a:avLst/>
          </a:prstGeom>
          <a:noFill/>
        </p:spPr>
        <p:txBody>
          <a:bodyPr wrap="square" rtlCol="0">
            <a:spAutoFit/>
          </a:bodyPr>
          <a:lstStyle/>
          <a:p>
            <a:pPr algn="ctr">
              <a:lnSpc>
                <a:spcPts val="2480"/>
              </a:lnSpc>
            </a:pPr>
            <a:r>
              <a:rPr lang="en-US" sz="2400" dirty="0">
                <a:solidFill>
                  <a:srgbClr val="10153D"/>
                </a:solidFill>
                <a:latin typeface="Calibri" panose="020F0502020204030204" pitchFamily="34" charset="0"/>
                <a:cs typeface="Calibri" panose="020F0502020204030204" pitchFamily="34" charset="0"/>
              </a:rPr>
              <a:t>Privacy and rights are not only technical </a:t>
            </a:r>
          </a:p>
          <a:p>
            <a:pPr algn="ctr">
              <a:lnSpc>
                <a:spcPts val="2480"/>
              </a:lnSpc>
            </a:pPr>
            <a:r>
              <a:rPr lang="en-US" sz="2400" dirty="0">
                <a:solidFill>
                  <a:srgbClr val="10153D"/>
                </a:solidFill>
                <a:latin typeface="Calibri" panose="020F0502020204030204" pitchFamily="34" charset="0"/>
                <a:cs typeface="Calibri" panose="020F0502020204030204" pitchFamily="34" charset="0"/>
              </a:rPr>
              <a:t>issues-this is about respect and preventing harm.</a:t>
            </a:r>
          </a:p>
          <a:p>
            <a:pPr algn="ctr">
              <a:lnSpc>
                <a:spcPts val="248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32DC950A-52F9-98DF-6BCB-A8A9B9A96EEE}"/>
              </a:ext>
            </a:extLst>
          </p:cNvPr>
          <p:cNvSpPr/>
          <p:nvPr/>
        </p:nvSpPr>
        <p:spPr>
          <a:xfrm rot="12134620" flipH="1">
            <a:off x="9324135" y="153262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2093248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3C87D7-1733-443E-BC86-02D1A85D9E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8C12482-5796-C986-46DB-6919BC65A0C2}"/>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90EB67C0-0E9B-D9D4-D874-D124C65EB1F3}"/>
              </a:ext>
            </a:extLst>
          </p:cNvPr>
          <p:cNvSpPr/>
          <p:nvPr/>
        </p:nvSpPr>
        <p:spPr>
          <a:xfrm>
            <a:off x="8563238" y="446739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FC25393B-D522-30C3-56B1-B32E1BEED1EA}"/>
              </a:ext>
            </a:extLst>
          </p:cNvPr>
          <p:cNvSpPr txBox="1"/>
          <p:nvPr/>
        </p:nvSpPr>
        <p:spPr>
          <a:xfrm>
            <a:off x="4651513" y="2660285"/>
            <a:ext cx="6241773" cy="3221395"/>
          </a:xfrm>
          <a:prstGeom prst="rect">
            <a:avLst/>
          </a:prstGeom>
          <a:noFill/>
        </p:spPr>
        <p:txBody>
          <a:bodyPr wrap="square" rtlCol="0">
            <a:spAutoFit/>
          </a:bodyPr>
          <a:lstStyle/>
          <a:p>
            <a:pPr marL="457200" indent="-457200">
              <a:lnSpc>
                <a:spcPts val="2640"/>
              </a:lnSpc>
              <a:spcAft>
                <a:spcPts val="12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t>
            </a:r>
            <a:r>
              <a:rPr lang="en-US" sz="2200" dirty="0" err="1">
                <a:solidFill>
                  <a:schemeClr val="bg1"/>
                </a:solidFill>
                <a:latin typeface="Calibri" panose="020F0502020204030204" pitchFamily="34" charset="0"/>
                <a:cs typeface="Calibri" panose="020F0502020204030204" pitchFamily="34" charset="0"/>
              </a:rPr>
              <a:t>Summarise</a:t>
            </a:r>
            <a:r>
              <a:rPr lang="en-US" sz="2200" dirty="0">
                <a:solidFill>
                  <a:schemeClr val="bg1"/>
                </a:solidFill>
                <a:latin typeface="Calibri" panose="020F0502020204030204" pitchFamily="34" charset="0"/>
                <a:cs typeface="Calibri" panose="020F0502020204030204" pitchFamily="34" charset="0"/>
              </a:rPr>
              <a:t> my teacher’s feedback letter (it includes the teacher’s name and school).”</a:t>
            </a:r>
          </a:p>
          <a:p>
            <a:pPr marL="457200" indent="-457200">
              <a:lnSpc>
                <a:spcPts val="2640"/>
              </a:lnSpc>
              <a:spcAft>
                <a:spcPts val="12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“Help me write an apology message. I will describe the situation without pasting the full chat.”</a:t>
            </a:r>
          </a:p>
          <a:p>
            <a:pPr marL="457200" indent="-457200">
              <a:lnSpc>
                <a:spcPts val="2640"/>
              </a:lnSpc>
              <a:spcAft>
                <a:spcPts val="1200"/>
              </a:spcAft>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t>
            </a:r>
            <a:r>
              <a:rPr lang="en-US" sz="2200" dirty="0" err="1">
                <a:solidFill>
                  <a:schemeClr val="bg1"/>
                </a:solidFill>
                <a:latin typeface="Calibri" panose="020F0502020204030204" pitchFamily="34" charset="0"/>
                <a:cs typeface="Calibri" panose="020F0502020204030204" pitchFamily="34" charset="0"/>
              </a:rPr>
              <a:t>Analyse</a:t>
            </a:r>
            <a:r>
              <a:rPr lang="en-US" sz="2200" dirty="0">
                <a:solidFill>
                  <a:schemeClr val="bg1"/>
                </a:solidFill>
                <a:latin typeface="Calibri" panose="020F0502020204030204" pitchFamily="34" charset="0"/>
                <a:cs typeface="Calibri" panose="020F0502020204030204" pitchFamily="34" charset="0"/>
              </a:rPr>
              <a:t> a volunteer list with names and phone numbers to find ‘unreliable’ people.”</a:t>
            </a:r>
          </a:p>
          <a:p>
            <a:pPr marL="457200" indent="-457200">
              <a:lnSpc>
                <a:spcPts val="2640"/>
              </a:lnSpc>
              <a:spcAft>
                <a:spcPts val="1200"/>
              </a:spcAft>
              <a:buFont typeface="+mj-lt"/>
              <a:buAutoNum type="arabicPeriod"/>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71AEE8AE-1E69-BAC8-8CB2-235757F0AE9D}"/>
              </a:ext>
            </a:extLst>
          </p:cNvPr>
          <p:cNvSpPr txBox="1">
            <a:spLocks/>
          </p:cNvSpPr>
          <p:nvPr/>
        </p:nvSpPr>
        <p:spPr>
          <a:xfrm>
            <a:off x="2462388" y="895096"/>
            <a:ext cx="5413254" cy="112105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Quick practice: Does it pass the Consent Gate?</a:t>
            </a:r>
          </a:p>
          <a:p>
            <a:pPr marL="0" indent="0">
              <a:buNone/>
            </a:pPr>
            <a:endParaRPr lang="en-US" sz="3600" b="1" dirty="0">
              <a:solidFill>
                <a:srgbClr val="10153D"/>
              </a:solidFill>
              <a:cs typeface="Times New Roman" panose="02020603050405020304" pitchFamily="18" charset="0"/>
            </a:endParaRPr>
          </a:p>
        </p:txBody>
      </p:sp>
      <p:cxnSp>
        <p:nvCxnSpPr>
          <p:cNvPr id="20" name="Straight Connector 19">
            <a:extLst>
              <a:ext uri="{FF2B5EF4-FFF2-40B4-BE49-F238E27FC236}">
                <a16:creationId xmlns:a16="http://schemas.microsoft.com/office/drawing/2014/main" id="{94017DF8-A855-E6E7-0A2F-0B2E95229075}"/>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953FEF8C-AB52-5972-A228-294D2B0F31DD}"/>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FB74F547-F378-D885-6795-BC6012B8502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7701B313-C27B-1073-187E-C94AE461705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6CB3960A-F74B-2B73-77FD-124BD46D5DDF}"/>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A439A13A-F208-8CC5-0439-9A02F4FADF9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A6A35EB9-5920-FD6B-CC66-0CFEB11A2E7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3625991E-FD87-FB3D-E625-39E0F9A00C0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32A7F801-E38F-3E1A-1DED-162C7A32A400}"/>
              </a:ext>
            </a:extLst>
          </p:cNvPr>
          <p:cNvCxnSpPr>
            <a:cxnSpLocks/>
          </p:cNvCxnSpPr>
          <p:nvPr/>
        </p:nvCxnSpPr>
        <p:spPr>
          <a:xfrm>
            <a:off x="7875642" y="1193335"/>
            <a:ext cx="137519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BE30FEA9-90E2-D96F-4C07-AC611FB5325A}"/>
              </a:ext>
            </a:extLst>
          </p:cNvPr>
          <p:cNvCxnSpPr>
            <a:cxnSpLocks/>
          </p:cNvCxnSpPr>
          <p:nvPr/>
        </p:nvCxnSpPr>
        <p:spPr>
          <a:xfrm>
            <a:off x="9250834"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65BE94FA-B081-E75B-4D7F-A3440A0D1F50}"/>
              </a:ext>
            </a:extLst>
          </p:cNvPr>
          <p:cNvSpPr txBox="1"/>
          <p:nvPr/>
        </p:nvSpPr>
        <p:spPr>
          <a:xfrm>
            <a:off x="555198" y="2660285"/>
            <a:ext cx="3649897" cy="2759730"/>
          </a:xfrm>
          <a:prstGeom prst="rect">
            <a:avLst/>
          </a:prstGeom>
          <a:noFill/>
        </p:spPr>
        <p:txBody>
          <a:bodyPr wrap="square" rtlCol="0">
            <a:spAutoFit/>
          </a:bodyPr>
          <a:lstStyle/>
          <a:p>
            <a:pPr>
              <a:lnSpc>
                <a:spcPts val="2640"/>
              </a:lnSpc>
              <a:spcAft>
                <a:spcPts val="1300"/>
              </a:spcAft>
            </a:pPr>
            <a:r>
              <a:rPr lang="en-US" sz="2600" b="1" dirty="0">
                <a:solidFill>
                  <a:schemeClr val="bg1"/>
                </a:solidFill>
                <a:latin typeface="Calibri" panose="020F0502020204030204" pitchFamily="34" charset="0"/>
                <a:cs typeface="Calibri" panose="020F0502020204030204" pitchFamily="34" charset="0"/>
              </a:rPr>
              <a:t>Instructions</a:t>
            </a:r>
          </a:p>
          <a:p>
            <a:pPr>
              <a:lnSpc>
                <a:spcPts val="2640"/>
              </a:lnSpc>
              <a:spcAft>
                <a:spcPts val="1300"/>
              </a:spcAft>
            </a:pPr>
            <a:r>
              <a:rPr lang="en-US" sz="2600" dirty="0">
                <a:solidFill>
                  <a:schemeClr val="bg1"/>
                </a:solidFill>
                <a:latin typeface="Calibri" panose="020F0502020204030204" pitchFamily="34" charset="0"/>
                <a:cs typeface="Calibri" panose="020F0502020204030204" pitchFamily="34" charset="0"/>
              </a:rPr>
              <a:t>For each scenario, decide: Pass (safe enough) or Do not pass (use a safer option).Then write one short reason.</a:t>
            </a:r>
          </a:p>
          <a:p>
            <a:pPr>
              <a:lnSpc>
                <a:spcPts val="2640"/>
              </a:lnSpc>
              <a:spcAft>
                <a:spcPts val="1300"/>
              </a:spcAft>
            </a:pP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6404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617D39-C038-2DFF-A203-022FFB73F774}"/>
              </a:ext>
            </a:extLst>
          </p:cNvPr>
          <p:cNvSpPr>
            <a:spLocks noGrp="1"/>
          </p:cNvSpPr>
          <p:nvPr>
            <p:ph type="body" sz="quarter" idx="15"/>
          </p:nvPr>
        </p:nvSpPr>
        <p:spPr>
          <a:xfrm>
            <a:off x="2162103" y="1569142"/>
            <a:ext cx="700387" cy="689518"/>
          </a:xfrm>
        </p:spPr>
        <p:txBody>
          <a:bodyPr/>
          <a:lstStyle/>
          <a:p>
            <a:r>
              <a:rPr lang="en-US" dirty="0"/>
              <a:t>01</a:t>
            </a:r>
          </a:p>
        </p:txBody>
      </p:sp>
      <p:sp>
        <p:nvSpPr>
          <p:cNvPr id="6" name="Text Placeholder 5">
            <a:extLst>
              <a:ext uri="{FF2B5EF4-FFF2-40B4-BE49-F238E27FC236}">
                <a16:creationId xmlns:a16="http://schemas.microsoft.com/office/drawing/2014/main" id="{8B33C90F-8899-3F6C-E5FD-480BD2E0ED68}"/>
              </a:ext>
            </a:extLst>
          </p:cNvPr>
          <p:cNvSpPr>
            <a:spLocks noGrp="1"/>
          </p:cNvSpPr>
          <p:nvPr>
            <p:ph type="body" sz="quarter" idx="14"/>
          </p:nvPr>
        </p:nvSpPr>
        <p:spPr>
          <a:xfrm>
            <a:off x="3033976" y="1569143"/>
            <a:ext cx="8475290" cy="689519"/>
          </a:xfrm>
        </p:spPr>
        <p:txBody>
          <a:bodyPr/>
          <a:lstStyle/>
          <a:p>
            <a:pPr>
              <a:tabLst>
                <a:tab pos="7734300" algn="l"/>
              </a:tabLst>
            </a:pPr>
            <a:r>
              <a:rPr lang="en-IE" sz="2100" dirty="0"/>
              <a:t>Why Safe Data matters with AI (15 min)	3</a:t>
            </a:r>
          </a:p>
        </p:txBody>
      </p:sp>
      <p:sp>
        <p:nvSpPr>
          <p:cNvPr id="8" name="Text Placeholder 7">
            <a:extLst>
              <a:ext uri="{FF2B5EF4-FFF2-40B4-BE49-F238E27FC236}">
                <a16:creationId xmlns:a16="http://schemas.microsoft.com/office/drawing/2014/main" id="{CA83E824-2B6C-F7F7-0B1A-8666CEB2E4D2}"/>
              </a:ext>
            </a:extLst>
          </p:cNvPr>
          <p:cNvSpPr>
            <a:spLocks noGrp="1"/>
          </p:cNvSpPr>
          <p:nvPr>
            <p:ph type="body" sz="quarter" idx="29"/>
          </p:nvPr>
        </p:nvSpPr>
        <p:spPr>
          <a:xfrm>
            <a:off x="2162103" y="2281556"/>
            <a:ext cx="700387" cy="689518"/>
          </a:xfrm>
        </p:spPr>
        <p:txBody>
          <a:bodyPr/>
          <a:lstStyle/>
          <a:p>
            <a:r>
              <a:rPr lang="en-US" dirty="0"/>
              <a:t>02</a:t>
            </a:r>
          </a:p>
        </p:txBody>
      </p:sp>
      <p:sp>
        <p:nvSpPr>
          <p:cNvPr id="10" name="Text Placeholder 9">
            <a:extLst>
              <a:ext uri="{FF2B5EF4-FFF2-40B4-BE49-F238E27FC236}">
                <a16:creationId xmlns:a16="http://schemas.microsoft.com/office/drawing/2014/main" id="{41CF06C3-B6A2-CAAA-3DDB-C4E29B0ED718}"/>
              </a:ext>
            </a:extLst>
          </p:cNvPr>
          <p:cNvSpPr>
            <a:spLocks noGrp="1"/>
          </p:cNvSpPr>
          <p:nvPr>
            <p:ph type="body" sz="quarter" idx="30"/>
          </p:nvPr>
        </p:nvSpPr>
        <p:spPr>
          <a:xfrm>
            <a:off x="3055679" y="2281557"/>
            <a:ext cx="8475290" cy="689519"/>
          </a:xfrm>
        </p:spPr>
        <p:txBody>
          <a:bodyPr/>
          <a:lstStyle/>
          <a:p>
            <a:pPr>
              <a:tabLst>
                <a:tab pos="7726363" algn="l"/>
              </a:tabLst>
            </a:pPr>
            <a:r>
              <a:rPr lang="en-US" sz="2100" dirty="0"/>
              <a:t>How to share data safely? (15 min)	10</a:t>
            </a:r>
          </a:p>
        </p:txBody>
      </p:sp>
      <p:sp>
        <p:nvSpPr>
          <p:cNvPr id="12" name="Text Placeholder 11">
            <a:extLst>
              <a:ext uri="{FF2B5EF4-FFF2-40B4-BE49-F238E27FC236}">
                <a16:creationId xmlns:a16="http://schemas.microsoft.com/office/drawing/2014/main" id="{A57C16DD-27C7-C0D1-D494-AC6561340945}"/>
              </a:ext>
            </a:extLst>
          </p:cNvPr>
          <p:cNvSpPr>
            <a:spLocks noGrp="1"/>
          </p:cNvSpPr>
          <p:nvPr>
            <p:ph type="body" sz="quarter" idx="31"/>
          </p:nvPr>
        </p:nvSpPr>
        <p:spPr>
          <a:xfrm>
            <a:off x="2162103" y="2989968"/>
            <a:ext cx="700387" cy="689518"/>
          </a:xfrm>
        </p:spPr>
        <p:txBody>
          <a:bodyPr/>
          <a:lstStyle/>
          <a:p>
            <a:r>
              <a:rPr lang="en-US" dirty="0"/>
              <a:t>03</a:t>
            </a:r>
          </a:p>
        </p:txBody>
      </p:sp>
      <p:sp>
        <p:nvSpPr>
          <p:cNvPr id="14" name="Text Placeholder 13">
            <a:extLst>
              <a:ext uri="{FF2B5EF4-FFF2-40B4-BE49-F238E27FC236}">
                <a16:creationId xmlns:a16="http://schemas.microsoft.com/office/drawing/2014/main" id="{0F676A8B-2215-2443-1763-A5EE35612205}"/>
              </a:ext>
            </a:extLst>
          </p:cNvPr>
          <p:cNvSpPr>
            <a:spLocks noGrp="1"/>
          </p:cNvSpPr>
          <p:nvPr>
            <p:ph type="body" sz="quarter" idx="32"/>
          </p:nvPr>
        </p:nvSpPr>
        <p:spPr>
          <a:xfrm>
            <a:off x="3062258" y="2989968"/>
            <a:ext cx="8475290" cy="689519"/>
          </a:xfrm>
        </p:spPr>
        <p:txBody>
          <a:bodyPr/>
          <a:lstStyle/>
          <a:p>
            <a:pPr>
              <a:tabLst>
                <a:tab pos="7726363" algn="l"/>
              </a:tabLst>
            </a:pPr>
            <a:r>
              <a:rPr lang="en-IE" sz="2100" dirty="0"/>
              <a:t>Privacy, rights, and consent (15 min)	16</a:t>
            </a:r>
          </a:p>
        </p:txBody>
      </p:sp>
      <p:sp>
        <p:nvSpPr>
          <p:cNvPr id="28" name="Text Placeholder 27">
            <a:extLst>
              <a:ext uri="{FF2B5EF4-FFF2-40B4-BE49-F238E27FC236}">
                <a16:creationId xmlns:a16="http://schemas.microsoft.com/office/drawing/2014/main" id="{E614182E-39BC-5328-4F5D-E73A961EAB1C}"/>
              </a:ext>
            </a:extLst>
          </p:cNvPr>
          <p:cNvSpPr>
            <a:spLocks noGrp="1"/>
          </p:cNvSpPr>
          <p:nvPr>
            <p:ph type="body" sz="quarter" idx="33"/>
          </p:nvPr>
        </p:nvSpPr>
        <p:spPr>
          <a:xfrm>
            <a:off x="2162103" y="3728907"/>
            <a:ext cx="700387" cy="689518"/>
          </a:xfrm>
        </p:spPr>
        <p:txBody>
          <a:bodyPr/>
          <a:lstStyle/>
          <a:p>
            <a:r>
              <a:rPr lang="en-US" dirty="0"/>
              <a:t>04</a:t>
            </a:r>
          </a:p>
        </p:txBody>
      </p:sp>
      <p:sp>
        <p:nvSpPr>
          <p:cNvPr id="30" name="Text Placeholder 29">
            <a:extLst>
              <a:ext uri="{FF2B5EF4-FFF2-40B4-BE49-F238E27FC236}">
                <a16:creationId xmlns:a16="http://schemas.microsoft.com/office/drawing/2014/main" id="{6E9D76F7-115D-9692-AEA6-D962160A8084}"/>
              </a:ext>
            </a:extLst>
          </p:cNvPr>
          <p:cNvSpPr>
            <a:spLocks noGrp="1"/>
          </p:cNvSpPr>
          <p:nvPr>
            <p:ph type="body" sz="quarter" idx="34"/>
          </p:nvPr>
        </p:nvSpPr>
        <p:spPr>
          <a:xfrm>
            <a:off x="3083961" y="3728907"/>
            <a:ext cx="8475290" cy="689519"/>
          </a:xfrm>
        </p:spPr>
        <p:txBody>
          <a:bodyPr/>
          <a:lstStyle/>
          <a:p>
            <a:pPr>
              <a:tabLst>
                <a:tab pos="7726363" algn="l"/>
              </a:tabLst>
            </a:pPr>
            <a:r>
              <a:rPr lang="en-IE" sz="2100" dirty="0"/>
              <a:t>Choosing safer AI workflows (25 min)	23</a:t>
            </a:r>
          </a:p>
        </p:txBody>
      </p:sp>
      <p:sp>
        <p:nvSpPr>
          <p:cNvPr id="32" name="Text Placeholder 31">
            <a:extLst>
              <a:ext uri="{FF2B5EF4-FFF2-40B4-BE49-F238E27FC236}">
                <a16:creationId xmlns:a16="http://schemas.microsoft.com/office/drawing/2014/main" id="{3DA418C0-6CE0-5146-89C2-90304BDADA45}"/>
              </a:ext>
            </a:extLst>
          </p:cNvPr>
          <p:cNvSpPr>
            <a:spLocks noGrp="1"/>
          </p:cNvSpPr>
          <p:nvPr>
            <p:ph type="body" sz="quarter" idx="35"/>
          </p:nvPr>
        </p:nvSpPr>
        <p:spPr>
          <a:xfrm>
            <a:off x="2162103" y="4453543"/>
            <a:ext cx="700387" cy="689518"/>
          </a:xfrm>
        </p:spPr>
        <p:txBody>
          <a:bodyPr/>
          <a:lstStyle/>
          <a:p>
            <a:r>
              <a:rPr lang="en-US" dirty="0"/>
              <a:t>05</a:t>
            </a:r>
          </a:p>
        </p:txBody>
      </p:sp>
      <p:sp>
        <p:nvSpPr>
          <p:cNvPr id="34" name="Text Placeholder 33">
            <a:extLst>
              <a:ext uri="{FF2B5EF4-FFF2-40B4-BE49-F238E27FC236}">
                <a16:creationId xmlns:a16="http://schemas.microsoft.com/office/drawing/2014/main" id="{36D04AA7-E7F9-9C2E-2A8F-2FB960630317}"/>
              </a:ext>
            </a:extLst>
          </p:cNvPr>
          <p:cNvSpPr>
            <a:spLocks noGrp="1"/>
          </p:cNvSpPr>
          <p:nvPr>
            <p:ph type="body" sz="quarter" idx="36"/>
          </p:nvPr>
        </p:nvSpPr>
        <p:spPr>
          <a:xfrm>
            <a:off x="3062258" y="4453544"/>
            <a:ext cx="8475290" cy="689519"/>
          </a:xfrm>
        </p:spPr>
        <p:txBody>
          <a:bodyPr/>
          <a:lstStyle/>
          <a:p>
            <a:pPr>
              <a:tabLst>
                <a:tab pos="7726363" algn="l"/>
              </a:tabLst>
            </a:pPr>
            <a:r>
              <a:rPr lang="en-IE" sz="2100" dirty="0"/>
              <a:t>Some Data (15 min)	33</a:t>
            </a:r>
          </a:p>
        </p:txBody>
      </p:sp>
      <p:sp>
        <p:nvSpPr>
          <p:cNvPr id="36" name="Text Placeholder 35">
            <a:extLst>
              <a:ext uri="{FF2B5EF4-FFF2-40B4-BE49-F238E27FC236}">
                <a16:creationId xmlns:a16="http://schemas.microsoft.com/office/drawing/2014/main" id="{EB40006D-B2E5-ABE0-151C-DF39D1D75E8A}"/>
              </a:ext>
            </a:extLst>
          </p:cNvPr>
          <p:cNvSpPr>
            <a:spLocks noGrp="1"/>
          </p:cNvSpPr>
          <p:nvPr>
            <p:ph type="body" sz="quarter" idx="27"/>
          </p:nvPr>
        </p:nvSpPr>
        <p:spPr/>
        <p:txBody>
          <a:bodyPr/>
          <a:lstStyle/>
          <a:p>
            <a:r>
              <a:rPr lang="en-US" dirty="0"/>
              <a:t>Contents</a:t>
            </a:r>
          </a:p>
        </p:txBody>
      </p:sp>
      <p:grpSp>
        <p:nvGrpSpPr>
          <p:cNvPr id="75" name="Group 74">
            <a:extLst>
              <a:ext uri="{FF2B5EF4-FFF2-40B4-BE49-F238E27FC236}">
                <a16:creationId xmlns:a16="http://schemas.microsoft.com/office/drawing/2014/main" id="{AFE978E3-D7B4-92F4-A93E-A8CF9D1008B3}"/>
              </a:ext>
            </a:extLst>
          </p:cNvPr>
          <p:cNvGrpSpPr/>
          <p:nvPr/>
        </p:nvGrpSpPr>
        <p:grpSpPr>
          <a:xfrm>
            <a:off x="1957265" y="2262132"/>
            <a:ext cx="9552000" cy="2169060"/>
            <a:chOff x="1957265" y="2104451"/>
            <a:chExt cx="9552000" cy="2156294"/>
          </a:xfrm>
        </p:grpSpPr>
        <p:cxnSp>
          <p:nvCxnSpPr>
            <p:cNvPr id="70" name="Straight Connector 69">
              <a:extLst>
                <a:ext uri="{FF2B5EF4-FFF2-40B4-BE49-F238E27FC236}">
                  <a16:creationId xmlns:a16="http://schemas.microsoft.com/office/drawing/2014/main" id="{BDD2739B-59B9-BA1A-15D5-CFB5BE8708EA}"/>
                </a:ext>
              </a:extLst>
            </p:cNvPr>
            <p:cNvCxnSpPr>
              <a:cxnSpLocks/>
            </p:cNvCxnSpPr>
            <p:nvPr/>
          </p:nvCxnSpPr>
          <p:spPr>
            <a:xfrm flipH="1">
              <a:off x="1957265" y="426074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3A3B3F5D-378B-EEB6-0F8E-EAE48C811825}"/>
                </a:ext>
              </a:extLst>
            </p:cNvPr>
            <p:cNvCxnSpPr>
              <a:cxnSpLocks/>
            </p:cNvCxnSpPr>
            <p:nvPr/>
          </p:nvCxnSpPr>
          <p:spPr>
            <a:xfrm flipH="1">
              <a:off x="1957265" y="3541980"/>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1AE3F020-49DF-54D9-59DD-3E3EFFA37AF9}"/>
                </a:ext>
              </a:extLst>
            </p:cNvPr>
            <p:cNvCxnSpPr>
              <a:cxnSpLocks/>
            </p:cNvCxnSpPr>
            <p:nvPr/>
          </p:nvCxnSpPr>
          <p:spPr>
            <a:xfrm flipH="1">
              <a:off x="1957265" y="2823215"/>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E78268E9-EF7E-0AD3-BFBD-48131C52EC79}"/>
                </a:ext>
              </a:extLst>
            </p:cNvPr>
            <p:cNvCxnSpPr>
              <a:cxnSpLocks/>
            </p:cNvCxnSpPr>
            <p:nvPr/>
          </p:nvCxnSpPr>
          <p:spPr>
            <a:xfrm flipH="1">
              <a:off x="1957265" y="2104451"/>
              <a:ext cx="9552000" cy="0"/>
            </a:xfrm>
            <a:prstGeom prst="line">
              <a:avLst/>
            </a:prstGeom>
            <a:ln w="19050">
              <a:solidFill>
                <a:srgbClr val="22BDBF"/>
              </a:solidFill>
            </a:ln>
          </p:spPr>
          <p:style>
            <a:lnRef idx="1">
              <a:schemeClr val="accent1"/>
            </a:lnRef>
            <a:fillRef idx="0">
              <a:schemeClr val="accent1"/>
            </a:fillRef>
            <a:effectRef idx="0">
              <a:schemeClr val="accent1"/>
            </a:effectRef>
            <a:fontRef idx="minor">
              <a:schemeClr val="tx1"/>
            </a:fontRef>
          </p:style>
        </p:cxnSp>
      </p:grpSp>
      <p:sp>
        <p:nvSpPr>
          <p:cNvPr id="76" name="Graphic 7">
            <a:extLst>
              <a:ext uri="{FF2B5EF4-FFF2-40B4-BE49-F238E27FC236}">
                <a16:creationId xmlns:a16="http://schemas.microsoft.com/office/drawing/2014/main" id="{8DBED5CE-6C66-6C75-57DD-B2DC9A1C88E1}"/>
              </a:ext>
            </a:extLst>
          </p:cNvPr>
          <p:cNvSpPr/>
          <p:nvPr/>
        </p:nvSpPr>
        <p:spPr>
          <a:xfrm>
            <a:off x="-1318493" y="4573713"/>
            <a:ext cx="3173339" cy="2578608"/>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8F4628-D67B-EF6D-C2AA-F77CB8E5A96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CC3C8F6-F1B0-A36E-40E1-469922928860}"/>
              </a:ext>
            </a:extLst>
          </p:cNvPr>
          <p:cNvSpPr/>
          <p:nvPr/>
        </p:nvSpPr>
        <p:spPr>
          <a:xfrm flipH="1" flipV="1">
            <a:off x="-4" y="2064002"/>
            <a:ext cx="12191997" cy="411674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F0D7184-ACA8-0C12-F27B-C6FBA07D905F}"/>
              </a:ext>
            </a:extLst>
          </p:cNvPr>
          <p:cNvSpPr/>
          <p:nvPr/>
        </p:nvSpPr>
        <p:spPr>
          <a:xfrm>
            <a:off x="9619520" y="156493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4A77B3C2-7B3E-6D51-3E5A-34EC28AE28DD}"/>
              </a:ext>
            </a:extLst>
          </p:cNvPr>
          <p:cNvSpPr txBox="1"/>
          <p:nvPr/>
        </p:nvSpPr>
        <p:spPr>
          <a:xfrm>
            <a:off x="642729" y="2426017"/>
            <a:ext cx="7097605" cy="4093428"/>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You usually do not have the </a:t>
            </a:r>
          </a:p>
          <a:p>
            <a:r>
              <a:rPr lang="en-US" sz="2600" b="1" dirty="0">
                <a:solidFill>
                  <a:schemeClr val="bg1"/>
                </a:solidFill>
                <a:latin typeface="Calibri" panose="020F0502020204030204" pitchFamily="34" charset="0"/>
                <a:cs typeface="Calibri" panose="020F0502020204030204" pitchFamily="34" charset="0"/>
              </a:rPr>
              <a:t>right to share with AI:</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Private messages of other people (even if you                        are part of the chat)</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Lists of people (class lists, volunteer lists, client lists)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Documents that are not yours (contracts, HR notes, internal emails)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Personal stories told to you in confidence (health, relationships, family issues)</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C4CC6B72-1AFC-14B6-AEF0-B5178909D1DE}"/>
              </a:ext>
            </a:extLst>
          </p:cNvPr>
          <p:cNvSpPr txBox="1">
            <a:spLocks/>
          </p:cNvSpPr>
          <p:nvPr/>
        </p:nvSpPr>
        <p:spPr>
          <a:xfrm>
            <a:off x="579277" y="284684"/>
            <a:ext cx="396064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Do I have the right to use this data?</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6" name="pole tekstowe 19">
            <a:extLst>
              <a:ext uri="{FF2B5EF4-FFF2-40B4-BE49-F238E27FC236}">
                <a16:creationId xmlns:a16="http://schemas.microsoft.com/office/drawing/2014/main" id="{C6BBA5F3-A688-1E24-34AC-0F715192ABC6}"/>
              </a:ext>
            </a:extLst>
          </p:cNvPr>
          <p:cNvSpPr txBox="1"/>
          <p:nvPr/>
        </p:nvSpPr>
        <p:spPr>
          <a:xfrm>
            <a:off x="4684291" y="284684"/>
            <a:ext cx="6657477" cy="1759456"/>
          </a:xfrm>
          <a:prstGeom prst="rect">
            <a:avLst/>
          </a:prstGeom>
          <a:noFill/>
        </p:spPr>
        <p:txBody>
          <a:bodyPr wrap="square" rtlCol="0">
            <a:spAutoFit/>
          </a:bodyPr>
          <a:lstStyle/>
          <a:p>
            <a:pPr>
              <a:lnSpc>
                <a:spcPts val="2580"/>
              </a:lnSpc>
            </a:pPr>
            <a:r>
              <a:rPr lang="en-US" sz="2400" b="1" dirty="0">
                <a:solidFill>
                  <a:srgbClr val="10153D"/>
                </a:solidFill>
                <a:latin typeface="Calibri" panose="020F0502020204030204" pitchFamily="34" charset="0"/>
                <a:cs typeface="Calibri" panose="020F0502020204030204" pitchFamily="34" charset="0"/>
              </a:rPr>
              <a:t>Safe AI use is not only about your privacy. It is also about rights: </a:t>
            </a:r>
            <a:r>
              <a:rPr lang="en-US" sz="2400" dirty="0">
                <a:solidFill>
                  <a:srgbClr val="10153D"/>
                </a:solidFill>
                <a:latin typeface="Calibri" panose="020F0502020204030204" pitchFamily="34" charset="0"/>
                <a:cs typeface="Calibri" panose="020F0502020204030204" pitchFamily="34" charset="0"/>
              </a:rPr>
              <a:t>whether you are allowed to use, share, or process data  (especially when it belongs to someone else or to an organization).</a:t>
            </a:r>
          </a:p>
          <a:p>
            <a:pPr>
              <a:lnSpc>
                <a:spcPts val="2580"/>
              </a:lnSpc>
            </a:pPr>
            <a:endParaRPr lang="en-US" sz="2400" dirty="0">
              <a:solidFill>
                <a:srgbClr val="10153D"/>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0EBE1CB9-50B8-AD00-22E6-5D6D64ED986D}"/>
              </a:ext>
            </a:extLst>
          </p:cNvPr>
          <p:cNvSpPr/>
          <p:nvPr/>
        </p:nvSpPr>
        <p:spPr>
          <a:xfrm>
            <a:off x="579276" y="2018677"/>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14" name="pole tekstowe 21">
            <a:extLst>
              <a:ext uri="{FF2B5EF4-FFF2-40B4-BE49-F238E27FC236}">
                <a16:creationId xmlns:a16="http://schemas.microsoft.com/office/drawing/2014/main" id="{ABB28180-1635-7D5D-931E-B519F6E20D56}"/>
              </a:ext>
            </a:extLst>
          </p:cNvPr>
          <p:cNvSpPr txBox="1"/>
          <p:nvPr/>
        </p:nvSpPr>
        <p:spPr>
          <a:xfrm>
            <a:off x="7740342" y="2458462"/>
            <a:ext cx="4451658" cy="5447645"/>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You usually do have                           the right to use:</a:t>
            </a:r>
          </a:p>
          <a:p>
            <a:pPr marL="342900" indent="-342900">
              <a:buFont typeface="Arial" panose="020B0604020202020204" pitchFamily="34" charset="0"/>
              <a:buChar char="•"/>
            </a:pPr>
            <a:endParaRPr lang="en-US" sz="10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Your own text that                     contains no sensitive details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General questions                     without personal data</a:t>
            </a:r>
          </a:p>
          <a:p>
            <a:pPr marL="342900" indent="-342900">
              <a:buFont typeface="Arial" panose="020B0604020202020204" pitchFamily="34" charset="0"/>
              <a:buChar char="•"/>
            </a:pPr>
            <a:r>
              <a:rPr lang="en-US" sz="2200" dirty="0" err="1">
                <a:solidFill>
                  <a:schemeClr val="bg1"/>
                </a:solidFill>
                <a:latin typeface="Calibri" panose="020F0502020204030204" pitchFamily="34" charset="0"/>
                <a:cs typeface="Calibri" panose="020F0502020204030204" pitchFamily="34" charset="0"/>
              </a:rPr>
              <a:t>Anonymised</a:t>
            </a:r>
            <a:r>
              <a:rPr lang="en-US" sz="2200" dirty="0">
                <a:solidFill>
                  <a:schemeClr val="bg1"/>
                </a:solidFill>
                <a:latin typeface="Calibri" panose="020F0502020204030204" pitchFamily="34" charset="0"/>
                <a:cs typeface="Calibri" panose="020F0502020204030204" pitchFamily="34" charset="0"/>
              </a:rPr>
              <a:t> examples you created yourself (fictional                     or de-identified)</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cxnSp>
        <p:nvCxnSpPr>
          <p:cNvPr id="17" name="Straight Connector 16">
            <a:extLst>
              <a:ext uri="{FF2B5EF4-FFF2-40B4-BE49-F238E27FC236}">
                <a16:creationId xmlns:a16="http://schemas.microsoft.com/office/drawing/2014/main" id="{70CB3551-BCC5-A914-FEDC-F6872D1ED7D9}"/>
              </a:ext>
            </a:extLst>
          </p:cNvPr>
          <p:cNvCxnSpPr>
            <a:cxnSpLocks/>
          </p:cNvCxnSpPr>
          <p:nvPr/>
        </p:nvCxnSpPr>
        <p:spPr>
          <a:xfrm>
            <a:off x="7320333" y="242601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89693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67F5C-D32C-BD86-B9CC-B663018BB75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C84C2DC-5AF3-70D6-CE7C-AFA786E43DAE}"/>
              </a:ext>
            </a:extLst>
          </p:cNvPr>
          <p:cNvSpPr/>
          <p:nvPr/>
        </p:nvSpPr>
        <p:spPr>
          <a:xfrm flipH="1" flipV="1">
            <a:off x="3041374" y="-1"/>
            <a:ext cx="9150625" cy="6857994"/>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CBE6B4BA-BCC6-B5F5-10B3-9AC227A77E61}"/>
              </a:ext>
            </a:extLst>
          </p:cNvPr>
          <p:cNvSpPr txBox="1">
            <a:spLocks/>
          </p:cNvSpPr>
          <p:nvPr/>
        </p:nvSpPr>
        <p:spPr>
          <a:xfrm>
            <a:off x="3600028" y="683186"/>
            <a:ext cx="657045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Consent: what “real consent” looks like (and what it does not?)</a:t>
            </a:r>
          </a:p>
          <a:p>
            <a:pPr marL="0" indent="0">
              <a:buNone/>
            </a:pPr>
            <a:endParaRPr lang="en-US" sz="3600" b="1" dirty="0">
              <a:solidFill>
                <a:schemeClr val="bg1"/>
              </a:solidFill>
              <a:cs typeface="Times New Roman" panose="02020603050405020304" pitchFamily="18" charset="0"/>
            </a:endParaRPr>
          </a:p>
          <a:p>
            <a:pPr marL="0" indent="0">
              <a:buNone/>
            </a:pPr>
            <a:endParaRPr lang="en-US" sz="3600" b="1" dirty="0">
              <a:solidFill>
                <a:schemeClr val="bg1"/>
              </a:solidFill>
              <a:cs typeface="Times New Roman" panose="02020603050405020304" pitchFamily="18" charset="0"/>
            </a:endParaRPr>
          </a:p>
        </p:txBody>
      </p:sp>
      <p:sp>
        <p:nvSpPr>
          <p:cNvPr id="12" name="Graphic 7">
            <a:extLst>
              <a:ext uri="{FF2B5EF4-FFF2-40B4-BE49-F238E27FC236}">
                <a16:creationId xmlns:a16="http://schemas.microsoft.com/office/drawing/2014/main" id="{3FEB9FB3-11F8-C0B1-B16E-6E743A05CA72}"/>
              </a:ext>
            </a:extLst>
          </p:cNvPr>
          <p:cNvSpPr/>
          <p:nvPr/>
        </p:nvSpPr>
        <p:spPr>
          <a:xfrm>
            <a:off x="8751099" y="-1883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05AC35D-D3E2-86D2-063B-9D766C9186DE}"/>
              </a:ext>
            </a:extLst>
          </p:cNvPr>
          <p:cNvSpPr/>
          <p:nvPr/>
        </p:nvSpPr>
        <p:spPr>
          <a:xfrm>
            <a:off x="0" y="2137451"/>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solidFill>
              <a:srgbClr val="009AC1"/>
            </a:solid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404AF67-FB55-64B4-59AD-8B0F88BC7D8A}"/>
              </a:ext>
            </a:extLst>
          </p:cNvPr>
          <p:cNvSpPr txBox="1"/>
          <p:nvPr/>
        </p:nvSpPr>
        <p:spPr>
          <a:xfrm>
            <a:off x="3600028" y="2709598"/>
            <a:ext cx="7841451" cy="3939540"/>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Consent is not only “someone said yes once.” </a:t>
            </a:r>
          </a:p>
          <a:p>
            <a:r>
              <a:rPr lang="en-US" sz="2600" b="1" dirty="0">
                <a:solidFill>
                  <a:schemeClr val="bg1"/>
                </a:solidFill>
                <a:latin typeface="Calibri" panose="020F0502020204030204" pitchFamily="34" charset="0"/>
                <a:cs typeface="Calibri" panose="020F0502020204030204" pitchFamily="34" charset="0"/>
              </a:rPr>
              <a:t>For AI use, consent should be:</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Informed: </a:t>
            </a:r>
            <a:r>
              <a:rPr lang="en-US" sz="2200" dirty="0">
                <a:solidFill>
                  <a:schemeClr val="bg1"/>
                </a:solidFill>
                <a:latin typeface="Calibri" panose="020F0502020204030204" pitchFamily="34" charset="0"/>
                <a:cs typeface="Calibri" panose="020F0502020204030204" pitchFamily="34" charset="0"/>
              </a:rPr>
              <a:t>the person understands what will be shared and why</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Specific: </a:t>
            </a:r>
            <a:r>
              <a:rPr lang="en-US" sz="2200" dirty="0">
                <a:solidFill>
                  <a:schemeClr val="bg1"/>
                </a:solidFill>
                <a:latin typeface="Calibri" panose="020F0502020204030204" pitchFamily="34" charset="0"/>
                <a:cs typeface="Calibri" panose="020F0502020204030204" pitchFamily="34" charset="0"/>
              </a:rPr>
              <a:t>consent for this purpose, not “anything you want”</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Voluntary: </a:t>
            </a:r>
            <a:r>
              <a:rPr lang="en-US" sz="2200" dirty="0">
                <a:solidFill>
                  <a:schemeClr val="bg1"/>
                </a:solidFill>
                <a:latin typeface="Calibri" panose="020F0502020204030204" pitchFamily="34" charset="0"/>
                <a:cs typeface="Calibri" panose="020F0502020204030204" pitchFamily="34" charset="0"/>
              </a:rPr>
              <a:t>no pressure, no fear of consequences</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Revocable: </a:t>
            </a:r>
            <a:r>
              <a:rPr lang="en-US" sz="2200" dirty="0">
                <a:solidFill>
                  <a:schemeClr val="bg1"/>
                </a:solidFill>
                <a:latin typeface="Calibri" panose="020F0502020204030204" pitchFamily="34" charset="0"/>
                <a:cs typeface="Calibri" panose="020F0502020204030204" pitchFamily="34" charset="0"/>
              </a:rPr>
              <a:t>the person can change their mind</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Important: </a:t>
            </a:r>
            <a:r>
              <a:rPr lang="en-US" sz="2200" dirty="0">
                <a:solidFill>
                  <a:schemeClr val="bg1"/>
                </a:solidFill>
                <a:latin typeface="Calibri" panose="020F0502020204030204" pitchFamily="34" charset="0"/>
                <a:cs typeface="Calibri" panose="020F0502020204030204" pitchFamily="34" charset="0"/>
              </a:rPr>
              <a:t>Consent depends on audience and tool</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person might agree to tell you something, but not agree to have it shared with an AI tool or stored in a system.</a:t>
            </a:r>
          </a:p>
          <a:p>
            <a:endParaRPr lang="en-US"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011388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C8137-9152-5FC7-638F-29FDD2A6D18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0648823-1EBF-850F-3237-7C1991B5A1FA}"/>
              </a:ext>
            </a:extLst>
          </p:cNvPr>
          <p:cNvSpPr/>
          <p:nvPr/>
        </p:nvSpPr>
        <p:spPr>
          <a:xfrm flipH="1" flipV="1">
            <a:off x="-4" y="2064002"/>
            <a:ext cx="12191997" cy="411674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C5A29C1-ABEB-612F-206C-A803F5DDFEB5}"/>
              </a:ext>
            </a:extLst>
          </p:cNvPr>
          <p:cNvSpPr/>
          <p:nvPr/>
        </p:nvSpPr>
        <p:spPr>
          <a:xfrm>
            <a:off x="9632404" y="144830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8EEB50E7-F96D-CFC8-40B2-88FEF9E59FEE}"/>
              </a:ext>
            </a:extLst>
          </p:cNvPr>
          <p:cNvSpPr txBox="1"/>
          <p:nvPr/>
        </p:nvSpPr>
        <p:spPr>
          <a:xfrm>
            <a:off x="642730" y="2426017"/>
            <a:ext cx="5220187" cy="4370427"/>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Common indirect identifiers:</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Exact age, exact location, school/ employer, unique role exact dates and events (“the only person who…”)</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Combinations (age + city + hobby + situation)</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Screenshots with small visible clues (profile pictures, group names)</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85C4D388-76B8-4759-C436-0A5125229880}"/>
              </a:ext>
            </a:extLst>
          </p:cNvPr>
          <p:cNvSpPr txBox="1">
            <a:spLocks/>
          </p:cNvSpPr>
          <p:nvPr/>
        </p:nvSpPr>
        <p:spPr>
          <a:xfrm>
            <a:off x="579276" y="511541"/>
            <a:ext cx="691482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Indirect Identification: When “removing names” is not enough?</a:t>
            </a:r>
          </a:p>
          <a:p>
            <a:pPr marL="0" indent="0">
              <a:buNone/>
            </a:pPr>
            <a:endParaRPr lang="en-US" sz="3600" b="1" dirty="0">
              <a:solidFill>
                <a:srgbClr val="22BDBF"/>
              </a:solidFill>
              <a:cs typeface="Times New Roman" panose="02020603050405020304" pitchFamily="18" charset="0"/>
            </a:endParaRPr>
          </a:p>
          <a:p>
            <a:pPr marL="0" indent="0">
              <a:buNone/>
            </a:pPr>
            <a:endParaRPr lang="en-US" sz="3600" b="1" dirty="0">
              <a:solidFill>
                <a:srgbClr val="22BDBF"/>
              </a:solidFill>
              <a:cs typeface="Times New Roman" panose="02020603050405020304" pitchFamily="18" charset="0"/>
            </a:endParaRPr>
          </a:p>
        </p:txBody>
      </p:sp>
      <p:sp>
        <p:nvSpPr>
          <p:cNvPr id="6" name="pole tekstowe 19">
            <a:extLst>
              <a:ext uri="{FF2B5EF4-FFF2-40B4-BE49-F238E27FC236}">
                <a16:creationId xmlns:a16="http://schemas.microsoft.com/office/drawing/2014/main" id="{8F1D54DA-E51B-1196-5C1F-9BA6122C467D}"/>
              </a:ext>
            </a:extLst>
          </p:cNvPr>
          <p:cNvSpPr txBox="1"/>
          <p:nvPr/>
        </p:nvSpPr>
        <p:spPr>
          <a:xfrm>
            <a:off x="7652085" y="511541"/>
            <a:ext cx="3960639" cy="1092607"/>
          </a:xfrm>
          <a:prstGeom prst="rect">
            <a:avLst/>
          </a:prstGeom>
          <a:noFill/>
        </p:spPr>
        <p:txBody>
          <a:bodyPr wrap="square" rtlCol="0">
            <a:spAutoFit/>
          </a:bodyPr>
          <a:lstStyle/>
          <a:p>
            <a:pPr>
              <a:lnSpc>
                <a:spcPts val="2580"/>
              </a:lnSpc>
            </a:pPr>
            <a:r>
              <a:rPr lang="en-US" sz="2400" dirty="0">
                <a:solidFill>
                  <a:srgbClr val="10153D"/>
                </a:solidFill>
                <a:latin typeface="Calibri" panose="020F0502020204030204" pitchFamily="34" charset="0"/>
                <a:cs typeface="Calibri" panose="020F0502020204030204" pitchFamily="34" charset="0"/>
              </a:rPr>
              <a:t>People can be identified even without names if details allow someone to guess who it is</a:t>
            </a:r>
          </a:p>
        </p:txBody>
      </p:sp>
      <p:sp>
        <p:nvSpPr>
          <p:cNvPr id="14" name="pole tekstowe 21">
            <a:extLst>
              <a:ext uri="{FF2B5EF4-FFF2-40B4-BE49-F238E27FC236}">
                <a16:creationId xmlns:a16="http://schemas.microsoft.com/office/drawing/2014/main" id="{66F40E83-C64C-400F-4242-C0C66DC3CF4D}"/>
              </a:ext>
            </a:extLst>
          </p:cNvPr>
          <p:cNvSpPr txBox="1"/>
          <p:nvPr/>
        </p:nvSpPr>
        <p:spPr>
          <a:xfrm>
            <a:off x="6483277" y="2458462"/>
            <a:ext cx="5430816" cy="5570756"/>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Safer alternatives (choose one):</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Abstract: </a:t>
            </a:r>
            <a:r>
              <a:rPr lang="en-US" sz="2200" dirty="0">
                <a:solidFill>
                  <a:schemeClr val="bg1"/>
                </a:solidFill>
                <a:latin typeface="Calibri" panose="020F0502020204030204" pitchFamily="34" charset="0"/>
                <a:cs typeface="Calibri" panose="020F0502020204030204" pitchFamily="34" charset="0"/>
              </a:rPr>
              <a:t>describe the situation              without unique details</a:t>
            </a:r>
          </a:p>
          <a:p>
            <a:pPr marL="342900" indent="-342900">
              <a:buFont typeface="Arial" panose="020B0604020202020204" pitchFamily="34" charset="0"/>
              <a:buChar char="•"/>
            </a:pPr>
            <a:r>
              <a:rPr lang="en-US" sz="2200" b="1" dirty="0" err="1">
                <a:solidFill>
                  <a:schemeClr val="bg1"/>
                </a:solidFill>
                <a:latin typeface="Calibri" panose="020F0502020204030204" pitchFamily="34" charset="0"/>
                <a:cs typeface="Calibri" panose="020F0502020204030204" pitchFamily="34" charset="0"/>
              </a:rPr>
              <a:t>Generalise</a:t>
            </a:r>
            <a:r>
              <a:rPr lang="en-US" sz="2200" b="1" dirty="0">
                <a:solidFill>
                  <a:schemeClr val="bg1"/>
                </a:solidFill>
                <a:latin typeface="Calibri" panose="020F0502020204030204" pitchFamily="34" charset="0"/>
                <a:cs typeface="Calibri" panose="020F0502020204030204" pitchFamily="34" charset="0"/>
              </a:rPr>
              <a:t>: </a:t>
            </a:r>
            <a:r>
              <a:rPr lang="en-US" sz="2200" dirty="0">
                <a:solidFill>
                  <a:schemeClr val="bg1"/>
                </a:solidFill>
                <a:latin typeface="Calibri" panose="020F0502020204030204" pitchFamily="34" charset="0"/>
                <a:cs typeface="Calibri" panose="020F0502020204030204" pitchFamily="34" charset="0"/>
              </a:rPr>
              <a:t>use ranges (age group),            broad areas (region)</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Role-based: </a:t>
            </a:r>
            <a:r>
              <a:rPr lang="en-US" sz="2200" dirty="0">
                <a:solidFill>
                  <a:schemeClr val="bg1"/>
                </a:solidFill>
                <a:latin typeface="Calibri" panose="020F0502020204030204" pitchFamily="34" charset="0"/>
                <a:cs typeface="Calibri" panose="020F0502020204030204" pitchFamily="34" charset="0"/>
              </a:rPr>
              <a:t>Person A / Person B              instead of real identities</a:t>
            </a:r>
          </a:p>
          <a:p>
            <a:pPr marL="342900" indent="-342900">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Do not upload: </a:t>
            </a:r>
            <a:r>
              <a:rPr lang="en-US" sz="2200" dirty="0">
                <a:solidFill>
                  <a:schemeClr val="bg1"/>
                </a:solidFill>
                <a:latin typeface="Calibri" panose="020F0502020204030204" pitchFamily="34" charset="0"/>
                <a:cs typeface="Calibri" panose="020F0502020204030204" pitchFamily="34" charset="0"/>
              </a:rPr>
              <a:t>if you cannot remove identifying context</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D3974F43-9715-4FD9-26F8-732BBE401F5B}"/>
              </a:ext>
            </a:extLst>
          </p:cNvPr>
          <p:cNvCxnSpPr>
            <a:cxnSpLocks/>
          </p:cNvCxnSpPr>
          <p:nvPr/>
        </p:nvCxnSpPr>
        <p:spPr>
          <a:xfrm>
            <a:off x="5962180" y="242601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208A53D9-2907-D1BD-3DC6-1199B9494735}"/>
              </a:ext>
            </a:extLst>
          </p:cNvPr>
          <p:cNvSpPr/>
          <p:nvPr/>
        </p:nvSpPr>
        <p:spPr>
          <a:xfrm>
            <a:off x="579276" y="2018677"/>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047551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B478E-10E8-FD1C-48D7-453F51E1F4E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98115FC-6CF4-3AF2-0723-B3DFB095802D}"/>
              </a:ext>
            </a:extLst>
          </p:cNvPr>
          <p:cNvSpPr>
            <a:spLocks noGrp="1"/>
          </p:cNvSpPr>
          <p:nvPr>
            <p:ph type="body" sz="quarter" idx="16"/>
          </p:nvPr>
        </p:nvSpPr>
        <p:spPr>
          <a:xfrm>
            <a:off x="5297322" y="2639356"/>
            <a:ext cx="4868654" cy="2425420"/>
          </a:xfrm>
        </p:spPr>
        <p:txBody>
          <a:bodyPr>
            <a:noAutofit/>
          </a:bodyPr>
          <a:lstStyle/>
          <a:p>
            <a:r>
              <a:rPr lang="en-US" dirty="0"/>
              <a:t>Choosing safer             AI workflows</a:t>
            </a:r>
          </a:p>
          <a:p>
            <a:endParaRPr lang="en-US" b="1" dirty="0"/>
          </a:p>
          <a:p>
            <a:r>
              <a:rPr lang="en-US" b="1" dirty="0"/>
              <a:t>(25 min)</a:t>
            </a:r>
            <a:r>
              <a:rPr lang="en-US" dirty="0"/>
              <a:t>	</a:t>
            </a:r>
          </a:p>
          <a:p>
            <a:endParaRPr lang="en-US" dirty="0"/>
          </a:p>
        </p:txBody>
      </p:sp>
      <p:sp>
        <p:nvSpPr>
          <p:cNvPr id="5" name="Text Placeholder 4">
            <a:extLst>
              <a:ext uri="{FF2B5EF4-FFF2-40B4-BE49-F238E27FC236}">
                <a16:creationId xmlns:a16="http://schemas.microsoft.com/office/drawing/2014/main" id="{16687D6A-28AD-1E89-ED5B-EDF31E5390F5}"/>
              </a:ext>
            </a:extLst>
          </p:cNvPr>
          <p:cNvSpPr>
            <a:spLocks noGrp="1"/>
          </p:cNvSpPr>
          <p:nvPr>
            <p:ph type="body" sz="quarter" idx="17"/>
          </p:nvPr>
        </p:nvSpPr>
        <p:spPr/>
        <p:txBody>
          <a:bodyPr/>
          <a:lstStyle/>
          <a:p>
            <a:r>
              <a:rPr lang="en-US" dirty="0"/>
              <a:t>04</a:t>
            </a:r>
          </a:p>
        </p:txBody>
      </p:sp>
      <p:sp>
        <p:nvSpPr>
          <p:cNvPr id="7" name="Graphic 7">
            <a:extLst>
              <a:ext uri="{FF2B5EF4-FFF2-40B4-BE49-F238E27FC236}">
                <a16:creationId xmlns:a16="http://schemas.microsoft.com/office/drawing/2014/main" id="{A38D421A-4DC4-E8DF-0696-60A6CB01DD4F}"/>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42253419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A4B9-8EEC-B991-FFE2-90304E7EB738}"/>
            </a:ext>
          </a:extLst>
        </p:cNvPr>
        <p:cNvGrpSpPr/>
        <p:nvPr/>
      </p:nvGrpSpPr>
      <p:grpSpPr>
        <a:xfrm>
          <a:off x="0" y="0"/>
          <a:ext cx="0" cy="0"/>
          <a:chOff x="0" y="0"/>
          <a:chExt cx="0" cy="0"/>
        </a:xfrm>
      </p:grpSpPr>
      <p:pic>
        <p:nvPicPr>
          <p:cNvPr id="14" name="Picture Placeholder 4">
            <a:extLst>
              <a:ext uri="{FF2B5EF4-FFF2-40B4-BE49-F238E27FC236}">
                <a16:creationId xmlns:a16="http://schemas.microsoft.com/office/drawing/2014/main" id="{28F25B44-7D62-ECB3-676F-AEF29ECFD3D8}"/>
              </a:ext>
            </a:extLst>
          </p:cNvPr>
          <p:cNvPicPr>
            <a:picLocks noGrp="1" noChangeAspect="1"/>
          </p:cNvPicPr>
          <p:nvPr>
            <p:ph type="pic" sz="quarter" idx="44"/>
          </p:nvPr>
        </p:nvPicPr>
        <p:blipFill>
          <a:blip r:embed="rId3"/>
          <a:srcRect l="20133" r="20133"/>
          <a:stretch>
            <a:fillRect/>
          </a:stretch>
        </p:blipFill>
        <p:spPr/>
      </p:pic>
      <p:sp>
        <p:nvSpPr>
          <p:cNvPr id="5" name="Text Placeholder 4">
            <a:extLst>
              <a:ext uri="{FF2B5EF4-FFF2-40B4-BE49-F238E27FC236}">
                <a16:creationId xmlns:a16="http://schemas.microsoft.com/office/drawing/2014/main" id="{0E7F1831-AE9A-C054-6720-5DF7DAEA2F9E}"/>
              </a:ext>
            </a:extLst>
          </p:cNvPr>
          <p:cNvSpPr>
            <a:spLocks noGrp="1"/>
          </p:cNvSpPr>
          <p:nvPr>
            <p:ph type="body" sz="quarter" idx="13"/>
          </p:nvPr>
        </p:nvSpPr>
        <p:spPr>
          <a:xfrm>
            <a:off x="452912" y="1612868"/>
            <a:ext cx="6248347" cy="4803206"/>
          </a:xfrm>
        </p:spPr>
        <p:txBody>
          <a:bodyPr anchor="t">
            <a:noAutofit/>
          </a:bodyPr>
          <a:lstStyle/>
          <a:p>
            <a:r>
              <a:rPr lang="en-US" sz="3400" b="1" dirty="0"/>
              <a:t>Want to Choosing safer AI workflows - same goal, less data</a:t>
            </a:r>
          </a:p>
          <a:p>
            <a:endParaRPr lang="en-US" sz="3600" dirty="0"/>
          </a:p>
          <a:p>
            <a:r>
              <a:rPr lang="en-US" sz="3200" dirty="0"/>
              <a:t>Many risks with AI do not come from the tool itself, but from how we use </a:t>
            </a:r>
            <a:r>
              <a:rPr lang="en-US" sz="3200" dirty="0" err="1"/>
              <a:t>it:we</a:t>
            </a:r>
            <a:r>
              <a:rPr lang="en-US" sz="3200" dirty="0"/>
              <a:t> often share too much data because it feels faster or easier.</a:t>
            </a:r>
          </a:p>
          <a:p>
            <a:endParaRPr lang="en-US" sz="3600" dirty="0"/>
          </a:p>
          <a:p>
            <a:endParaRPr lang="en-US" sz="3600" dirty="0"/>
          </a:p>
          <a:p>
            <a:endParaRPr lang="en-US" sz="3600" dirty="0"/>
          </a:p>
        </p:txBody>
      </p:sp>
      <p:sp>
        <p:nvSpPr>
          <p:cNvPr id="16" name="Freeform 15">
            <a:extLst>
              <a:ext uri="{FF2B5EF4-FFF2-40B4-BE49-F238E27FC236}">
                <a16:creationId xmlns:a16="http://schemas.microsoft.com/office/drawing/2014/main" id="{219990B3-F4EC-8943-0BCB-4825C424A073}"/>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17" name="Picture 16">
            <a:extLst>
              <a:ext uri="{FF2B5EF4-FFF2-40B4-BE49-F238E27FC236}">
                <a16:creationId xmlns:a16="http://schemas.microsoft.com/office/drawing/2014/main" id="{25890F20-6205-A532-79AB-6E7DD806D1B7}"/>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39277387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568E4-039C-5A6F-EF0E-0988B98E39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8D47EC5-557F-0428-DD11-F1F31DA1E8F3}"/>
              </a:ext>
            </a:extLst>
          </p:cNvPr>
          <p:cNvSpPr/>
          <p:nvPr/>
        </p:nvSpPr>
        <p:spPr>
          <a:xfrm flipH="1" flipV="1">
            <a:off x="4746811" y="-10"/>
            <a:ext cx="7445187"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31402C2-C3CC-EAF8-5F31-D377B02459CE}"/>
              </a:ext>
            </a:extLst>
          </p:cNvPr>
          <p:cNvSpPr/>
          <p:nvPr/>
        </p:nvSpPr>
        <p:spPr>
          <a:xfrm>
            <a:off x="8888890" y="358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A5FA633-8C41-F0EC-EBFC-A7186E4590E3}"/>
              </a:ext>
            </a:extLst>
          </p:cNvPr>
          <p:cNvSpPr txBox="1"/>
          <p:nvPr/>
        </p:nvSpPr>
        <p:spPr>
          <a:xfrm>
            <a:off x="5762202" y="345856"/>
            <a:ext cx="6124998" cy="6740307"/>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When you type, paste, or upload data to an AI tool, the system must process it to generate an answer. Depending on the service and settings, your data may also be:</a:t>
            </a:r>
          </a:p>
          <a:p>
            <a:endParaRPr lang="en-US" sz="2400" b="1" dirty="0">
              <a:solidFill>
                <a:schemeClr val="bg1"/>
              </a:solidFill>
              <a:latin typeface="Calibri" panose="020F0502020204030204" pitchFamily="34" charset="0"/>
              <a:cs typeface="Calibri" panose="020F0502020204030204" pitchFamily="34" charset="0"/>
            </a:endParaRPr>
          </a:p>
          <a:p>
            <a:endParaRPr lang="en-US" sz="24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Stored or logged (for service improvement, troubleshooting, security, or compliance)</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Reviewed in some cases (e.g., to improve safety or quality)</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Used to </a:t>
            </a:r>
            <a:r>
              <a:rPr lang="en-US" sz="2400" dirty="0" err="1">
                <a:solidFill>
                  <a:schemeClr val="bg1"/>
                </a:solidFill>
                <a:latin typeface="Calibri" panose="020F0502020204030204" pitchFamily="34" charset="0"/>
                <a:cs typeface="Calibri" panose="020F0502020204030204" pitchFamily="34" charset="0"/>
              </a:rPr>
              <a:t>personalise</a:t>
            </a:r>
            <a:r>
              <a:rPr lang="en-US" sz="2400" dirty="0">
                <a:solidFill>
                  <a:schemeClr val="bg1"/>
                </a:solidFill>
                <a:latin typeface="Calibri" panose="020F0502020204030204" pitchFamily="34" charset="0"/>
                <a:cs typeface="Calibri" panose="020F0502020204030204" pitchFamily="34" charset="0"/>
              </a:rPr>
              <a:t> your experience (in some tools)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Reflected back in outputs</a:t>
            </a:r>
          </a:p>
          <a:p>
            <a:pPr marL="342900" indent="-3429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Shared indirectly when you copy/paste outputs into other apps or send screenshots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121444C0-A6BF-D109-212D-7072CEAFC4F5}"/>
              </a:ext>
            </a:extLst>
          </p:cNvPr>
          <p:cNvSpPr txBox="1"/>
          <p:nvPr/>
        </p:nvSpPr>
        <p:spPr>
          <a:xfrm>
            <a:off x="477177" y="2512911"/>
            <a:ext cx="4142079" cy="1734064"/>
          </a:xfrm>
          <a:prstGeom prst="rect">
            <a:avLst/>
          </a:prstGeom>
          <a:noFill/>
        </p:spPr>
        <p:txBody>
          <a:bodyPr wrap="square" rtlCol="0">
            <a:spAutoFit/>
          </a:bodyPr>
          <a:lstStyle/>
          <a:p>
            <a:r>
              <a:rPr lang="en-US" sz="2667" dirty="0">
                <a:solidFill>
                  <a:srgbClr val="10153D"/>
                </a:solidFill>
                <a:latin typeface="Calibri" panose="020F0502020204030204" pitchFamily="34" charset="0"/>
                <a:cs typeface="Calibri" panose="020F0502020204030204" pitchFamily="34" charset="0"/>
              </a:rPr>
              <a:t>When you share data with AI, it can be processed, stored, and repeated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7B266EA4-A707-7B47-C510-5B8A1FBA3F31}"/>
              </a:ext>
            </a:extLst>
          </p:cNvPr>
          <p:cNvSpPr/>
          <p:nvPr/>
        </p:nvSpPr>
        <p:spPr>
          <a:xfrm rot="970622">
            <a:off x="2968277" y="389925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E6D7EC43-588E-FFBA-1ACC-7300BDF3A29C}"/>
              </a:ext>
            </a:extLst>
          </p:cNvPr>
          <p:cNvSpPr txBox="1">
            <a:spLocks/>
          </p:cNvSpPr>
          <p:nvPr/>
        </p:nvSpPr>
        <p:spPr>
          <a:xfrm>
            <a:off x="477177" y="345856"/>
            <a:ext cx="404651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Want to Choosing safer AI workflows - same goal, less data</a:t>
            </a:r>
          </a:p>
          <a:p>
            <a:pPr marL="0" indent="0">
              <a:buNone/>
            </a:pPr>
            <a:endParaRPr lang="en-US" sz="3600" b="1" dirty="0">
              <a:solidFill>
                <a:srgbClr val="22BDBF"/>
              </a:solidFill>
              <a:cs typeface="Times New Roman" panose="02020603050405020304" pitchFamily="18" charset="0"/>
            </a:endParaRPr>
          </a:p>
        </p:txBody>
      </p:sp>
      <p:sp>
        <p:nvSpPr>
          <p:cNvPr id="8" name="Freeform 7">
            <a:extLst>
              <a:ext uri="{FF2B5EF4-FFF2-40B4-BE49-F238E27FC236}">
                <a16:creationId xmlns:a16="http://schemas.microsoft.com/office/drawing/2014/main" id="{F346958A-C91B-3F84-BAAD-3D6ED4144263}"/>
              </a:ext>
            </a:extLst>
          </p:cNvPr>
          <p:cNvSpPr/>
          <p:nvPr/>
        </p:nvSpPr>
        <p:spPr>
          <a:xfrm>
            <a:off x="0" y="2159789"/>
            <a:ext cx="5112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7638170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6A2BB-ADE4-5ED1-6233-24BCA782F7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8293C7-4F78-DF24-52B7-FE6DF5199F77}"/>
              </a:ext>
            </a:extLst>
          </p:cNvPr>
          <p:cNvSpPr/>
          <p:nvPr/>
        </p:nvSpPr>
        <p:spPr>
          <a:xfrm flipH="1" flipV="1">
            <a:off x="0" y="-7"/>
            <a:ext cx="3836540"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5433AD4-7350-1862-B32C-BF1E7B7A7188}"/>
              </a:ext>
            </a:extLst>
          </p:cNvPr>
          <p:cNvSpPr txBox="1">
            <a:spLocks/>
          </p:cNvSpPr>
          <p:nvPr/>
        </p:nvSpPr>
        <p:spPr>
          <a:xfrm>
            <a:off x="579276" y="791452"/>
            <a:ext cx="265496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Want to Why sharing less data matters?</a:t>
            </a:r>
          </a:p>
          <a:p>
            <a:pPr marL="0" indent="0">
              <a:buNone/>
            </a:pPr>
            <a:endParaRPr lang="en-US" sz="3600" b="1" dirty="0">
              <a:solidFill>
                <a:schemeClr val="bg1"/>
              </a:solidFill>
              <a:cs typeface="Times New Roman" panose="02020603050405020304" pitchFamily="18" charset="0"/>
            </a:endParaRPr>
          </a:p>
          <a:p>
            <a:pPr marL="0" indent="0">
              <a:buNone/>
            </a:pPr>
            <a:endParaRPr lang="en-US" sz="3600" b="1" dirty="0">
              <a:solidFill>
                <a:schemeClr val="bg1"/>
              </a:solidFill>
              <a:cs typeface="Times New Roman" panose="02020603050405020304" pitchFamily="18" charset="0"/>
            </a:endParaRPr>
          </a:p>
          <a:p>
            <a:pPr marL="0" indent="0">
              <a:buNone/>
            </a:pPr>
            <a:endParaRPr lang="en-US" sz="3600" b="1" dirty="0">
              <a:solidFill>
                <a:schemeClr val="bg1"/>
              </a:solidFill>
              <a:cs typeface="Times New Roman" panose="02020603050405020304" pitchFamily="18" charset="0"/>
            </a:endParaRPr>
          </a:p>
        </p:txBody>
      </p:sp>
      <p:sp>
        <p:nvSpPr>
          <p:cNvPr id="10" name="pole tekstowe 19">
            <a:extLst>
              <a:ext uri="{FF2B5EF4-FFF2-40B4-BE49-F238E27FC236}">
                <a16:creationId xmlns:a16="http://schemas.microsoft.com/office/drawing/2014/main" id="{19958C1B-24D1-38F4-831D-136EBA2B9164}"/>
              </a:ext>
            </a:extLst>
          </p:cNvPr>
          <p:cNvSpPr txBox="1"/>
          <p:nvPr/>
        </p:nvSpPr>
        <p:spPr>
          <a:xfrm>
            <a:off x="4279727" y="791452"/>
            <a:ext cx="7674708" cy="3662541"/>
          </a:xfrm>
          <a:prstGeom prst="rect">
            <a:avLst/>
          </a:prstGeom>
          <a:noFill/>
        </p:spPr>
        <p:txBody>
          <a:bodyPr wrap="square" numCol="1" rtlCol="0">
            <a:spAutoFit/>
          </a:bodyPr>
          <a:lstStyle/>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You reduce the chance of privacy leaks (your data cannot leak if you did not share it).</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You reduce harm to others (less third-party data, fewer identifiers).</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You reduce the risk of unfair or misleading conclusions (less “noise,” more purpose-focused input).</a:t>
            </a:r>
          </a:p>
          <a:p>
            <a:pPr marL="457200" indent="-457200">
              <a:spcAft>
                <a:spcPts val="1200"/>
              </a:spcAft>
              <a:buClr>
                <a:srgbClr val="22BDBF"/>
              </a:buClr>
              <a:buFont typeface="Arial" panose="020B0604020202020204" pitchFamily="34" charset="0"/>
              <a:buChar char="•"/>
            </a:pPr>
            <a:r>
              <a:rPr lang="en-US" sz="2400" dirty="0">
                <a:solidFill>
                  <a:srgbClr val="10153D"/>
                </a:solidFill>
                <a:latin typeface="Calibri" panose="020F0502020204030204" pitchFamily="34" charset="0"/>
                <a:cs typeface="Calibri" panose="020F0502020204030204" pitchFamily="34" charset="0"/>
              </a:rPr>
              <a:t>You keep more control over your information.</a:t>
            </a:r>
          </a:p>
          <a:p>
            <a:pPr marL="457200" indent="-457200">
              <a:spcAft>
                <a:spcPts val="1200"/>
              </a:spcAft>
              <a:buClr>
                <a:srgbClr val="22BDBF"/>
              </a:buClr>
              <a:buFont typeface="Arial" panose="020B0604020202020204" pitchFamily="34" charset="0"/>
              <a:buChar cha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1FB331EE-A488-9E49-A4C4-D5A8D498D8D5}"/>
              </a:ext>
            </a:extLst>
          </p:cNvPr>
          <p:cNvSpPr/>
          <p:nvPr/>
        </p:nvSpPr>
        <p:spPr>
          <a:xfrm>
            <a:off x="-73774" y="412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C2E47F8-512B-2327-CB85-9E3CDAA56CA4}"/>
              </a:ext>
            </a:extLst>
          </p:cNvPr>
          <p:cNvSpPr/>
          <p:nvPr/>
        </p:nvSpPr>
        <p:spPr>
          <a:xfrm rot="16200000">
            <a:off x="2767580"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E08638E-C9EE-3022-F1A6-A6C2558CB334}"/>
              </a:ext>
            </a:extLst>
          </p:cNvPr>
          <p:cNvSpPr/>
          <p:nvPr/>
        </p:nvSpPr>
        <p:spPr>
          <a:xfrm rot="970622">
            <a:off x="3250734" y="3359332"/>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Tree>
    <p:extLst>
      <p:ext uri="{BB962C8B-B14F-4D97-AF65-F5344CB8AC3E}">
        <p14:creationId xmlns:p14="http://schemas.microsoft.com/office/powerpoint/2010/main" val="3381704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09EEF-6BFA-D065-F519-65737F11F32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74613E-1CFD-FC0B-DA6D-B87D28BD1B27}"/>
              </a:ext>
            </a:extLst>
          </p:cNvPr>
          <p:cNvSpPr/>
          <p:nvPr/>
        </p:nvSpPr>
        <p:spPr>
          <a:xfrm flipH="1" flipV="1">
            <a:off x="3794187" y="-12"/>
            <a:ext cx="8397808" cy="685800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9724C47A-1A3D-3254-EFD8-99C95FAFFFF0}"/>
              </a:ext>
            </a:extLst>
          </p:cNvPr>
          <p:cNvSpPr/>
          <p:nvPr/>
        </p:nvSpPr>
        <p:spPr>
          <a:xfrm>
            <a:off x="8525820" y="-83913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D5B6EBC6-B8A8-7ADD-8CE8-205C233EE88B}"/>
              </a:ext>
            </a:extLst>
          </p:cNvPr>
          <p:cNvSpPr txBox="1"/>
          <p:nvPr/>
        </p:nvSpPr>
        <p:spPr>
          <a:xfrm>
            <a:off x="4159373" y="1939084"/>
            <a:ext cx="7902639" cy="6001643"/>
          </a:xfrm>
          <a:prstGeom prst="rect">
            <a:avLst/>
          </a:prstGeom>
          <a:noFill/>
        </p:spPr>
        <p:txBody>
          <a:bodyPr wrap="square" rtlCol="0">
            <a:spAutoFit/>
          </a:bodyPr>
          <a:lstStyle/>
          <a:p>
            <a:r>
              <a:rPr lang="en-US" sz="2400" b="1" dirty="0">
                <a:solidFill>
                  <a:schemeClr val="bg1"/>
                </a:solidFill>
                <a:latin typeface="Calibri" panose="020F0502020204030204" pitchFamily="34" charset="0"/>
                <a:cs typeface="Calibri" panose="020F0502020204030204" pitchFamily="34" charset="0"/>
              </a:rPr>
              <a:t>When you want AI help, do not start by uploading everything. Choose the safest level that still works.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Level 1 (Safest): </a:t>
            </a:r>
            <a:r>
              <a:rPr lang="en-US" sz="2400" dirty="0">
                <a:solidFill>
                  <a:schemeClr val="bg1"/>
                </a:solidFill>
                <a:latin typeface="Calibri" panose="020F0502020204030204" pitchFamily="34" charset="0"/>
                <a:cs typeface="Calibri" panose="020F0502020204030204" pitchFamily="34" charset="0"/>
              </a:rPr>
              <a:t>Ask a general question (no personal data).</a:t>
            </a:r>
            <a:br>
              <a:rPr lang="en-US" sz="2400" dirty="0">
                <a:solidFill>
                  <a:schemeClr val="bg1"/>
                </a:solidFill>
                <a:latin typeface="Calibri" panose="020F0502020204030204" pitchFamily="34" charset="0"/>
                <a:cs typeface="Calibri" panose="020F0502020204030204" pitchFamily="34" charset="0"/>
              </a:rPr>
            </a:br>
            <a:r>
              <a:rPr lang="en-US" sz="2400" b="1" dirty="0">
                <a:solidFill>
                  <a:schemeClr val="bg1"/>
                </a:solidFill>
                <a:latin typeface="Calibri" panose="020F0502020204030204" pitchFamily="34" charset="0"/>
                <a:cs typeface="Calibri" panose="020F0502020204030204" pitchFamily="34" charset="0"/>
              </a:rPr>
              <a:t>Example: </a:t>
            </a:r>
            <a:r>
              <a:rPr lang="en-US" sz="2400" dirty="0">
                <a:solidFill>
                  <a:schemeClr val="bg1"/>
                </a:solidFill>
                <a:latin typeface="Calibri" panose="020F0502020204030204" pitchFamily="34" charset="0"/>
                <a:cs typeface="Calibri" panose="020F0502020204030204" pitchFamily="34" charset="0"/>
              </a:rPr>
              <a:t>“How do I structure a CV?”</a:t>
            </a:r>
          </a:p>
          <a:p>
            <a:pPr marL="342900" indent="-342900">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Level 2: </a:t>
            </a:r>
            <a:r>
              <a:rPr lang="en-US" sz="2400" dirty="0">
                <a:solidFill>
                  <a:schemeClr val="bg1"/>
                </a:solidFill>
                <a:latin typeface="Calibri" panose="020F0502020204030204" pitchFamily="34" charset="0"/>
                <a:cs typeface="Calibri" panose="020F0502020204030204" pitchFamily="34" charset="0"/>
              </a:rPr>
              <a:t>Use an </a:t>
            </a:r>
            <a:r>
              <a:rPr lang="en-US" sz="2400" dirty="0" err="1">
                <a:solidFill>
                  <a:schemeClr val="bg1"/>
                </a:solidFill>
                <a:latin typeface="Calibri" panose="020F0502020204030204" pitchFamily="34" charset="0"/>
                <a:cs typeface="Calibri" panose="020F0502020204030204" pitchFamily="34" charset="0"/>
              </a:rPr>
              <a:t>anonymised</a:t>
            </a:r>
            <a:r>
              <a:rPr lang="en-US" sz="2400" dirty="0">
                <a:solidFill>
                  <a:schemeClr val="bg1"/>
                </a:solidFill>
                <a:latin typeface="Calibri" panose="020F0502020204030204" pitchFamily="34" charset="0"/>
                <a:cs typeface="Calibri" panose="020F0502020204030204" pitchFamily="34" charset="0"/>
              </a:rPr>
              <a:t> summary (roles, no identifiers).</a:t>
            </a:r>
            <a:br>
              <a:rPr lang="en-US" sz="2400" dirty="0">
                <a:solidFill>
                  <a:schemeClr val="bg1"/>
                </a:solidFill>
                <a:latin typeface="Calibri" panose="020F0502020204030204" pitchFamily="34" charset="0"/>
                <a:cs typeface="Calibri" panose="020F0502020204030204" pitchFamily="34" charset="0"/>
              </a:rPr>
            </a:br>
            <a:r>
              <a:rPr lang="en-US" sz="2400" b="1" dirty="0">
                <a:solidFill>
                  <a:schemeClr val="bg1"/>
                </a:solidFill>
                <a:latin typeface="Calibri" panose="020F0502020204030204" pitchFamily="34" charset="0"/>
                <a:cs typeface="Calibri" panose="020F0502020204030204" pitchFamily="34" charset="0"/>
              </a:rPr>
              <a:t>Example:</a:t>
            </a:r>
            <a:r>
              <a:rPr lang="en-US" sz="2400" dirty="0">
                <a:solidFill>
                  <a:schemeClr val="bg1"/>
                </a:solidFill>
                <a:latin typeface="Calibri" panose="020F0502020204030204" pitchFamily="34" charset="0"/>
                <a:cs typeface="Calibri" panose="020F0502020204030204" pitchFamily="34" charset="0"/>
              </a:rPr>
              <a:t> “Person A and Person B had a conflict about deadlines-how can I respond?”</a:t>
            </a:r>
          </a:p>
          <a:p>
            <a:pPr marL="342900" indent="-342900">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Level 3: </a:t>
            </a:r>
            <a:r>
              <a:rPr lang="en-US" sz="2400" dirty="0">
                <a:solidFill>
                  <a:schemeClr val="bg1"/>
                </a:solidFill>
                <a:latin typeface="Calibri" panose="020F0502020204030204" pitchFamily="34" charset="0"/>
                <a:cs typeface="Calibri" panose="020F0502020204030204" pitchFamily="34" charset="0"/>
              </a:rPr>
              <a:t>Use limited, de-identified data only if necessary.</a:t>
            </a:r>
            <a:br>
              <a:rPr lang="en-US" sz="2400" dirty="0">
                <a:solidFill>
                  <a:schemeClr val="bg1"/>
                </a:solidFill>
                <a:latin typeface="Calibri" panose="020F0502020204030204" pitchFamily="34" charset="0"/>
                <a:cs typeface="Calibri" panose="020F0502020204030204" pitchFamily="34" charset="0"/>
              </a:rPr>
            </a:br>
            <a:r>
              <a:rPr lang="en-US" sz="2400" b="1" dirty="0">
                <a:solidFill>
                  <a:schemeClr val="bg1"/>
                </a:solidFill>
                <a:latin typeface="Calibri" panose="020F0502020204030204" pitchFamily="34" charset="0"/>
                <a:cs typeface="Calibri" panose="020F0502020204030204" pitchFamily="34" charset="0"/>
              </a:rPr>
              <a:t>Example: </a:t>
            </a:r>
            <a:r>
              <a:rPr lang="en-US" sz="2400" dirty="0">
                <a:solidFill>
                  <a:schemeClr val="bg1"/>
                </a:solidFill>
                <a:latin typeface="Calibri" panose="020F0502020204030204" pitchFamily="34" charset="0"/>
                <a:cs typeface="Calibri" panose="020F0502020204030204" pitchFamily="34" charset="0"/>
              </a:rPr>
              <a:t>“Here are totals by category (no names).              Help me interpret trends.”</a:t>
            </a: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p:txBody>
      </p:sp>
      <p:sp>
        <p:nvSpPr>
          <p:cNvPr id="3" name="pole tekstowe 19">
            <a:extLst>
              <a:ext uri="{FF2B5EF4-FFF2-40B4-BE49-F238E27FC236}">
                <a16:creationId xmlns:a16="http://schemas.microsoft.com/office/drawing/2014/main" id="{B8800FC4-F94E-0941-A24C-017981286CFA}"/>
              </a:ext>
            </a:extLst>
          </p:cNvPr>
          <p:cNvSpPr txBox="1"/>
          <p:nvPr/>
        </p:nvSpPr>
        <p:spPr>
          <a:xfrm>
            <a:off x="477178" y="2406317"/>
            <a:ext cx="3317008" cy="2708818"/>
          </a:xfrm>
          <a:prstGeom prst="rect">
            <a:avLst/>
          </a:prstGeom>
          <a:noFill/>
        </p:spPr>
        <p:txBody>
          <a:bodyPr wrap="square" rtlCol="0">
            <a:spAutoFit/>
          </a:bodyPr>
          <a:lstStyle/>
          <a:p>
            <a:r>
              <a:rPr lang="en-US" sz="2667" b="1" dirty="0">
                <a:solidFill>
                  <a:srgbClr val="10153D"/>
                </a:solidFill>
                <a:latin typeface="Calibri" panose="020F0502020204030204" pitchFamily="34" charset="0"/>
                <a:cs typeface="Calibri" panose="020F0502020204030204" pitchFamily="34" charset="0"/>
              </a:rPr>
              <a:t>Stop rule:</a:t>
            </a:r>
          </a:p>
          <a:p>
            <a:br>
              <a:rPr lang="en-US" sz="1000" dirty="0">
                <a:solidFill>
                  <a:srgbClr val="10153D"/>
                </a:solidFill>
                <a:latin typeface="Calibri" panose="020F0502020204030204" pitchFamily="34" charset="0"/>
                <a:cs typeface="Calibri" panose="020F0502020204030204" pitchFamily="34" charset="0"/>
              </a:rPr>
            </a:br>
            <a:r>
              <a:rPr lang="en-US" sz="2667" dirty="0">
                <a:solidFill>
                  <a:srgbClr val="10153D"/>
                </a:solidFill>
                <a:latin typeface="Calibri" panose="020F0502020204030204" pitchFamily="34" charset="0"/>
                <a:cs typeface="Calibri" panose="020F0502020204030204" pitchFamily="34" charset="0"/>
              </a:rPr>
              <a:t>If you cannot remove</a:t>
            </a:r>
          </a:p>
          <a:p>
            <a:r>
              <a:rPr lang="en-US" sz="2667" dirty="0">
                <a:solidFill>
                  <a:srgbClr val="10153D"/>
                </a:solidFill>
                <a:latin typeface="Calibri" panose="020F0502020204030204" pitchFamily="34" charset="0"/>
                <a:cs typeface="Calibri" panose="020F0502020204030204" pitchFamily="34" charset="0"/>
              </a:rPr>
              <a:t>sensitive  / confident</a:t>
            </a:r>
          </a:p>
          <a:p>
            <a:r>
              <a:rPr lang="en-US" sz="2667" dirty="0" err="1">
                <a:solidFill>
                  <a:srgbClr val="10153D"/>
                </a:solidFill>
                <a:latin typeface="Calibri" panose="020F0502020204030204" pitchFamily="34" charset="0"/>
                <a:cs typeface="Calibri" panose="020F0502020204030204" pitchFamily="34" charset="0"/>
              </a:rPr>
              <a:t>ial</a:t>
            </a:r>
            <a:r>
              <a:rPr lang="en-US" sz="2667" dirty="0">
                <a:solidFill>
                  <a:srgbClr val="10153D"/>
                </a:solidFill>
                <a:latin typeface="Calibri" panose="020F0502020204030204" pitchFamily="34" charset="0"/>
                <a:cs typeface="Calibri" panose="020F0502020204030204" pitchFamily="34" charset="0"/>
              </a:rPr>
              <a:t> elements →                   </a:t>
            </a:r>
            <a:r>
              <a:rPr lang="en-US" sz="2667" b="1" dirty="0">
                <a:solidFill>
                  <a:srgbClr val="10153D"/>
                </a:solidFill>
                <a:latin typeface="Calibri" panose="020F0502020204030204" pitchFamily="34" charset="0"/>
                <a:cs typeface="Calibri" panose="020F0502020204030204" pitchFamily="34" charset="0"/>
              </a:rPr>
              <a:t>do not upload!</a:t>
            </a:r>
          </a:p>
          <a:p>
            <a:endParaRPr lang="en-US" sz="2667" b="1" dirty="0">
              <a:solidFill>
                <a:srgbClr val="10153D"/>
              </a:solidFill>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DFE94ABD-71F9-3B46-5FE0-2D57011426F0}"/>
              </a:ext>
            </a:extLst>
          </p:cNvPr>
          <p:cNvSpPr/>
          <p:nvPr/>
        </p:nvSpPr>
        <p:spPr>
          <a:xfrm rot="970622">
            <a:off x="2611056" y="4851661"/>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DD1C28EF-8235-8525-3252-8D04F5A34F9C}"/>
              </a:ext>
            </a:extLst>
          </p:cNvPr>
          <p:cNvSpPr txBox="1">
            <a:spLocks/>
          </p:cNvSpPr>
          <p:nvPr/>
        </p:nvSpPr>
        <p:spPr>
          <a:xfrm>
            <a:off x="477177" y="345856"/>
            <a:ext cx="2951823"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Want to SAFE Workflow Ladder?</a:t>
            </a:r>
          </a:p>
          <a:p>
            <a:pPr marL="0" indent="0">
              <a:buNone/>
            </a:pPr>
            <a:endParaRPr lang="en-US" sz="3600" b="1" dirty="0">
              <a:solidFill>
                <a:srgbClr val="22BDBF"/>
              </a:solidFill>
              <a:cs typeface="Times New Roman" panose="02020603050405020304" pitchFamily="18" charset="0"/>
            </a:endParaRPr>
          </a:p>
        </p:txBody>
      </p:sp>
      <p:sp>
        <p:nvSpPr>
          <p:cNvPr id="8" name="Freeform 7">
            <a:extLst>
              <a:ext uri="{FF2B5EF4-FFF2-40B4-BE49-F238E27FC236}">
                <a16:creationId xmlns:a16="http://schemas.microsoft.com/office/drawing/2014/main" id="{FB772397-EE39-4896-9F9A-C95023AF895A}"/>
              </a:ext>
            </a:extLst>
          </p:cNvPr>
          <p:cNvSpPr/>
          <p:nvPr/>
        </p:nvSpPr>
        <p:spPr>
          <a:xfrm>
            <a:off x="0" y="2053195"/>
            <a:ext cx="392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3541124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9533C-B39A-2674-5286-F4B62FEF64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AF2EAD0-DE29-700F-459E-F1EB0C38C124}"/>
              </a:ext>
            </a:extLst>
          </p:cNvPr>
          <p:cNvSpPr/>
          <p:nvPr/>
        </p:nvSpPr>
        <p:spPr>
          <a:xfrm flipH="1" flipV="1">
            <a:off x="0" y="-3"/>
            <a:ext cx="4769650" cy="6914611"/>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0" name="pole tekstowe 19">
            <a:extLst>
              <a:ext uri="{FF2B5EF4-FFF2-40B4-BE49-F238E27FC236}">
                <a16:creationId xmlns:a16="http://schemas.microsoft.com/office/drawing/2014/main" id="{FCE7433C-D3E4-00B2-1576-501016B8F9DD}"/>
              </a:ext>
            </a:extLst>
          </p:cNvPr>
          <p:cNvSpPr txBox="1"/>
          <p:nvPr/>
        </p:nvSpPr>
        <p:spPr>
          <a:xfrm>
            <a:off x="488916" y="474694"/>
            <a:ext cx="3814143" cy="2164760"/>
          </a:xfrm>
          <a:prstGeom prst="rect">
            <a:avLst/>
          </a:prstGeom>
          <a:noFill/>
        </p:spPr>
        <p:txBody>
          <a:bodyPr wrap="square" rtlCol="0">
            <a:spAutoFit/>
          </a:bodyPr>
          <a:lstStyle/>
          <a:p>
            <a:r>
              <a:rPr lang="en-US" sz="3600" b="1" dirty="0">
                <a:solidFill>
                  <a:schemeClr val="bg1"/>
                </a:solidFill>
                <a:latin typeface="Calibri" panose="020F0502020204030204" pitchFamily="34" charset="0"/>
                <a:cs typeface="Calibri" panose="020F0502020204030204" pitchFamily="34" charset="0"/>
              </a:rPr>
              <a:t>Want to Make a risky request safe (before → after)</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066F37A9-95E2-0B11-09FA-3588AEDAF373}"/>
              </a:ext>
            </a:extLst>
          </p:cNvPr>
          <p:cNvSpPr/>
          <p:nvPr/>
        </p:nvSpPr>
        <p:spPr>
          <a:xfrm>
            <a:off x="-834936"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cxnSp>
        <p:nvCxnSpPr>
          <p:cNvPr id="3" name="Straight Connector 2">
            <a:extLst>
              <a:ext uri="{FF2B5EF4-FFF2-40B4-BE49-F238E27FC236}">
                <a16:creationId xmlns:a16="http://schemas.microsoft.com/office/drawing/2014/main" id="{77F70C72-5F3F-9FA9-8B4F-1D6E82BBFE3C}"/>
              </a:ext>
            </a:extLst>
          </p:cNvPr>
          <p:cNvCxnSpPr>
            <a:cxnSpLocks/>
          </p:cNvCxnSpPr>
          <p:nvPr/>
        </p:nvCxnSpPr>
        <p:spPr>
          <a:xfrm>
            <a:off x="5389596" y="691993"/>
            <a:ext cx="6802404"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9CA478F0-3CC8-65A2-BC87-7DA3A31B1267}"/>
              </a:ext>
            </a:extLst>
          </p:cNvPr>
          <p:cNvGrpSpPr/>
          <p:nvPr/>
        </p:nvGrpSpPr>
        <p:grpSpPr>
          <a:xfrm>
            <a:off x="4663417" y="668683"/>
            <a:ext cx="3727548" cy="510540"/>
            <a:chOff x="3318968" y="1663908"/>
            <a:chExt cx="3727548" cy="510540"/>
          </a:xfrm>
        </p:grpSpPr>
        <p:sp>
          <p:nvSpPr>
            <p:cNvPr id="11" name="Shape 16">
              <a:extLst>
                <a:ext uri="{FF2B5EF4-FFF2-40B4-BE49-F238E27FC236}">
                  <a16:creationId xmlns:a16="http://schemas.microsoft.com/office/drawing/2014/main" id="{B8A39A36-883F-2579-6BCA-A9820E10D388}"/>
                </a:ext>
              </a:extLst>
            </p:cNvPr>
            <p:cNvSpPr/>
            <p:nvPr/>
          </p:nvSpPr>
          <p:spPr>
            <a:xfrm>
              <a:off x="3325217" y="1663908"/>
              <a:ext cx="2914475" cy="502920"/>
            </a:xfrm>
            <a:prstGeom prst="rect">
              <a:avLst/>
            </a:prstGeom>
            <a:solidFill>
              <a:srgbClr val="E8068C"/>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13" name="Text 17">
              <a:extLst>
                <a:ext uri="{FF2B5EF4-FFF2-40B4-BE49-F238E27FC236}">
                  <a16:creationId xmlns:a16="http://schemas.microsoft.com/office/drawing/2014/main" id="{00EB2D1A-CF8E-BAD5-DEA5-99C8AFB5E51B}"/>
                </a:ext>
              </a:extLst>
            </p:cNvPr>
            <p:cNvSpPr/>
            <p:nvPr/>
          </p:nvSpPr>
          <p:spPr>
            <a:xfrm>
              <a:off x="3318968" y="1671528"/>
              <a:ext cx="372754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Prompt before: </a:t>
              </a:r>
            </a:p>
          </p:txBody>
        </p:sp>
      </p:grpSp>
      <p:sp>
        <p:nvSpPr>
          <p:cNvPr id="14" name="TextBox 13">
            <a:extLst>
              <a:ext uri="{FF2B5EF4-FFF2-40B4-BE49-F238E27FC236}">
                <a16:creationId xmlns:a16="http://schemas.microsoft.com/office/drawing/2014/main" id="{15E73A94-EC54-5550-5F18-8AD4DE055EC2}"/>
              </a:ext>
            </a:extLst>
          </p:cNvPr>
          <p:cNvSpPr txBox="1"/>
          <p:nvPr/>
        </p:nvSpPr>
        <p:spPr>
          <a:xfrm>
            <a:off x="5237804" y="4801943"/>
            <a:ext cx="6232537" cy="1375826"/>
          </a:xfrm>
          <a:prstGeom prst="rect">
            <a:avLst/>
          </a:prstGeom>
          <a:noFill/>
        </p:spPr>
        <p:txBody>
          <a:bodyPr wrap="square">
            <a:spAutoFit/>
          </a:bodyPr>
          <a:lstStyle/>
          <a:p>
            <a:pPr>
              <a:lnSpc>
                <a:spcPts val="2480"/>
              </a:lnSpc>
            </a:pPr>
            <a:r>
              <a:rPr lang="pl-PL" sz="2400" dirty="0">
                <a:solidFill>
                  <a:srgbClr val="10153D"/>
                </a:solidFill>
                <a:latin typeface="Calibri" panose="020F0502020204030204" pitchFamily="34" charset="0"/>
                <a:cs typeface="Calibri" panose="020F0502020204030204" pitchFamily="34" charset="0"/>
              </a:rPr>
              <a:t>”</a:t>
            </a:r>
            <a:r>
              <a:rPr lang="pl-PL" sz="2400" dirty="0" err="1">
                <a:solidFill>
                  <a:srgbClr val="10153D"/>
                </a:solidFill>
                <a:latin typeface="Calibri" panose="020F0502020204030204" pitchFamily="34" charset="0"/>
                <a:cs typeface="Calibri" panose="020F0502020204030204" pitchFamily="34" charset="0"/>
              </a:rPr>
              <a:t>Please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improve</a:t>
            </a:r>
            <a:r>
              <a:rPr lang="pl-PL" sz="2400" dirty="0">
                <a:solidFill>
                  <a:srgbClr val="10153D"/>
                </a:solidFill>
                <a:latin typeface="Calibri" panose="020F0502020204030204" pitchFamily="34" charset="0"/>
                <a:cs typeface="Calibri" panose="020F0502020204030204" pitchFamily="34" charset="0"/>
              </a:rPr>
              <a:t> the </a:t>
            </a:r>
            <a:r>
              <a:rPr lang="pl-PL" sz="2400" dirty="0" err="1">
                <a:solidFill>
                  <a:srgbClr val="10153D"/>
                </a:solidFill>
                <a:latin typeface="Calibri" panose="020F0502020204030204" pitchFamily="34" charset="0"/>
                <a:cs typeface="Calibri" panose="020F0502020204030204" pitchFamily="34" charset="0"/>
              </a:rPr>
              <a:t>wording</a:t>
            </a:r>
            <a:r>
              <a:rPr lang="pl-PL" sz="2400" dirty="0">
                <a:solidFill>
                  <a:srgbClr val="10153D"/>
                </a:solidFill>
                <a:latin typeface="Calibri" panose="020F0502020204030204" pitchFamily="34" charset="0"/>
                <a:cs typeface="Calibri" panose="020F0502020204030204" pitchFamily="34" charset="0"/>
              </a:rPr>
              <a:t> and </a:t>
            </a:r>
            <a:r>
              <a:rPr lang="pl-PL" sz="2400" dirty="0" err="1">
                <a:solidFill>
                  <a:srgbClr val="10153D"/>
                </a:solidFill>
                <a:latin typeface="Calibri" panose="020F0502020204030204" pitchFamily="34" charset="0"/>
                <a:cs typeface="Calibri" panose="020F0502020204030204" pitchFamily="34" charset="0"/>
              </a:rPr>
              <a:t>structure</a:t>
            </a:r>
            <a:r>
              <a:rPr lang="pl-PL" sz="2400" dirty="0">
                <a:solidFill>
                  <a:srgbClr val="10153D"/>
                </a:solidFill>
                <a:latin typeface="Calibri" panose="020F0502020204030204" pitchFamily="34" charset="0"/>
                <a:cs typeface="Calibri" panose="020F0502020204030204" pitchFamily="34" charset="0"/>
              </a:rPr>
              <a:t> of </a:t>
            </a:r>
            <a:r>
              <a:rPr lang="pl-PL" sz="2400" dirty="0" err="1">
                <a:solidFill>
                  <a:srgbClr val="10153D"/>
                </a:solidFill>
                <a:latin typeface="Calibri" panose="020F0502020204030204" pitchFamily="34" charset="0"/>
                <a:cs typeface="Calibri" panose="020F0502020204030204" pitchFamily="34" charset="0"/>
              </a:rPr>
              <a:t>this</a:t>
            </a:r>
            <a:r>
              <a:rPr lang="pl-PL" sz="2400" dirty="0">
                <a:solidFill>
                  <a:srgbClr val="10153D"/>
                </a:solidFill>
                <a:latin typeface="Calibri" panose="020F0502020204030204" pitchFamily="34" charset="0"/>
                <a:cs typeface="Calibri" panose="020F0502020204030204" pitchFamily="34" charset="0"/>
              </a:rPr>
              <a:t> CV. I </a:t>
            </a:r>
            <a:r>
              <a:rPr lang="pl-PL" sz="2400" dirty="0" err="1">
                <a:solidFill>
                  <a:srgbClr val="10153D"/>
                </a:solidFill>
                <a:latin typeface="Calibri" panose="020F0502020204030204" pitchFamily="34" charset="0"/>
                <a:cs typeface="Calibri" panose="020F0502020204030204" pitchFamily="34" charset="0"/>
              </a:rPr>
              <a:t>removed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personal</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details</a:t>
            </a:r>
            <a:r>
              <a:rPr lang="pl-PL" sz="2400" dirty="0">
                <a:solidFill>
                  <a:srgbClr val="10153D"/>
                </a:solidFill>
                <a:latin typeface="Calibri" panose="020F0502020204030204" pitchFamily="34" charset="0"/>
                <a:cs typeface="Calibri" panose="020F0502020204030204" pitchFamily="34" charset="0"/>
              </a:rPr>
              <a:t>. Focus on </a:t>
            </a:r>
            <a:r>
              <a:rPr lang="pl-PL" sz="2400" dirty="0" err="1">
                <a:solidFill>
                  <a:srgbClr val="10153D"/>
                </a:solidFill>
                <a:latin typeface="Calibri" panose="020F0502020204030204" pitchFamily="34" charset="0"/>
                <a:cs typeface="Calibri" panose="020F0502020204030204" pitchFamily="34" charset="0"/>
              </a:rPr>
              <a:t>clarity</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achievements</a:t>
            </a:r>
            <a:r>
              <a:rPr lang="pl-PL" sz="2400" dirty="0">
                <a:solidFill>
                  <a:srgbClr val="10153D"/>
                </a:solidFill>
                <a:latin typeface="Calibri" panose="020F0502020204030204" pitchFamily="34" charset="0"/>
                <a:cs typeface="Calibri" panose="020F0502020204030204" pitchFamily="34" charset="0"/>
              </a:rPr>
              <a:t>, and </a:t>
            </a:r>
            <a:r>
              <a:rPr lang="pl-PL" sz="2400" dirty="0" err="1">
                <a:solidFill>
                  <a:srgbClr val="10153D"/>
                </a:solidFill>
                <a:latin typeface="Calibri" panose="020F0502020204030204" pitchFamily="34" charset="0"/>
                <a:cs typeface="Calibri" panose="020F0502020204030204" pitchFamily="34" charset="0"/>
              </a:rPr>
              <a:t>concise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phrasing</a:t>
            </a:r>
            <a:r>
              <a:rPr lang="pl-PL" sz="2400" dirty="0">
                <a:solidFill>
                  <a:srgbClr val="10153D"/>
                </a:solidFill>
                <a:latin typeface="Calibri" panose="020F0502020204030204" pitchFamily="34" charset="0"/>
                <a:cs typeface="Calibri" panose="020F0502020204030204" pitchFamily="34" charset="0"/>
              </a:rPr>
              <a:t>.”</a:t>
            </a:r>
          </a:p>
          <a:p>
            <a:pPr>
              <a:lnSpc>
                <a:spcPts val="2480"/>
              </a:lnSpc>
            </a:pPr>
            <a:endParaRPr lang="pl-PL" sz="2400" b="1" dirty="0">
              <a:solidFill>
                <a:srgbClr val="10153D"/>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012D4859-5D5D-CF86-AE03-B1DDC31A1EF6}"/>
              </a:ext>
            </a:extLst>
          </p:cNvPr>
          <p:cNvCxnSpPr>
            <a:cxnSpLocks/>
          </p:cNvCxnSpPr>
          <p:nvPr/>
        </p:nvCxnSpPr>
        <p:spPr>
          <a:xfrm>
            <a:off x="4769650" y="4098202"/>
            <a:ext cx="7422350"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DA4D349A-CD8D-D488-2817-CB983023313D}"/>
              </a:ext>
            </a:extLst>
          </p:cNvPr>
          <p:cNvGrpSpPr/>
          <p:nvPr/>
        </p:nvGrpSpPr>
        <p:grpSpPr>
          <a:xfrm>
            <a:off x="4663417" y="4074892"/>
            <a:ext cx="3833782" cy="510540"/>
            <a:chOff x="3318968" y="1663908"/>
            <a:chExt cx="3833782" cy="510540"/>
          </a:xfrm>
        </p:grpSpPr>
        <p:sp>
          <p:nvSpPr>
            <p:cNvPr id="17" name="Shape 16">
              <a:extLst>
                <a:ext uri="{FF2B5EF4-FFF2-40B4-BE49-F238E27FC236}">
                  <a16:creationId xmlns:a16="http://schemas.microsoft.com/office/drawing/2014/main" id="{33C892DE-1608-1E9A-70AB-A0F97ACF49ED}"/>
                </a:ext>
              </a:extLst>
            </p:cNvPr>
            <p:cNvSpPr/>
            <p:nvPr/>
          </p:nvSpPr>
          <p:spPr>
            <a:xfrm>
              <a:off x="3325218" y="1663908"/>
              <a:ext cx="3827532" cy="502920"/>
            </a:xfrm>
            <a:prstGeom prst="rect">
              <a:avLst/>
            </a:prstGeom>
            <a:solidFill>
              <a:srgbClr val="24C3C6"/>
            </a:solidFill>
            <a:ln/>
          </p:spPr>
          <p:txBody>
            <a:bodyPr/>
            <a:lstStyle/>
            <a:p>
              <a:endParaRPr lang="pl-PL" dirty="0">
                <a:solidFill>
                  <a:srgbClr val="10153D"/>
                </a:solidFill>
                <a:latin typeface="Calibri" panose="020F0502020204030204" pitchFamily="34" charset="0"/>
                <a:cs typeface="Calibri" panose="020F0502020204030204" pitchFamily="34" charset="0"/>
              </a:endParaRPr>
            </a:p>
          </p:txBody>
        </p:sp>
        <p:sp>
          <p:nvSpPr>
            <p:cNvPr id="18" name="Text 17">
              <a:extLst>
                <a:ext uri="{FF2B5EF4-FFF2-40B4-BE49-F238E27FC236}">
                  <a16:creationId xmlns:a16="http://schemas.microsoft.com/office/drawing/2014/main" id="{8A6FC7CE-64C7-2FA0-8B5C-23D796D7C141}"/>
                </a:ext>
              </a:extLst>
            </p:cNvPr>
            <p:cNvSpPr/>
            <p:nvPr/>
          </p:nvSpPr>
          <p:spPr>
            <a:xfrm>
              <a:off x="3318968" y="1671528"/>
              <a:ext cx="3727548" cy="502920"/>
            </a:xfrm>
            <a:prstGeom prst="rect">
              <a:avLst/>
            </a:prstGeom>
            <a:noFill/>
            <a:ln/>
          </p:spPr>
          <p:txBody>
            <a:bodyPr wrap="square" rtlCol="0" anchor="ctr"/>
            <a:lstStyle/>
            <a:p>
              <a:r>
                <a:rPr lang="en-US" sz="3000" b="1" dirty="0">
                  <a:solidFill>
                    <a:schemeClr val="bg1"/>
                  </a:solidFill>
                  <a:latin typeface="Calibri" panose="020F0502020204030204" pitchFamily="34" charset="0"/>
                  <a:ea typeface="Georgia" pitchFamily="34" charset="-122"/>
                  <a:cs typeface="Calibri" panose="020F0502020204030204" pitchFamily="34" charset="0"/>
                </a:rPr>
                <a:t>  Prompt After (safer):</a:t>
              </a:r>
            </a:p>
          </p:txBody>
        </p:sp>
      </p:grpSp>
      <p:sp>
        <p:nvSpPr>
          <p:cNvPr id="20" name="TextBox 19">
            <a:extLst>
              <a:ext uri="{FF2B5EF4-FFF2-40B4-BE49-F238E27FC236}">
                <a16:creationId xmlns:a16="http://schemas.microsoft.com/office/drawing/2014/main" id="{86A6640F-A4FE-ED6A-8E8A-ED58C0967453}"/>
              </a:ext>
            </a:extLst>
          </p:cNvPr>
          <p:cNvSpPr txBox="1"/>
          <p:nvPr/>
        </p:nvSpPr>
        <p:spPr>
          <a:xfrm>
            <a:off x="5130008" y="1297943"/>
            <a:ext cx="6676510" cy="2337628"/>
          </a:xfrm>
          <a:prstGeom prst="rect">
            <a:avLst/>
          </a:prstGeom>
          <a:noFill/>
        </p:spPr>
        <p:txBody>
          <a:bodyPr wrap="square">
            <a:spAutoFit/>
          </a:bodyPr>
          <a:lstStyle/>
          <a:p>
            <a:pPr>
              <a:lnSpc>
                <a:spcPts val="2480"/>
              </a:lnSpc>
            </a:pPr>
            <a:r>
              <a:rPr lang="pl-PL" sz="2400" dirty="0">
                <a:solidFill>
                  <a:srgbClr val="10153D"/>
                </a:solidFill>
                <a:latin typeface="Calibri" panose="020F0502020204030204" pitchFamily="34" charset="0"/>
                <a:cs typeface="Calibri" panose="020F0502020204030204" pitchFamily="34" charset="0"/>
              </a:rPr>
              <a:t>"Here </a:t>
            </a:r>
            <a:r>
              <a:rPr lang="pl-PL" sz="2400" dirty="0" err="1">
                <a:solidFill>
                  <a:srgbClr val="10153D"/>
                </a:solidFill>
                <a:latin typeface="Calibri" panose="020F0502020204030204" pitchFamily="34" charset="0"/>
                <a:cs typeface="Calibri" panose="020F0502020204030204" pitchFamily="34" charset="0"/>
              </a:rPr>
              <a:t>is</a:t>
            </a:r>
            <a:r>
              <a:rPr lang="pl-PL" sz="2400" dirty="0">
                <a:solidFill>
                  <a:srgbClr val="10153D"/>
                </a:solidFill>
                <a:latin typeface="Calibri" panose="020F0502020204030204" pitchFamily="34" charset="0"/>
                <a:cs typeface="Calibri" panose="020F0502020204030204" pitchFamily="34" charset="0"/>
              </a:rPr>
              <a:t> my </a:t>
            </a:r>
            <a:r>
              <a:rPr lang="pl-PL" sz="2400" dirty="0" err="1">
                <a:solidFill>
                  <a:srgbClr val="10153D"/>
                </a:solidFill>
                <a:latin typeface="Calibri" panose="020F0502020204030204" pitchFamily="34" charset="0"/>
                <a:cs typeface="Calibri" panose="020F0502020204030204" pitchFamily="34" charset="0"/>
              </a:rPr>
              <a:t>full</a:t>
            </a:r>
            <a:r>
              <a:rPr lang="pl-PL" sz="2400" dirty="0">
                <a:solidFill>
                  <a:srgbClr val="10153D"/>
                </a:solidFill>
                <a:latin typeface="Calibri" panose="020F0502020204030204" pitchFamily="34" charset="0"/>
                <a:cs typeface="Calibri" panose="020F0502020204030204" pitchFamily="34" charset="0"/>
              </a:rPr>
              <a:t> CV. </a:t>
            </a:r>
            <a:r>
              <a:rPr lang="pl-PL" sz="2400" dirty="0" err="1">
                <a:solidFill>
                  <a:srgbClr val="10153D"/>
                </a:solidFill>
                <a:latin typeface="Calibri" panose="020F0502020204030204" pitchFamily="34" charset="0"/>
                <a:cs typeface="Calibri" panose="020F0502020204030204" pitchFamily="34" charset="0"/>
              </a:rPr>
              <a:t>Improve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it</a:t>
            </a:r>
            <a:r>
              <a:rPr lang="pl-PL" sz="2400" dirty="0">
                <a:solidFill>
                  <a:srgbClr val="10153D"/>
                </a:solidFill>
                <a:latin typeface="Calibri" panose="020F0502020204030204" pitchFamily="34" charset="0"/>
                <a:cs typeface="Calibri" panose="020F0502020204030204" pitchFamily="34" charset="0"/>
              </a:rPr>
              <a:t>.” ( </a:t>
            </a:r>
            <a:r>
              <a:rPr lang="pl-PL" sz="2400" dirty="0" err="1">
                <a:solidFill>
                  <a:srgbClr val="10153D"/>
                </a:solidFill>
                <a:latin typeface="Calibri" panose="020F0502020204030204" pitchFamily="34" charset="0"/>
                <a:cs typeface="Calibri" panose="020F0502020204030204" pitchFamily="34" charset="0"/>
              </a:rPr>
              <a:t>you</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upload</a:t>
            </a:r>
            <a:r>
              <a:rPr lang="pl-PL" sz="2400" dirty="0">
                <a:solidFill>
                  <a:srgbClr val="10153D"/>
                </a:solidFill>
                <a:latin typeface="Calibri" panose="020F0502020204030204" pitchFamily="34" charset="0"/>
                <a:cs typeface="Calibri" panose="020F0502020204030204" pitchFamily="34" charset="0"/>
              </a:rPr>
              <a:t> a </a:t>
            </a:r>
            <a:r>
              <a:rPr lang="pl-PL" sz="2400" dirty="0" err="1">
                <a:solidFill>
                  <a:srgbClr val="10153D"/>
                </a:solidFill>
                <a:latin typeface="Calibri" panose="020F0502020204030204" pitchFamily="34" charset="0"/>
                <a:cs typeface="Calibri" panose="020F0502020204030204" pitchFamily="34" charset="0"/>
              </a:rPr>
              <a:t>document</a:t>
            </a:r>
            <a:r>
              <a:rPr lang="pl-PL" sz="2400" dirty="0">
                <a:solidFill>
                  <a:srgbClr val="10153D"/>
                </a:solidFill>
                <a:latin typeface="Calibri" panose="020F0502020204030204" pitchFamily="34" charset="0"/>
                <a:cs typeface="Calibri" panose="020F0502020204030204" pitchFamily="34" charset="0"/>
              </a:rPr>
              <a:t> with </a:t>
            </a:r>
            <a:r>
              <a:rPr lang="pl-PL" sz="2400" dirty="0" err="1">
                <a:solidFill>
                  <a:srgbClr val="10153D"/>
                </a:solidFill>
                <a:latin typeface="Calibri" panose="020F0502020204030204" pitchFamily="34" charset="0"/>
                <a:cs typeface="Calibri" panose="020F0502020204030204" pitchFamily="34" charset="0"/>
              </a:rPr>
              <a:t>your</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full</a:t>
            </a:r>
            <a:r>
              <a:rPr lang="pl-PL" sz="2400" dirty="0">
                <a:solidFill>
                  <a:srgbClr val="10153D"/>
                </a:solidFill>
                <a:latin typeface="Calibri" panose="020F0502020204030204" pitchFamily="34" charset="0"/>
                <a:cs typeface="Calibri" panose="020F0502020204030204" pitchFamily="34" charset="0"/>
              </a:rPr>
              <a:t> CV with </a:t>
            </a:r>
            <a:r>
              <a:rPr lang="pl-PL" sz="2400" dirty="0" err="1">
                <a:solidFill>
                  <a:srgbClr val="10153D"/>
                </a:solidFill>
                <a:latin typeface="Calibri" panose="020F0502020204030204" pitchFamily="34" charset="0"/>
                <a:cs typeface="Calibri" panose="020F0502020204030204" pitchFamily="34" charset="0"/>
              </a:rPr>
              <a:t>address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phone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number</a:t>
            </a:r>
            <a:r>
              <a:rPr lang="pl-PL" sz="2400" dirty="0">
                <a:solidFill>
                  <a:srgbClr val="10153D"/>
                </a:solidFill>
                <a:latin typeface="Calibri" panose="020F0502020204030204" pitchFamily="34" charset="0"/>
                <a:cs typeface="Calibri" panose="020F0502020204030204" pitchFamily="34" charset="0"/>
              </a:rPr>
              <a:t>, and </a:t>
            </a:r>
            <a:r>
              <a:rPr lang="pl-PL" sz="2400" dirty="0" err="1">
                <a:solidFill>
                  <a:srgbClr val="10153D"/>
                </a:solidFill>
                <a:latin typeface="Calibri" panose="020F0502020204030204" pitchFamily="34" charset="0"/>
                <a:cs typeface="Calibri" panose="020F0502020204030204" pitchFamily="34" charset="0"/>
              </a:rPr>
              <a:t>reference</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contacts</a:t>
            </a:r>
            <a:r>
              <a:rPr lang="pl-PL" sz="2400" dirty="0">
                <a:solidFill>
                  <a:srgbClr val="10153D"/>
                </a:solidFill>
                <a:latin typeface="Calibri" panose="020F0502020204030204" pitchFamily="34" charset="0"/>
                <a:cs typeface="Calibri" panose="020F0502020204030204" pitchFamily="34" charset="0"/>
              </a:rPr>
              <a:t> etc.)</a:t>
            </a:r>
          </a:p>
          <a:p>
            <a:pPr>
              <a:lnSpc>
                <a:spcPts val="2480"/>
              </a:lnSpc>
            </a:pPr>
            <a:endParaRPr lang="pl-PL" sz="2400" dirty="0">
              <a:solidFill>
                <a:srgbClr val="10153D"/>
              </a:solidFill>
              <a:latin typeface="Calibri" panose="020F0502020204030204" pitchFamily="34" charset="0"/>
              <a:cs typeface="Calibri" panose="020F0502020204030204" pitchFamily="34" charset="0"/>
            </a:endParaRPr>
          </a:p>
          <a:p>
            <a:pPr>
              <a:lnSpc>
                <a:spcPts val="2480"/>
              </a:lnSpc>
            </a:pPr>
            <a:r>
              <a:rPr lang="pl-PL" sz="2400" b="1" dirty="0" err="1">
                <a:solidFill>
                  <a:srgbClr val="10153D"/>
                </a:solidFill>
                <a:latin typeface="Calibri" panose="020F0502020204030204" pitchFamily="34" charset="0"/>
                <a:cs typeface="Calibri" panose="020F0502020204030204" pitchFamily="34" charset="0"/>
              </a:rPr>
              <a:t>What</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is</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risky</a:t>
            </a:r>
            <a:r>
              <a:rPr lang="pl-PL" sz="2400" b="1"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unnecessary</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identifiers</a:t>
            </a:r>
            <a:r>
              <a:rPr lang="pl-PL" sz="2400" dirty="0">
                <a:solidFill>
                  <a:srgbClr val="10153D"/>
                </a:solidFill>
                <a:latin typeface="Calibri" panose="020F0502020204030204" pitchFamily="34" charset="0"/>
                <a:cs typeface="Calibri" panose="020F0502020204030204" pitchFamily="34" charset="0"/>
              </a:rPr>
              <a:t>, third-party </a:t>
            </a:r>
            <a:r>
              <a:rPr lang="pl-PL" sz="2400" dirty="0" err="1">
                <a:solidFill>
                  <a:srgbClr val="10153D"/>
                </a:solidFill>
                <a:latin typeface="Calibri" panose="020F0502020204030204" pitchFamily="34" charset="0"/>
                <a:cs typeface="Calibri" panose="020F0502020204030204" pitchFamily="34" charset="0"/>
              </a:rPr>
              <a:t>contact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details</a:t>
            </a:r>
            <a:r>
              <a:rPr lang="pl-PL" sz="2400" dirty="0">
                <a:solidFill>
                  <a:srgbClr val="10153D"/>
                </a:solidFill>
                <a:latin typeface="Calibri" panose="020F0502020204030204" pitchFamily="34" charset="0"/>
                <a:cs typeface="Calibri" panose="020F0502020204030204" pitchFamily="34" charset="0"/>
              </a:rPr>
              <a:t>, data </a:t>
            </a:r>
            <a:r>
              <a:rPr lang="pl-PL" sz="2400" dirty="0" err="1">
                <a:solidFill>
                  <a:srgbClr val="10153D"/>
                </a:solidFill>
                <a:latin typeface="Calibri" panose="020F0502020204030204" pitchFamily="34" charset="0"/>
                <a:cs typeface="Calibri" panose="020F0502020204030204" pitchFamily="34" charset="0"/>
              </a:rPr>
              <a:t>that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could</a:t>
            </a:r>
            <a:r>
              <a:rPr lang="pl-PL" sz="2400" dirty="0">
                <a:solidFill>
                  <a:srgbClr val="10153D"/>
                </a:solidFill>
                <a:latin typeface="Calibri" panose="020F0502020204030204" pitchFamily="34" charset="0"/>
                <a:cs typeface="Calibri" panose="020F0502020204030204" pitchFamily="34" charset="0"/>
              </a:rPr>
              <a:t> be </a:t>
            </a:r>
            <a:r>
              <a:rPr lang="pl-PL" sz="2400" dirty="0" err="1">
                <a:solidFill>
                  <a:srgbClr val="10153D"/>
                </a:solidFill>
                <a:latin typeface="Calibri" panose="020F0502020204030204" pitchFamily="34" charset="0"/>
                <a:cs typeface="Calibri" panose="020F0502020204030204" pitchFamily="34" charset="0"/>
              </a:rPr>
              <a:t>copied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or</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leaked</a:t>
            </a:r>
            <a:r>
              <a:rPr lang="pl-PL" sz="2400" dirty="0">
                <a:solidFill>
                  <a:srgbClr val="10153D"/>
                </a:solidFill>
                <a:latin typeface="Calibri" panose="020F0502020204030204" pitchFamily="34" charset="0"/>
                <a:cs typeface="Calibri" panose="020F0502020204030204" pitchFamily="34" charset="0"/>
              </a:rPr>
              <a:t>.</a:t>
            </a:r>
          </a:p>
          <a:p>
            <a:pPr>
              <a:lnSpc>
                <a:spcPts val="2480"/>
              </a:lnSpc>
            </a:pPr>
            <a:endParaRPr lang="pl-PL" sz="2400" b="1" dirty="0">
              <a:solidFill>
                <a:srgbClr val="10153D"/>
              </a:solidFill>
              <a:latin typeface="Calibri" panose="020F0502020204030204" pitchFamily="34" charset="0"/>
              <a:cs typeface="Calibri" panose="020F0502020204030204" pitchFamily="34" charset="0"/>
            </a:endParaRPr>
          </a:p>
        </p:txBody>
      </p:sp>
      <p:sp>
        <p:nvSpPr>
          <p:cNvPr id="22" name="Speech Bubble: Rectangle with Corners Rounded 3">
            <a:extLst>
              <a:ext uri="{FF2B5EF4-FFF2-40B4-BE49-F238E27FC236}">
                <a16:creationId xmlns:a16="http://schemas.microsoft.com/office/drawing/2014/main" id="{71DDD065-57EB-6A8B-66DB-A04FF77ACA7F}"/>
              </a:ext>
            </a:extLst>
          </p:cNvPr>
          <p:cNvSpPr/>
          <p:nvPr/>
        </p:nvSpPr>
        <p:spPr>
          <a:xfrm>
            <a:off x="430218" y="4082512"/>
            <a:ext cx="4021440" cy="2001774"/>
          </a:xfrm>
          <a:prstGeom prst="wedgeRoundRectCallout">
            <a:avLst>
              <a:gd name="adj1" fmla="val 38790"/>
              <a:gd name="adj2" fmla="val 8110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3600" b="1" dirty="0">
                <a:solidFill>
                  <a:srgbClr val="10153D"/>
                </a:solidFill>
                <a:latin typeface="Calibri" panose="020F0502020204030204" pitchFamily="34" charset="0"/>
                <a:cs typeface="Calibri" panose="020F0502020204030204" pitchFamily="34" charset="0"/>
              </a:rPr>
              <a:t>Rule</a:t>
            </a:r>
            <a:br>
              <a:rPr lang="en-IE" sz="2200" dirty="0">
                <a:solidFill>
                  <a:srgbClr val="10153D"/>
                </a:solidFill>
                <a:latin typeface="Calibri" panose="020F0502020204030204" pitchFamily="34" charset="0"/>
                <a:cs typeface="Calibri" panose="020F0502020204030204" pitchFamily="34" charset="0"/>
              </a:rPr>
            </a:br>
            <a:r>
              <a:rPr lang="en-IE" sz="800" dirty="0">
                <a:solidFill>
                  <a:srgbClr val="10153D"/>
                </a:solidFill>
                <a:latin typeface="Calibri" panose="020F0502020204030204" pitchFamily="34" charset="0"/>
                <a:cs typeface="Calibri" panose="020F0502020204030204" pitchFamily="34" charset="0"/>
              </a:rPr>
              <a:t> </a:t>
            </a:r>
          </a:p>
          <a:p>
            <a:pPr algn="ctr"/>
            <a:r>
              <a:rPr lang="en-IE" sz="2200" dirty="0">
                <a:solidFill>
                  <a:srgbClr val="10153D"/>
                </a:solidFill>
                <a:latin typeface="Calibri" panose="020F0502020204030204" pitchFamily="34" charset="0"/>
                <a:cs typeface="Calibri" panose="020F0502020204030204" pitchFamily="34" charset="0"/>
              </a:rPr>
              <a:t>Share the pattern and purpose, not personal identifiers.</a:t>
            </a:r>
          </a:p>
          <a:p>
            <a:pPr algn="ctr"/>
            <a:endParaRPr lang="en-IE" sz="1600" b="1"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30780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FE7C-EA2B-A656-A1A9-490EC88E7C2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917E88-37A1-0D96-F978-CFDC0A678F17}"/>
              </a:ext>
            </a:extLst>
          </p:cNvPr>
          <p:cNvSpPr/>
          <p:nvPr/>
        </p:nvSpPr>
        <p:spPr>
          <a:xfrm flipH="1" flipV="1">
            <a:off x="-5" y="1700930"/>
            <a:ext cx="12191997" cy="430513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A00F8C49-4310-FD8C-69D1-4AA182289143}"/>
              </a:ext>
            </a:extLst>
          </p:cNvPr>
          <p:cNvSpPr/>
          <p:nvPr/>
        </p:nvSpPr>
        <p:spPr>
          <a:xfrm>
            <a:off x="9106781" y="129653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41CF181C-875D-E0F4-6E73-45FF6D5E30A5}"/>
              </a:ext>
            </a:extLst>
          </p:cNvPr>
          <p:cNvSpPr txBox="1"/>
          <p:nvPr/>
        </p:nvSpPr>
        <p:spPr>
          <a:xfrm>
            <a:off x="642731" y="2161483"/>
            <a:ext cx="4090631" cy="3477875"/>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Even if you share carefully, the output can still contain sensitive details if:</a:t>
            </a:r>
          </a:p>
          <a:p>
            <a:endParaRPr lang="en-US" sz="10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Your input included private information, or,</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The AI repeats it in a summary, checklist, or draft message</a:t>
            </a:r>
          </a:p>
          <a:p>
            <a:endParaRPr lang="en-US" sz="2200" dirty="0">
              <a:solidFill>
                <a:schemeClr val="bg1"/>
              </a:solidFill>
              <a:latin typeface="Calibri" panose="020F0502020204030204" pitchFamily="34" charset="0"/>
              <a:cs typeface="Calibri" panose="020F0502020204030204" pitchFamily="34" charset="0"/>
            </a:endParaRPr>
          </a:p>
        </p:txBody>
      </p:sp>
      <p:sp>
        <p:nvSpPr>
          <p:cNvPr id="5" name="Text Placeholder 11">
            <a:extLst>
              <a:ext uri="{FF2B5EF4-FFF2-40B4-BE49-F238E27FC236}">
                <a16:creationId xmlns:a16="http://schemas.microsoft.com/office/drawing/2014/main" id="{27FE4ECB-104C-F21D-B004-6F751C845996}"/>
              </a:ext>
            </a:extLst>
          </p:cNvPr>
          <p:cNvSpPr txBox="1">
            <a:spLocks/>
          </p:cNvSpPr>
          <p:nvPr/>
        </p:nvSpPr>
        <p:spPr>
          <a:xfrm>
            <a:off x="579277" y="363623"/>
            <a:ext cx="590400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Output safety: your AI results can also leak information</a:t>
            </a:r>
          </a:p>
        </p:txBody>
      </p:sp>
      <p:sp>
        <p:nvSpPr>
          <p:cNvPr id="14" name="pole tekstowe 21">
            <a:extLst>
              <a:ext uri="{FF2B5EF4-FFF2-40B4-BE49-F238E27FC236}">
                <a16:creationId xmlns:a16="http://schemas.microsoft.com/office/drawing/2014/main" id="{25EB4DB4-F076-E53C-4FD9-4DC704733C86}"/>
              </a:ext>
            </a:extLst>
          </p:cNvPr>
          <p:cNvSpPr txBox="1"/>
          <p:nvPr/>
        </p:nvSpPr>
        <p:spPr>
          <a:xfrm>
            <a:off x="5376100" y="2193928"/>
            <a:ext cx="5273967" cy="4216539"/>
          </a:xfrm>
          <a:prstGeom prst="rect">
            <a:avLst/>
          </a:prstGeom>
          <a:noFill/>
        </p:spPr>
        <p:txBody>
          <a:bodyPr wrap="square" rtlCol="0">
            <a:spAutoFit/>
          </a:bodyPr>
          <a:lstStyle/>
          <a:p>
            <a:r>
              <a:rPr lang="en-US" sz="2600" b="1" dirty="0">
                <a:solidFill>
                  <a:schemeClr val="bg1"/>
                </a:solidFill>
                <a:latin typeface="Calibri" panose="020F0502020204030204" pitchFamily="34" charset="0"/>
                <a:cs typeface="Calibri" panose="020F0502020204030204" pitchFamily="34" charset="0"/>
              </a:rPr>
              <a:t>Safer habits:</a:t>
            </a:r>
          </a:p>
          <a:p>
            <a:endParaRPr lang="en-US" sz="2200"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Treat outputs like documents: do not paste them into public chats/groups.</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Remove names, identifiers, and unique details before sharing.</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If the output is about a person, keep it private or rewrite it more generally.</a:t>
            </a:r>
          </a:p>
          <a:p>
            <a:pPr marL="342900" indent="-342900">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Store sensitive outputs securely (or delete when not needed).</a:t>
            </a:r>
          </a:p>
          <a:p>
            <a:pPr marL="342900" indent="-342900">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endParaRPr lang="en-US" sz="2200" dirty="0">
              <a:solidFill>
                <a:schemeClr val="bg1"/>
              </a:solidFill>
              <a:latin typeface="Calibri" panose="020F0502020204030204" pitchFamily="34" charset="0"/>
              <a:cs typeface="Calibri" panose="020F0502020204030204" pitchFamily="34" charset="0"/>
            </a:endParaRPr>
          </a:p>
        </p:txBody>
      </p:sp>
      <p:cxnSp>
        <p:nvCxnSpPr>
          <p:cNvPr id="15" name="Straight Connector 14">
            <a:extLst>
              <a:ext uri="{FF2B5EF4-FFF2-40B4-BE49-F238E27FC236}">
                <a16:creationId xmlns:a16="http://schemas.microsoft.com/office/drawing/2014/main" id="{35E0B6D7-E1B0-C051-87B6-04BEC2D759E8}"/>
              </a:ext>
            </a:extLst>
          </p:cNvPr>
          <p:cNvCxnSpPr>
            <a:cxnSpLocks/>
          </p:cNvCxnSpPr>
          <p:nvPr/>
        </p:nvCxnSpPr>
        <p:spPr>
          <a:xfrm>
            <a:off x="5007439" y="2062946"/>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 name="Freeform 2">
            <a:extLst>
              <a:ext uri="{FF2B5EF4-FFF2-40B4-BE49-F238E27FC236}">
                <a16:creationId xmlns:a16="http://schemas.microsoft.com/office/drawing/2014/main" id="{96FD25CE-64AF-CE1E-AF35-3C6992BD7564}"/>
              </a:ext>
            </a:extLst>
          </p:cNvPr>
          <p:cNvSpPr/>
          <p:nvPr/>
        </p:nvSpPr>
        <p:spPr>
          <a:xfrm>
            <a:off x="579276" y="1655606"/>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394322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97322" y="2639356"/>
            <a:ext cx="6351339" cy="2727774"/>
          </a:xfrm>
        </p:spPr>
        <p:txBody>
          <a:bodyPr>
            <a:noAutofit/>
          </a:bodyPr>
          <a:lstStyle/>
          <a:p>
            <a:r>
              <a:rPr lang="en-US" dirty="0"/>
              <a:t>Why Safe Data </a:t>
            </a:r>
          </a:p>
          <a:p>
            <a:r>
              <a:rPr lang="en-US" dirty="0"/>
              <a:t>matters with AI </a:t>
            </a:r>
          </a:p>
          <a:p>
            <a:endParaRPr lang="en-US" dirty="0"/>
          </a:p>
          <a:p>
            <a:r>
              <a:rPr lang="en-US" b="1" dirty="0"/>
              <a:t>(15 min)</a:t>
            </a: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
        <p:nvSpPr>
          <p:cNvPr id="7" name="Graphic 7">
            <a:extLst>
              <a:ext uri="{FF2B5EF4-FFF2-40B4-BE49-F238E27FC236}">
                <a16:creationId xmlns:a16="http://schemas.microsoft.com/office/drawing/2014/main" id="{E54CFF46-6063-54BA-19F0-7430491992F6}"/>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132918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4E152-4753-A440-FC9D-AA696339451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69EFE-CA72-78A8-CB2A-2BEE96C67788}"/>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F742524B-7CB6-4FAE-7BB4-D4085931BFA4}"/>
              </a:ext>
            </a:extLst>
          </p:cNvPr>
          <p:cNvSpPr/>
          <p:nvPr/>
        </p:nvSpPr>
        <p:spPr>
          <a:xfrm>
            <a:off x="8563238" y="446739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2635487-99D2-BE8F-8CD2-8C79D9FE1BEF}"/>
              </a:ext>
            </a:extLst>
          </p:cNvPr>
          <p:cNvSpPr txBox="1"/>
          <p:nvPr/>
        </p:nvSpPr>
        <p:spPr>
          <a:xfrm>
            <a:off x="3966882" y="2660285"/>
            <a:ext cx="8081675" cy="3093154"/>
          </a:xfrm>
          <a:prstGeom prst="rect">
            <a:avLst/>
          </a:prstGeom>
          <a:noFill/>
        </p:spPr>
        <p:txBody>
          <a:bodyPr wrap="square" rtlCol="0">
            <a:spAutoFit/>
          </a:bodyPr>
          <a:lstStyle/>
          <a:p>
            <a:pPr>
              <a:lnSpc>
                <a:spcPts val="2640"/>
              </a:lnSpc>
            </a:pPr>
            <a:r>
              <a:rPr lang="en-US" sz="2400" b="1" dirty="0">
                <a:solidFill>
                  <a:schemeClr val="bg1"/>
                </a:solidFill>
                <a:latin typeface="Calibri" panose="020F0502020204030204" pitchFamily="34" charset="0"/>
                <a:cs typeface="Calibri" panose="020F0502020204030204" pitchFamily="34" charset="0"/>
              </a:rPr>
              <a:t>For each request:</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Identify unsafe parts (Never Share / Consent Gate / Fairness risk)</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Rewrite safely (</a:t>
            </a:r>
            <a:r>
              <a:rPr lang="en-US" sz="2200" dirty="0" err="1">
                <a:solidFill>
                  <a:schemeClr val="bg1"/>
                </a:solidFill>
                <a:latin typeface="Calibri" panose="020F0502020204030204" pitchFamily="34" charset="0"/>
                <a:cs typeface="Calibri" panose="020F0502020204030204" pitchFamily="34" charset="0"/>
              </a:rPr>
              <a:t>minimise</a:t>
            </a:r>
            <a:r>
              <a:rPr lang="en-US" sz="2200" dirty="0">
                <a:solidFill>
                  <a:schemeClr val="bg1"/>
                </a:solidFill>
                <a:latin typeface="Calibri" panose="020F0502020204030204" pitchFamily="34" charset="0"/>
                <a:cs typeface="Calibri" panose="020F0502020204030204" pitchFamily="34" charset="0"/>
              </a:rPr>
              <a:t>, </a:t>
            </a:r>
            <a:r>
              <a:rPr lang="en-US" sz="2200" dirty="0" err="1">
                <a:solidFill>
                  <a:schemeClr val="bg1"/>
                </a:solidFill>
                <a:latin typeface="Calibri" panose="020F0502020204030204" pitchFamily="34" charset="0"/>
                <a:cs typeface="Calibri" panose="020F0502020204030204" pitchFamily="34" charset="0"/>
              </a:rPr>
              <a:t>anonymise</a:t>
            </a:r>
            <a:r>
              <a:rPr lang="en-US" sz="2200" dirty="0">
                <a:solidFill>
                  <a:schemeClr val="bg1"/>
                </a:solidFill>
                <a:latin typeface="Calibri" panose="020F0502020204030204" pitchFamily="34" charset="0"/>
                <a:cs typeface="Calibri" panose="020F0502020204030204" pitchFamily="34" charset="0"/>
              </a:rPr>
              <a:t>, abstract)</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Add one FDC line: “What might be missing or biased?”</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Choose the workflow: Level 1 / Level 2 / Level 3 / Stop</a:t>
            </a:r>
          </a:p>
          <a:p>
            <a:pPr marL="457200" indent="-457200">
              <a:lnSpc>
                <a:spcPts val="2640"/>
              </a:lnSpc>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a:p>
            <a:pPr>
              <a:lnSpc>
                <a:spcPts val="2640"/>
              </a:lnSpc>
            </a:pPr>
            <a:r>
              <a:rPr lang="en-US" sz="2400" b="1" dirty="0">
                <a:solidFill>
                  <a:schemeClr val="bg1"/>
                </a:solidFill>
                <a:latin typeface="Calibri" panose="020F0502020204030204" pitchFamily="34" charset="0"/>
                <a:cs typeface="Calibri" panose="020F0502020204030204" pitchFamily="34" charset="0"/>
              </a:rPr>
              <a:t>Output:</a:t>
            </a:r>
            <a:endParaRPr lang="en-US" sz="2200" b="1" dirty="0">
              <a:solidFill>
                <a:schemeClr val="bg1"/>
              </a:solidFill>
              <a:latin typeface="Calibri" panose="020F0502020204030204" pitchFamily="34" charset="0"/>
              <a:cs typeface="Calibri" panose="020F0502020204030204" pitchFamily="34" charset="0"/>
            </a:endParaRP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A short “Safe Data Playbook” you can use in daily AI use.</a:t>
            </a:r>
          </a:p>
          <a:p>
            <a:pPr marL="457200" indent="-457200">
              <a:lnSpc>
                <a:spcPts val="2640"/>
              </a:lnSpc>
              <a:buFont typeface="Arial" panose="020B0604020202020204" pitchFamily="34" charset="0"/>
              <a:buChar char="•"/>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EDE804A9-27C8-2B9E-66CC-3F8AE9054571}"/>
              </a:ext>
            </a:extLst>
          </p:cNvPr>
          <p:cNvSpPr txBox="1">
            <a:spLocks/>
          </p:cNvSpPr>
          <p:nvPr/>
        </p:nvSpPr>
        <p:spPr>
          <a:xfrm>
            <a:off x="2462388" y="895096"/>
            <a:ext cx="7932188" cy="112105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Want to Main activity: Turn unsafe AI use into safe AI use (10 minutes)</a:t>
            </a:r>
          </a:p>
        </p:txBody>
      </p:sp>
      <p:cxnSp>
        <p:nvCxnSpPr>
          <p:cNvPr id="20" name="Straight Connector 19">
            <a:extLst>
              <a:ext uri="{FF2B5EF4-FFF2-40B4-BE49-F238E27FC236}">
                <a16:creationId xmlns:a16="http://schemas.microsoft.com/office/drawing/2014/main" id="{E7DC64AF-53E2-1F8A-2298-3F0831E340DC}"/>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09DF223B-48D4-6DF3-602E-8317773073FB}"/>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99528DFE-B4AE-9E32-6D1F-FE2D9425489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C44C437F-8AE1-C88E-06D4-8B674BA3FEA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4665483C-1A05-3A28-0EE2-28424B5EFF56}"/>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EF9B6D24-E113-2B08-1312-947A7F2135A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207271EA-B082-2E13-AF89-6E62EEB1F2BB}"/>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966C3DA9-04BE-716A-1541-A3ED6AC83F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804E7D28-FC57-D77A-3B69-96CD94806B48}"/>
              </a:ext>
            </a:extLst>
          </p:cNvPr>
          <p:cNvCxnSpPr>
            <a:cxnSpLocks/>
          </p:cNvCxnSpPr>
          <p:nvPr/>
        </p:nvCxnSpPr>
        <p:spPr>
          <a:xfrm>
            <a:off x="9758230" y="1193335"/>
            <a:ext cx="137519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7399144-A714-8130-2F53-6BBB241E40CC}"/>
              </a:ext>
            </a:extLst>
          </p:cNvPr>
          <p:cNvCxnSpPr>
            <a:cxnSpLocks/>
          </p:cNvCxnSpPr>
          <p:nvPr/>
        </p:nvCxnSpPr>
        <p:spPr>
          <a:xfrm>
            <a:off x="11133422"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5E2471CC-B624-B16B-F064-91CA460E6EEB}"/>
              </a:ext>
            </a:extLst>
          </p:cNvPr>
          <p:cNvSpPr txBox="1"/>
          <p:nvPr/>
        </p:nvSpPr>
        <p:spPr>
          <a:xfrm>
            <a:off x="555198" y="2660285"/>
            <a:ext cx="3115849" cy="2594300"/>
          </a:xfrm>
          <a:prstGeom prst="rect">
            <a:avLst/>
          </a:prstGeom>
          <a:noFill/>
        </p:spPr>
        <p:txBody>
          <a:bodyPr wrap="square" rtlCol="0">
            <a:spAutoFit/>
          </a:bodyPr>
          <a:lstStyle/>
          <a:p>
            <a:pPr>
              <a:lnSpc>
                <a:spcPts val="2740"/>
              </a:lnSpc>
            </a:pPr>
            <a:r>
              <a:rPr lang="en-US" sz="2500" dirty="0">
                <a:solidFill>
                  <a:schemeClr val="bg1"/>
                </a:solidFill>
                <a:latin typeface="Calibri" panose="020F0502020204030204" pitchFamily="34" charset="0"/>
                <a:cs typeface="Calibri" panose="020F0502020204030204" pitchFamily="34" charset="0"/>
              </a:rPr>
              <a:t>You will </a:t>
            </a:r>
            <a:r>
              <a:rPr lang="en-US" sz="2500" dirty="0" err="1">
                <a:solidFill>
                  <a:schemeClr val="bg1"/>
                </a:solidFill>
                <a:latin typeface="Calibri" panose="020F0502020204030204" pitchFamily="34" charset="0"/>
                <a:cs typeface="Calibri" panose="020F0502020204030204" pitchFamily="34" charset="0"/>
              </a:rPr>
              <a:t>practise</a:t>
            </a:r>
            <a:r>
              <a:rPr lang="en-US" sz="2500" dirty="0">
                <a:solidFill>
                  <a:schemeClr val="bg1"/>
                </a:solidFill>
                <a:latin typeface="Calibri" panose="020F0502020204030204" pitchFamily="34" charset="0"/>
                <a:cs typeface="Calibri" panose="020F0502020204030204" pitchFamily="34" charset="0"/>
              </a:rPr>
              <a:t> the full skill using fictional examples. Your goal       is to produce safer requests that still solve the problem.</a:t>
            </a:r>
          </a:p>
          <a:p>
            <a:pPr>
              <a:lnSpc>
                <a:spcPts val="2740"/>
              </a:lnSpc>
            </a:pPr>
            <a:endParaRPr lang="en-US" sz="2500" dirty="0">
              <a:solidFill>
                <a:schemeClr val="bg1"/>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2067FD45-4E21-2A0A-422F-521E9BB99107}"/>
              </a:ext>
            </a:extLst>
          </p:cNvPr>
          <p:cNvCxnSpPr>
            <a:cxnSpLocks/>
          </p:cNvCxnSpPr>
          <p:nvPr/>
        </p:nvCxnSpPr>
        <p:spPr>
          <a:xfrm>
            <a:off x="3671047" y="249622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2210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E8CA97-9EEF-0E1F-58A8-B3B2183DE31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9D387-58AC-00EF-AC65-5357A726E6C0}"/>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DEA3A5A0-FB57-E81C-217F-7FD06786E5A9}"/>
              </a:ext>
            </a:extLst>
          </p:cNvPr>
          <p:cNvSpPr/>
          <p:nvPr/>
        </p:nvSpPr>
        <p:spPr>
          <a:xfrm>
            <a:off x="8563238" y="446739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30A9A94C-03F9-2FF8-E37C-120FAE961CA3}"/>
              </a:ext>
            </a:extLst>
          </p:cNvPr>
          <p:cNvSpPr txBox="1"/>
          <p:nvPr/>
        </p:nvSpPr>
        <p:spPr>
          <a:xfrm>
            <a:off x="3966882" y="2660285"/>
            <a:ext cx="8081675" cy="3426579"/>
          </a:xfrm>
          <a:prstGeom prst="rect">
            <a:avLst/>
          </a:prstGeom>
          <a:noFill/>
        </p:spPr>
        <p:txBody>
          <a:bodyPr wrap="square" rtlCol="0">
            <a:spAutoFit/>
          </a:bodyPr>
          <a:lstStyle/>
          <a:p>
            <a:pPr>
              <a:lnSpc>
                <a:spcPts val="2640"/>
              </a:lnSpc>
            </a:pPr>
            <a:r>
              <a:rPr lang="en-US" sz="2200" dirty="0">
                <a:solidFill>
                  <a:schemeClr val="bg1"/>
                </a:solidFill>
                <a:latin typeface="Calibri" panose="020F0502020204030204" pitchFamily="34" charset="0"/>
                <a:cs typeface="Calibri" panose="020F0502020204030204" pitchFamily="34" charset="0"/>
              </a:rPr>
              <a:t>“Here is a screenshot of a chat with my friend [names visible]. Tell me who is right and what I should reply.”</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a:p>
            <a:pPr>
              <a:lnSpc>
                <a:spcPts val="2640"/>
              </a:lnSpc>
            </a:pPr>
            <a:r>
              <a:rPr lang="en-US" sz="2400" b="1" dirty="0">
                <a:solidFill>
                  <a:schemeClr val="bg1"/>
                </a:solidFill>
                <a:latin typeface="Calibri" panose="020F0502020204030204" pitchFamily="34" charset="0"/>
                <a:cs typeface="Calibri" panose="020F0502020204030204" pitchFamily="34" charset="0"/>
              </a:rPr>
              <a:t>Step-by-step tasks:</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NSL (Never Share): </a:t>
            </a:r>
            <a:r>
              <a:rPr lang="en-US" sz="2200" dirty="0">
                <a:solidFill>
                  <a:schemeClr val="bg1"/>
                </a:solidFill>
                <a:latin typeface="Calibri" panose="020F0502020204030204" pitchFamily="34" charset="0"/>
                <a:cs typeface="Calibri" panose="020F0502020204030204" pitchFamily="34" charset="0"/>
              </a:rPr>
              <a:t>What should never be uploaded here?</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Consent Gate: </a:t>
            </a:r>
            <a:r>
              <a:rPr lang="en-US" sz="2200" dirty="0">
                <a:solidFill>
                  <a:schemeClr val="bg1"/>
                </a:solidFill>
                <a:latin typeface="Calibri" panose="020F0502020204030204" pitchFamily="34" charset="0"/>
                <a:cs typeface="Calibri" panose="020F0502020204030204" pitchFamily="34" charset="0"/>
              </a:rPr>
              <a:t>Do you have permission to share this data?</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Safe rewrite (Level 1 or 2): </a:t>
            </a:r>
            <a:r>
              <a:rPr lang="en-US" sz="2200" dirty="0">
                <a:solidFill>
                  <a:schemeClr val="bg1"/>
                </a:solidFill>
                <a:latin typeface="Calibri" panose="020F0502020204030204" pitchFamily="34" charset="0"/>
                <a:cs typeface="Calibri" panose="020F0502020204030204" pitchFamily="34" charset="0"/>
              </a:rPr>
              <a:t>Ask for advice without the screenshot.</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Fairness line: </a:t>
            </a:r>
            <a:r>
              <a:rPr lang="en-US" sz="2200" dirty="0">
                <a:solidFill>
                  <a:schemeClr val="bg1"/>
                </a:solidFill>
                <a:latin typeface="Calibri" panose="020F0502020204030204" pitchFamily="34" charset="0"/>
                <a:cs typeface="Calibri" panose="020F0502020204030204" pitchFamily="34" charset="0"/>
              </a:rPr>
              <a:t>What might be missing from the story?</a:t>
            </a:r>
            <a:br>
              <a:rPr lang="en-US" sz="2200" dirty="0">
                <a:solidFill>
                  <a:schemeClr val="bg1"/>
                </a:solidFill>
                <a:latin typeface="Calibri" panose="020F0502020204030204" pitchFamily="34" charset="0"/>
                <a:cs typeface="Calibri" panose="020F0502020204030204" pitchFamily="34" charset="0"/>
              </a:rPr>
            </a:br>
            <a:r>
              <a:rPr lang="en-US" sz="2200" dirty="0">
                <a:solidFill>
                  <a:schemeClr val="bg1"/>
                </a:solidFill>
                <a:latin typeface="Calibri" panose="020F0502020204030204" pitchFamily="34" charset="0"/>
                <a:cs typeface="Calibri" panose="020F0502020204030204" pitchFamily="34" charset="0"/>
              </a:rPr>
              <a:t>………………………….   FDC line: ………………………………………………</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78F84B35-673F-4584-E134-5EC55913B823}"/>
              </a:ext>
            </a:extLst>
          </p:cNvPr>
          <p:cNvSpPr txBox="1">
            <a:spLocks/>
          </p:cNvSpPr>
          <p:nvPr/>
        </p:nvSpPr>
        <p:spPr>
          <a:xfrm>
            <a:off x="2462388" y="895096"/>
            <a:ext cx="7932188" cy="112105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Want to Main activity: Turn unsafe AI use into safe AI use (10 minutes)</a:t>
            </a:r>
          </a:p>
        </p:txBody>
      </p:sp>
      <p:cxnSp>
        <p:nvCxnSpPr>
          <p:cNvPr id="20" name="Straight Connector 19">
            <a:extLst>
              <a:ext uri="{FF2B5EF4-FFF2-40B4-BE49-F238E27FC236}">
                <a16:creationId xmlns:a16="http://schemas.microsoft.com/office/drawing/2014/main" id="{BDC421CE-3D93-BF0D-B84E-AAB3D85692FA}"/>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227CD96A-F39D-5D32-8A77-552E98FBC1E4}"/>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36B89ABB-BBE6-A7F1-6CDA-81210B76AB8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2727B8D0-7054-C157-22AB-0C7D7292DCA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3C4EC8AB-F1E0-48D2-41EF-C2AFBF671313}"/>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A0019259-F6BA-BDE1-F120-35719D74058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ED2D425F-4926-B83C-4BAC-F4C6FB448E98}"/>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DC2BF956-5466-24E7-2AFE-BDD3FA65CFC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6A308BD1-10A7-2F56-A386-8EB687B6729D}"/>
              </a:ext>
            </a:extLst>
          </p:cNvPr>
          <p:cNvCxnSpPr>
            <a:cxnSpLocks/>
          </p:cNvCxnSpPr>
          <p:nvPr/>
        </p:nvCxnSpPr>
        <p:spPr>
          <a:xfrm>
            <a:off x="9758230" y="1193335"/>
            <a:ext cx="137519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220EB0C-C003-7A0A-B587-1EC71AF059A9}"/>
              </a:ext>
            </a:extLst>
          </p:cNvPr>
          <p:cNvCxnSpPr>
            <a:cxnSpLocks/>
          </p:cNvCxnSpPr>
          <p:nvPr/>
        </p:nvCxnSpPr>
        <p:spPr>
          <a:xfrm>
            <a:off x="11133422"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7698D481-0E76-C830-11E7-40E051A5572A}"/>
              </a:ext>
            </a:extLst>
          </p:cNvPr>
          <p:cNvSpPr txBox="1"/>
          <p:nvPr/>
        </p:nvSpPr>
        <p:spPr>
          <a:xfrm>
            <a:off x="555198" y="2660285"/>
            <a:ext cx="3115849" cy="1831784"/>
          </a:xfrm>
          <a:prstGeom prst="rect">
            <a:avLst/>
          </a:prstGeom>
          <a:noFill/>
        </p:spPr>
        <p:txBody>
          <a:bodyPr wrap="square" rtlCol="0">
            <a:spAutoFit/>
          </a:bodyPr>
          <a:lstStyle/>
          <a:p>
            <a:pPr>
              <a:lnSpc>
                <a:spcPts val="2740"/>
              </a:lnSpc>
            </a:pPr>
            <a:r>
              <a:rPr lang="en-US" sz="3600" b="1" dirty="0">
                <a:solidFill>
                  <a:schemeClr val="bg1"/>
                </a:solidFill>
                <a:latin typeface="Calibri" panose="020F0502020204030204" pitchFamily="34" charset="0"/>
                <a:cs typeface="Calibri" panose="020F0502020204030204" pitchFamily="34" charset="0"/>
              </a:rPr>
              <a:t>Practice 1: </a:t>
            </a:r>
          </a:p>
          <a:p>
            <a:pPr>
              <a:lnSpc>
                <a:spcPts val="2740"/>
              </a:lnSpc>
            </a:pPr>
            <a:endParaRPr lang="en-US" sz="2800" dirty="0">
              <a:solidFill>
                <a:schemeClr val="bg1"/>
              </a:solidFill>
              <a:latin typeface="Calibri" panose="020F0502020204030204" pitchFamily="34" charset="0"/>
              <a:cs typeface="Calibri" panose="020F0502020204030204" pitchFamily="34" charset="0"/>
            </a:endParaRPr>
          </a:p>
          <a:p>
            <a:pPr>
              <a:lnSpc>
                <a:spcPts val="2740"/>
              </a:lnSpc>
            </a:pPr>
            <a:r>
              <a:rPr lang="en-US" sz="2800" dirty="0">
                <a:solidFill>
                  <a:schemeClr val="bg1"/>
                </a:solidFill>
                <a:latin typeface="Calibri" panose="020F0502020204030204" pitchFamily="34" charset="0"/>
                <a:cs typeface="Calibri" panose="020F0502020204030204" pitchFamily="34" charset="0"/>
              </a:rPr>
              <a:t>Chat screenshot (privacy + consent)</a:t>
            </a:r>
          </a:p>
          <a:p>
            <a:pPr>
              <a:lnSpc>
                <a:spcPts val="2740"/>
              </a:lnSpc>
            </a:pPr>
            <a:endParaRPr lang="en-US" sz="2800" dirty="0">
              <a:solidFill>
                <a:schemeClr val="bg1"/>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AFDEABCF-7ADC-566F-AB9B-2E67F0DFE66D}"/>
              </a:ext>
            </a:extLst>
          </p:cNvPr>
          <p:cNvCxnSpPr>
            <a:cxnSpLocks/>
          </p:cNvCxnSpPr>
          <p:nvPr/>
        </p:nvCxnSpPr>
        <p:spPr>
          <a:xfrm>
            <a:off x="3671047" y="249622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060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D9774-BF6D-E01B-C426-1A5698C3A7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F9700B6-55F1-6007-7267-063CE21EAB17}"/>
              </a:ext>
            </a:extLst>
          </p:cNvPr>
          <p:cNvSpPr/>
          <p:nvPr/>
        </p:nvSpPr>
        <p:spPr>
          <a:xfrm flipH="1" flipV="1">
            <a:off x="0" y="2314387"/>
            <a:ext cx="12191994" cy="3961688"/>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AE8F093-D57C-A84A-0D4F-5D46038F51F8}"/>
              </a:ext>
            </a:extLst>
          </p:cNvPr>
          <p:cNvSpPr/>
          <p:nvPr/>
        </p:nvSpPr>
        <p:spPr>
          <a:xfrm>
            <a:off x="8563238" y="446739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0489098A-8261-EEEF-0117-1C18AC2E5C57}"/>
              </a:ext>
            </a:extLst>
          </p:cNvPr>
          <p:cNvSpPr txBox="1"/>
          <p:nvPr/>
        </p:nvSpPr>
        <p:spPr>
          <a:xfrm>
            <a:off x="3966882" y="2660285"/>
            <a:ext cx="8081675" cy="3426579"/>
          </a:xfrm>
          <a:prstGeom prst="rect">
            <a:avLst/>
          </a:prstGeom>
          <a:noFill/>
        </p:spPr>
        <p:txBody>
          <a:bodyPr wrap="square" rtlCol="0">
            <a:spAutoFit/>
          </a:bodyPr>
          <a:lstStyle/>
          <a:p>
            <a:pPr>
              <a:lnSpc>
                <a:spcPts val="2640"/>
              </a:lnSpc>
            </a:pPr>
            <a:r>
              <a:rPr lang="en-US" sz="2200" dirty="0">
                <a:solidFill>
                  <a:schemeClr val="bg1"/>
                </a:solidFill>
                <a:latin typeface="Calibri" panose="020F0502020204030204" pitchFamily="34" charset="0"/>
                <a:cs typeface="Calibri" panose="020F0502020204030204" pitchFamily="34" charset="0"/>
              </a:rPr>
              <a:t>“ Please </a:t>
            </a:r>
            <a:r>
              <a:rPr lang="en-US" sz="2200" dirty="0" err="1">
                <a:solidFill>
                  <a:schemeClr val="bg1"/>
                </a:solidFill>
                <a:latin typeface="Calibri" panose="020F0502020204030204" pitchFamily="34" charset="0"/>
                <a:cs typeface="Calibri" panose="020F0502020204030204" pitchFamily="34" charset="0"/>
              </a:rPr>
              <a:t>analyse</a:t>
            </a:r>
            <a:r>
              <a:rPr lang="en-US" sz="2200" dirty="0">
                <a:solidFill>
                  <a:schemeClr val="bg1"/>
                </a:solidFill>
                <a:latin typeface="Calibri" panose="020F0502020204030204" pitchFamily="34" charset="0"/>
                <a:cs typeface="Calibri" panose="020F0502020204030204" pitchFamily="34" charset="0"/>
              </a:rPr>
              <a:t> this volunteer list [with names, phone numbers, and attendance problems]. Rank who is reliable.”</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a:p>
            <a:pPr>
              <a:lnSpc>
                <a:spcPts val="2640"/>
              </a:lnSpc>
            </a:pPr>
            <a:r>
              <a:rPr lang="en-US" sz="2400" b="1" dirty="0">
                <a:solidFill>
                  <a:schemeClr val="bg1"/>
                </a:solidFill>
                <a:latin typeface="Calibri" panose="020F0502020204030204" pitchFamily="34" charset="0"/>
                <a:cs typeface="Calibri" panose="020F0502020204030204" pitchFamily="34" charset="0"/>
              </a:rPr>
              <a:t>Why it is risky:</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Personal identifiers + third-party data</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Harmful outcome (ranking people)</a:t>
            </a:r>
          </a:p>
          <a:p>
            <a:pPr marL="342900" indent="-342900">
              <a:lnSpc>
                <a:spcPts val="2640"/>
              </a:lnSpc>
              <a:buFont typeface="Arial" panose="020B0604020202020204" pitchFamily="34" charset="0"/>
              <a:buChar char="•"/>
            </a:pPr>
            <a:r>
              <a:rPr lang="en-US" sz="2200" dirty="0">
                <a:solidFill>
                  <a:schemeClr val="bg1"/>
                </a:solidFill>
                <a:latin typeface="Calibri" panose="020F0502020204030204" pitchFamily="34" charset="0"/>
                <a:cs typeface="Calibri" panose="020F0502020204030204" pitchFamily="34" charset="0"/>
              </a:rPr>
              <a:t>High fairness and impact risk</a:t>
            </a:r>
          </a:p>
          <a:p>
            <a:pPr marL="342900" indent="-342900">
              <a:lnSpc>
                <a:spcPts val="2640"/>
              </a:lnSpc>
              <a:buFont typeface="Arial" panose="020B0604020202020204" pitchFamily="34" charset="0"/>
              <a:buChar char="•"/>
            </a:pPr>
            <a:r>
              <a:rPr lang="en-US" sz="2200" b="1" dirty="0">
                <a:solidFill>
                  <a:schemeClr val="bg1"/>
                </a:solidFill>
                <a:latin typeface="Calibri" panose="020F0502020204030204" pitchFamily="34" charset="0"/>
                <a:cs typeface="Calibri" panose="020F0502020204030204" pitchFamily="34" charset="0"/>
              </a:rPr>
              <a:t>Your safer goal: make the question about                               Improving the system, not judging individuals.</a:t>
            </a:r>
          </a:p>
          <a:p>
            <a:pPr>
              <a:lnSpc>
                <a:spcPts val="2640"/>
              </a:lnSpc>
            </a:pPr>
            <a:endParaRPr lang="en-US" sz="2200" dirty="0">
              <a:solidFill>
                <a:schemeClr val="bg1"/>
              </a:solidFill>
              <a:latin typeface="Calibri" panose="020F0502020204030204" pitchFamily="34" charset="0"/>
              <a:cs typeface="Calibri" panose="020F0502020204030204" pitchFamily="34" charset="0"/>
            </a:endParaRPr>
          </a:p>
        </p:txBody>
      </p:sp>
      <p:sp>
        <p:nvSpPr>
          <p:cNvPr id="9" name="Text Placeholder 11">
            <a:extLst>
              <a:ext uri="{FF2B5EF4-FFF2-40B4-BE49-F238E27FC236}">
                <a16:creationId xmlns:a16="http://schemas.microsoft.com/office/drawing/2014/main" id="{D605D88F-EE2B-DA21-1409-F8F4A092CC89}"/>
              </a:ext>
            </a:extLst>
          </p:cNvPr>
          <p:cNvSpPr txBox="1">
            <a:spLocks/>
          </p:cNvSpPr>
          <p:nvPr/>
        </p:nvSpPr>
        <p:spPr>
          <a:xfrm>
            <a:off x="2462388" y="895096"/>
            <a:ext cx="7932188" cy="112105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Want to Main activity: Turn unsafe AI use into safe AI use (10 minutes)</a:t>
            </a:r>
          </a:p>
        </p:txBody>
      </p:sp>
      <p:cxnSp>
        <p:nvCxnSpPr>
          <p:cNvPr id="20" name="Straight Connector 19">
            <a:extLst>
              <a:ext uri="{FF2B5EF4-FFF2-40B4-BE49-F238E27FC236}">
                <a16:creationId xmlns:a16="http://schemas.microsoft.com/office/drawing/2014/main" id="{8E0B3FB2-3576-9530-44F4-C306C9D6546D}"/>
              </a:ext>
            </a:extLst>
          </p:cNvPr>
          <p:cNvCxnSpPr>
            <a:cxnSpLocks/>
          </p:cNvCxnSpPr>
          <p:nvPr/>
        </p:nvCxnSpPr>
        <p:spPr>
          <a:xfrm>
            <a:off x="1" y="1184793"/>
            <a:ext cx="21827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21" name="Graphic 15">
            <a:extLst>
              <a:ext uri="{FF2B5EF4-FFF2-40B4-BE49-F238E27FC236}">
                <a16:creationId xmlns:a16="http://schemas.microsoft.com/office/drawing/2014/main" id="{7A7B18D4-3D0A-B16E-66B5-0EB853FF59CD}"/>
              </a:ext>
            </a:extLst>
          </p:cNvPr>
          <p:cNvGrpSpPr/>
          <p:nvPr/>
        </p:nvGrpSpPr>
        <p:grpSpPr>
          <a:xfrm rot="16200000">
            <a:off x="2143347" y="1090764"/>
            <a:ext cx="189968" cy="189551"/>
            <a:chOff x="1006279" y="7689162"/>
            <a:chExt cx="118191" cy="117931"/>
          </a:xfrm>
        </p:grpSpPr>
        <p:sp>
          <p:nvSpPr>
            <p:cNvPr id="25" name="Freeform 24">
              <a:extLst>
                <a:ext uri="{FF2B5EF4-FFF2-40B4-BE49-F238E27FC236}">
                  <a16:creationId xmlns:a16="http://schemas.microsoft.com/office/drawing/2014/main" id="{A23E99D2-60C1-D0FE-8661-FA181477A28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2BDBF"/>
              </a:solidFill>
              <a:prstDash val="solid"/>
              <a:round/>
            </a:ln>
          </p:spPr>
          <p:txBody>
            <a:bodyPr rtlCol="0" anchor="ctr"/>
            <a:lstStyle/>
            <a:p>
              <a:endParaRPr lang="en-US" sz="1629"/>
            </a:p>
          </p:txBody>
        </p:sp>
        <p:sp>
          <p:nvSpPr>
            <p:cNvPr id="26" name="Freeform 25">
              <a:extLst>
                <a:ext uri="{FF2B5EF4-FFF2-40B4-BE49-F238E27FC236}">
                  <a16:creationId xmlns:a16="http://schemas.microsoft.com/office/drawing/2014/main" id="{E661A82F-68C7-CA41-5F6C-955FE35E4DC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10153D"/>
            </a:solidFill>
            <a:ln w="2276" cap="flat">
              <a:noFill/>
              <a:prstDash val="solid"/>
              <a:miter/>
            </a:ln>
          </p:spPr>
          <p:txBody>
            <a:bodyPr rtlCol="0" anchor="ctr"/>
            <a:lstStyle/>
            <a:p>
              <a:endParaRPr lang="en-US" sz="1629" dirty="0"/>
            </a:p>
          </p:txBody>
        </p:sp>
      </p:grpSp>
      <p:grpSp>
        <p:nvGrpSpPr>
          <p:cNvPr id="22" name="Graphic 15">
            <a:extLst>
              <a:ext uri="{FF2B5EF4-FFF2-40B4-BE49-F238E27FC236}">
                <a16:creationId xmlns:a16="http://schemas.microsoft.com/office/drawing/2014/main" id="{0E2156BB-A119-8A8B-EBDC-C034C505DB71}"/>
              </a:ext>
            </a:extLst>
          </p:cNvPr>
          <p:cNvGrpSpPr/>
          <p:nvPr/>
        </p:nvGrpSpPr>
        <p:grpSpPr>
          <a:xfrm rot="16200000">
            <a:off x="384402" y="491414"/>
            <a:ext cx="1570704" cy="1388252"/>
            <a:chOff x="547405" y="6570859"/>
            <a:chExt cx="1035254" cy="914997"/>
          </a:xfrm>
        </p:grpSpPr>
        <p:sp>
          <p:nvSpPr>
            <p:cNvPr id="23" name="Freeform 22">
              <a:extLst>
                <a:ext uri="{FF2B5EF4-FFF2-40B4-BE49-F238E27FC236}">
                  <a16:creationId xmlns:a16="http://schemas.microsoft.com/office/drawing/2014/main" id="{9C762535-433D-6D6D-6DAA-9FDD16EBF3C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0">
                  <a:srgbClr val="E8068C"/>
                </a:gs>
                <a:gs pos="100000">
                  <a:srgbClr val="22BDBF"/>
                </a:gs>
                <a:gs pos="45000">
                  <a:srgbClr val="3C3795"/>
                </a:gs>
              </a:gsLst>
              <a:lin ang="0" scaled="0"/>
            </a:gradFill>
            <a:ln w="2276" cap="flat">
              <a:noFill/>
              <a:prstDash val="solid"/>
              <a:miter/>
            </a:ln>
          </p:spPr>
          <p:txBody>
            <a:bodyPr rtlCol="0" anchor="ctr"/>
            <a:lstStyle/>
            <a:p>
              <a:endParaRPr lang="en-US" sz="1629" dirty="0"/>
            </a:p>
          </p:txBody>
        </p:sp>
        <p:sp>
          <p:nvSpPr>
            <p:cNvPr id="24" name="Freeform 23">
              <a:extLst>
                <a:ext uri="{FF2B5EF4-FFF2-40B4-BE49-F238E27FC236}">
                  <a16:creationId xmlns:a16="http://schemas.microsoft.com/office/drawing/2014/main" id="{5AF84C1B-7D5B-164E-6360-77BBE500F94C}"/>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a:p>
          </p:txBody>
        </p:sp>
      </p:grpSp>
      <p:pic>
        <p:nvPicPr>
          <p:cNvPr id="29" name="Graphic 28" descr="Questions with solid fill">
            <a:extLst>
              <a:ext uri="{FF2B5EF4-FFF2-40B4-BE49-F238E27FC236}">
                <a16:creationId xmlns:a16="http://schemas.microsoft.com/office/drawing/2014/main" id="{B1A1A6AD-D1B9-723A-8336-11700C12415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4157" y="727593"/>
            <a:ext cx="914400" cy="914400"/>
          </a:xfrm>
          <a:prstGeom prst="rect">
            <a:avLst/>
          </a:prstGeom>
        </p:spPr>
      </p:pic>
      <p:cxnSp>
        <p:nvCxnSpPr>
          <p:cNvPr id="32" name="Straight Connector 31">
            <a:extLst>
              <a:ext uri="{FF2B5EF4-FFF2-40B4-BE49-F238E27FC236}">
                <a16:creationId xmlns:a16="http://schemas.microsoft.com/office/drawing/2014/main" id="{D693DC45-FB49-BB34-CC53-664A5089AFEE}"/>
              </a:ext>
            </a:extLst>
          </p:cNvPr>
          <p:cNvCxnSpPr>
            <a:cxnSpLocks/>
          </p:cNvCxnSpPr>
          <p:nvPr/>
        </p:nvCxnSpPr>
        <p:spPr>
          <a:xfrm>
            <a:off x="9758230" y="1193335"/>
            <a:ext cx="137519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77213A3-91C2-8689-24E6-D64797008D30}"/>
              </a:ext>
            </a:extLst>
          </p:cNvPr>
          <p:cNvCxnSpPr>
            <a:cxnSpLocks/>
          </p:cNvCxnSpPr>
          <p:nvPr/>
        </p:nvCxnSpPr>
        <p:spPr>
          <a:xfrm>
            <a:off x="11133422" y="1193335"/>
            <a:ext cx="0" cy="1121052"/>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sp>
        <p:nvSpPr>
          <p:cNvPr id="8" name="pole tekstowe 21">
            <a:extLst>
              <a:ext uri="{FF2B5EF4-FFF2-40B4-BE49-F238E27FC236}">
                <a16:creationId xmlns:a16="http://schemas.microsoft.com/office/drawing/2014/main" id="{3F4D2D81-BB08-4CB1-5BAA-8001E84DEA41}"/>
              </a:ext>
            </a:extLst>
          </p:cNvPr>
          <p:cNvSpPr txBox="1"/>
          <p:nvPr/>
        </p:nvSpPr>
        <p:spPr>
          <a:xfrm>
            <a:off x="555198" y="2660285"/>
            <a:ext cx="3115849" cy="2524281"/>
          </a:xfrm>
          <a:prstGeom prst="rect">
            <a:avLst/>
          </a:prstGeom>
          <a:noFill/>
        </p:spPr>
        <p:txBody>
          <a:bodyPr wrap="square" rtlCol="0">
            <a:spAutoFit/>
          </a:bodyPr>
          <a:lstStyle/>
          <a:p>
            <a:pPr>
              <a:lnSpc>
                <a:spcPts val="2740"/>
              </a:lnSpc>
            </a:pPr>
            <a:r>
              <a:rPr lang="en-US" sz="3600" b="1" dirty="0">
                <a:solidFill>
                  <a:schemeClr val="bg1"/>
                </a:solidFill>
                <a:latin typeface="Calibri" panose="020F0502020204030204" pitchFamily="34" charset="0"/>
                <a:cs typeface="Calibri" panose="020F0502020204030204" pitchFamily="34" charset="0"/>
              </a:rPr>
              <a:t>Practice 2: </a:t>
            </a:r>
          </a:p>
          <a:p>
            <a:pPr>
              <a:lnSpc>
                <a:spcPts val="2740"/>
              </a:lnSpc>
            </a:pPr>
            <a:endParaRPr lang="en-US" sz="2800" dirty="0">
              <a:solidFill>
                <a:schemeClr val="bg1"/>
              </a:solidFill>
              <a:latin typeface="Calibri" panose="020F0502020204030204" pitchFamily="34" charset="0"/>
              <a:cs typeface="Calibri" panose="020F0502020204030204" pitchFamily="34" charset="0"/>
            </a:endParaRPr>
          </a:p>
          <a:p>
            <a:pPr>
              <a:lnSpc>
                <a:spcPts val="2740"/>
              </a:lnSpc>
            </a:pPr>
            <a:r>
              <a:rPr lang="en-US" sz="2800" dirty="0">
                <a:solidFill>
                  <a:schemeClr val="bg1"/>
                </a:solidFill>
                <a:latin typeface="Calibri" panose="020F0502020204030204" pitchFamily="34" charset="0"/>
                <a:cs typeface="Calibri" panose="020F0502020204030204" pitchFamily="34" charset="0"/>
              </a:rPr>
              <a:t>List of people (confidential + fairness)</a:t>
            </a:r>
          </a:p>
          <a:p>
            <a:pPr>
              <a:lnSpc>
                <a:spcPts val="2740"/>
              </a:lnSpc>
            </a:pPr>
            <a:endParaRPr lang="en-US" sz="2800" dirty="0">
              <a:solidFill>
                <a:schemeClr val="bg1"/>
              </a:solidFill>
              <a:latin typeface="Calibri" panose="020F0502020204030204" pitchFamily="34" charset="0"/>
              <a:cs typeface="Calibri" panose="020F0502020204030204" pitchFamily="34" charset="0"/>
            </a:endParaRPr>
          </a:p>
          <a:p>
            <a:pPr>
              <a:lnSpc>
                <a:spcPts val="2740"/>
              </a:lnSpc>
            </a:pPr>
            <a:endParaRPr lang="en-US" sz="2800" dirty="0">
              <a:solidFill>
                <a:schemeClr val="bg1"/>
              </a:solidFill>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F84D43F7-AE1F-A806-CA4D-59081DDAF59F}"/>
              </a:ext>
            </a:extLst>
          </p:cNvPr>
          <p:cNvCxnSpPr>
            <a:cxnSpLocks/>
          </p:cNvCxnSpPr>
          <p:nvPr/>
        </p:nvCxnSpPr>
        <p:spPr>
          <a:xfrm>
            <a:off x="3671047" y="2496227"/>
            <a:ext cx="0" cy="344687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678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C61E9-4BA7-6C14-1608-903185F3376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1E79022-540D-91C1-FB10-E932A341CE5B}"/>
              </a:ext>
            </a:extLst>
          </p:cNvPr>
          <p:cNvSpPr>
            <a:spLocks noGrp="1"/>
          </p:cNvSpPr>
          <p:nvPr>
            <p:ph type="body" sz="quarter" idx="16"/>
          </p:nvPr>
        </p:nvSpPr>
        <p:spPr>
          <a:xfrm>
            <a:off x="5297322" y="2639356"/>
            <a:ext cx="4868654" cy="2425420"/>
          </a:xfrm>
        </p:spPr>
        <p:txBody>
          <a:bodyPr>
            <a:noAutofit/>
          </a:bodyPr>
          <a:lstStyle/>
          <a:p>
            <a:r>
              <a:rPr lang="en-US" dirty="0"/>
              <a:t>Some Data</a:t>
            </a:r>
          </a:p>
          <a:p>
            <a:endParaRPr lang="en-US" b="1" dirty="0"/>
          </a:p>
          <a:p>
            <a:r>
              <a:rPr lang="en-US" b="1" dirty="0"/>
              <a:t>(15 min)</a:t>
            </a:r>
            <a:r>
              <a:rPr lang="en-US" dirty="0"/>
              <a:t>	</a:t>
            </a:r>
          </a:p>
          <a:p>
            <a:endParaRPr lang="en-US" dirty="0"/>
          </a:p>
        </p:txBody>
      </p:sp>
      <p:sp>
        <p:nvSpPr>
          <p:cNvPr id="5" name="Text Placeholder 4">
            <a:extLst>
              <a:ext uri="{FF2B5EF4-FFF2-40B4-BE49-F238E27FC236}">
                <a16:creationId xmlns:a16="http://schemas.microsoft.com/office/drawing/2014/main" id="{A890D111-1729-B94B-3951-74C8F6C645A3}"/>
              </a:ext>
            </a:extLst>
          </p:cNvPr>
          <p:cNvSpPr>
            <a:spLocks noGrp="1"/>
          </p:cNvSpPr>
          <p:nvPr>
            <p:ph type="body" sz="quarter" idx="17"/>
          </p:nvPr>
        </p:nvSpPr>
        <p:spPr/>
        <p:txBody>
          <a:bodyPr/>
          <a:lstStyle/>
          <a:p>
            <a:r>
              <a:rPr lang="en-US" dirty="0"/>
              <a:t>05</a:t>
            </a:r>
          </a:p>
        </p:txBody>
      </p:sp>
      <p:sp>
        <p:nvSpPr>
          <p:cNvPr id="7" name="Graphic 7">
            <a:extLst>
              <a:ext uri="{FF2B5EF4-FFF2-40B4-BE49-F238E27FC236}">
                <a16:creationId xmlns:a16="http://schemas.microsoft.com/office/drawing/2014/main" id="{98C14B4F-652F-C068-0053-30FC4AC769F4}"/>
              </a:ext>
            </a:extLst>
          </p:cNvPr>
          <p:cNvSpPr/>
          <p:nvPr/>
        </p:nvSpPr>
        <p:spPr>
          <a:xfrm>
            <a:off x="8424174" y="903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3243058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0A60A-B10E-B19D-DFE5-A55DEC39D08A}"/>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D50F9ED9-D56D-7D42-A27B-9E124E6A6E03}"/>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5" name="Graphic 7">
            <a:extLst>
              <a:ext uri="{FF2B5EF4-FFF2-40B4-BE49-F238E27FC236}">
                <a16:creationId xmlns:a16="http://schemas.microsoft.com/office/drawing/2014/main" id="{6D3288CF-38C1-BD04-9AFB-94DF1ED47A5C}"/>
              </a:ext>
            </a:extLst>
          </p:cNvPr>
          <p:cNvSpPr/>
          <p:nvPr/>
        </p:nvSpPr>
        <p:spPr>
          <a:xfrm>
            <a:off x="6977136" y="321100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5" name="Speech Bubble: Rectangle with Corners Rounded 3">
            <a:extLst>
              <a:ext uri="{FF2B5EF4-FFF2-40B4-BE49-F238E27FC236}">
                <a16:creationId xmlns:a16="http://schemas.microsoft.com/office/drawing/2014/main" id="{36D4D045-26B0-836B-66BF-F39024B9C015}"/>
              </a:ext>
            </a:extLst>
          </p:cNvPr>
          <p:cNvSpPr/>
          <p:nvPr/>
        </p:nvSpPr>
        <p:spPr>
          <a:xfrm>
            <a:off x="6979023" y="2759950"/>
            <a:ext cx="4660198" cy="2760519"/>
          </a:xfrm>
          <a:prstGeom prst="wedgeRoundRectCallout">
            <a:avLst>
              <a:gd name="adj1" fmla="val -38650"/>
              <a:gd name="adj2" fmla="val 649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“Data exfiltration volumes         for 10 major ransomware families increased 92.7%”</a:t>
            </a:r>
          </a:p>
          <a:p>
            <a:pPr algn="ctr"/>
            <a:endParaRPr lang="en-IE" sz="2600" i="1" dirty="0">
              <a:solidFill>
                <a:srgbClr val="10153D"/>
              </a:solidFill>
              <a:latin typeface="Calibri" panose="020F0502020204030204" pitchFamily="34" charset="0"/>
              <a:cs typeface="Calibri" panose="020F0502020204030204" pitchFamily="34" charset="0"/>
            </a:endParaRPr>
          </a:p>
          <a:p>
            <a:pPr algn="ctr"/>
            <a:r>
              <a:rPr lang="en-IE" sz="800" i="1" dirty="0">
                <a:solidFill>
                  <a:srgbClr val="10153D"/>
                </a:solidFill>
                <a:latin typeface="Calibri" panose="020F0502020204030204" pitchFamily="34" charset="0"/>
                <a:cs typeface="Calibri" panose="020F0502020204030204" pitchFamily="34" charset="0"/>
              </a:rPr>
              <a:t>Zscaler </a:t>
            </a:r>
            <a:r>
              <a:rPr lang="en-IE" sz="800" i="1" dirty="0" err="1">
                <a:solidFill>
                  <a:srgbClr val="10153D"/>
                </a:solidFill>
                <a:latin typeface="Calibri" panose="020F0502020204030204" pitchFamily="34" charset="0"/>
                <a:cs typeface="Calibri" panose="020F0502020204030204" pitchFamily="34" charset="0"/>
              </a:rPr>
              <a:t>ThreatLabz</a:t>
            </a:r>
            <a:r>
              <a:rPr lang="en-IE" sz="800" i="1" dirty="0">
                <a:solidFill>
                  <a:srgbClr val="10153D"/>
                </a:solidFill>
                <a:latin typeface="Calibri" panose="020F0502020204030204" pitchFamily="34" charset="0"/>
                <a:cs typeface="Calibri" panose="020F0502020204030204" pitchFamily="34" charset="0"/>
              </a:rPr>
              <a:t>, “</a:t>
            </a:r>
            <a:r>
              <a:rPr lang="en-IE" sz="800" dirty="0">
                <a:solidFill>
                  <a:srgbClr val="10153D"/>
                </a:solidFill>
                <a:latin typeface="Calibri" panose="020F0502020204030204" pitchFamily="34" charset="0"/>
                <a:cs typeface="Calibri" panose="020F0502020204030204" pitchFamily="34" charset="0"/>
              </a:rPr>
              <a:t>Zscaler </a:t>
            </a:r>
            <a:r>
              <a:rPr lang="en-IE" sz="800" dirty="0" err="1">
                <a:solidFill>
                  <a:srgbClr val="10153D"/>
                </a:solidFill>
                <a:latin typeface="Calibri" panose="020F0502020204030204" pitchFamily="34" charset="0"/>
                <a:cs typeface="Calibri" panose="020F0502020204030204" pitchFamily="34" charset="0"/>
              </a:rPr>
              <a:t>ThreatLabz</a:t>
            </a:r>
            <a:r>
              <a:rPr lang="en-IE" sz="800" dirty="0">
                <a:solidFill>
                  <a:srgbClr val="10153D"/>
                </a:solidFill>
                <a:latin typeface="Calibri" panose="020F0502020204030204" pitchFamily="34" charset="0"/>
                <a:cs typeface="Calibri" panose="020F0502020204030204" pitchFamily="34" charset="0"/>
              </a:rPr>
              <a:t> 2025 Ransomware Report” (Zscaler, 2025); https://</a:t>
            </a:r>
            <a:r>
              <a:rPr lang="en-IE" sz="800" dirty="0" err="1">
                <a:solidFill>
                  <a:srgbClr val="10153D"/>
                </a:solidFill>
                <a:latin typeface="Calibri" panose="020F0502020204030204" pitchFamily="34" charset="0"/>
                <a:cs typeface="Calibri" panose="020F0502020204030204" pitchFamily="34" charset="0"/>
              </a:rPr>
              <a:t>threatlabz.zscaler.com</a:t>
            </a:r>
            <a:r>
              <a:rPr lang="en-IE" sz="800" dirty="0">
                <a:solidFill>
                  <a:srgbClr val="10153D"/>
                </a:solidFill>
                <a:latin typeface="Calibri" panose="020F0502020204030204" pitchFamily="34" charset="0"/>
                <a:cs typeface="Calibri" panose="020F0502020204030204" pitchFamily="34" charset="0"/>
              </a:rPr>
              <a:t>/</a:t>
            </a:r>
          </a:p>
        </p:txBody>
      </p:sp>
      <p:sp>
        <p:nvSpPr>
          <p:cNvPr id="8" name="Freeform 7">
            <a:extLst>
              <a:ext uri="{FF2B5EF4-FFF2-40B4-BE49-F238E27FC236}">
                <a16:creationId xmlns:a16="http://schemas.microsoft.com/office/drawing/2014/main" id="{E903DC1A-9496-C840-AE34-AB0B1C9D53E1}"/>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EB502371-E7E2-349B-9C95-2EF735675783}"/>
              </a:ext>
            </a:extLst>
          </p:cNvPr>
          <p:cNvSpPr txBox="1">
            <a:spLocks/>
          </p:cNvSpPr>
          <p:nvPr/>
        </p:nvSpPr>
        <p:spPr>
          <a:xfrm>
            <a:off x="579276" y="330666"/>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a:t>
            </a:r>
            <a:r>
              <a:rPr lang="en-US" sz="3600" dirty="0">
                <a:solidFill>
                  <a:srgbClr val="10153D"/>
                </a:solidFill>
                <a:cs typeface="Times New Roman" panose="02020603050405020304" pitchFamily="18" charset="0"/>
              </a:rPr>
              <a:t>- There is a growing trend of illegal use of data using AI</a:t>
            </a:r>
          </a:p>
          <a:p>
            <a:pPr marL="0" indent="0">
              <a:buNone/>
            </a:pPr>
            <a:r>
              <a:rPr lang="en-US" sz="3600" dirty="0">
                <a:solidFill>
                  <a:srgbClr val="10153D"/>
                </a:solidFill>
                <a:cs typeface="Times New Roman" panose="02020603050405020304" pitchFamily="18" charset="0"/>
              </a:rPr>
              <a:t> </a:t>
            </a:r>
          </a:p>
        </p:txBody>
      </p:sp>
      <p:sp>
        <p:nvSpPr>
          <p:cNvPr id="13" name="Speech Bubble: Rectangle with Corners Rounded 3">
            <a:extLst>
              <a:ext uri="{FF2B5EF4-FFF2-40B4-BE49-F238E27FC236}">
                <a16:creationId xmlns:a16="http://schemas.microsoft.com/office/drawing/2014/main" id="{A0970C52-849F-4C00-D65B-17894CDE8AE2}"/>
              </a:ext>
            </a:extLst>
          </p:cNvPr>
          <p:cNvSpPr/>
          <p:nvPr/>
        </p:nvSpPr>
        <p:spPr>
          <a:xfrm>
            <a:off x="535445" y="2759950"/>
            <a:ext cx="5890808" cy="2760520"/>
          </a:xfrm>
          <a:prstGeom prst="wedgeRoundRectCallout">
            <a:avLst>
              <a:gd name="adj1" fmla="val -34400"/>
              <a:gd name="adj2" fmla="val -7456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“7% increase in ransomware or other destructive attacks. 23% increase in credential theft attempts.</a:t>
            </a:r>
          </a:p>
          <a:p>
            <a:pPr algn="ctr"/>
            <a:endParaRPr lang="en-IE" sz="2600" i="1" dirty="0">
              <a:solidFill>
                <a:srgbClr val="10153D"/>
              </a:solidFill>
              <a:latin typeface="Calibri" panose="020F0502020204030204" pitchFamily="34" charset="0"/>
              <a:cs typeface="Calibri" panose="020F0502020204030204" pitchFamily="34" charset="0"/>
            </a:endParaRPr>
          </a:p>
          <a:p>
            <a:pPr algn="ctr"/>
            <a:r>
              <a:rPr lang="en-IE" sz="800" i="1" dirty="0">
                <a:solidFill>
                  <a:srgbClr val="10153D"/>
                </a:solidFill>
                <a:latin typeface="Calibri" panose="020F0502020204030204" pitchFamily="34" charset="0"/>
                <a:cs typeface="Calibri" panose="020F0502020204030204" pitchFamily="34" charset="0"/>
              </a:rPr>
              <a:t>Microsoft Threat Intelligence, “Microsoft Digital </a:t>
            </a:r>
            <a:r>
              <a:rPr lang="en-IE" sz="800" i="1" dirty="0" err="1">
                <a:solidFill>
                  <a:srgbClr val="10153D"/>
                </a:solidFill>
                <a:latin typeface="Calibri" panose="020F0502020204030204" pitchFamily="34" charset="0"/>
                <a:cs typeface="Calibri" panose="020F0502020204030204" pitchFamily="34" charset="0"/>
              </a:rPr>
              <a:t>Defense</a:t>
            </a:r>
            <a:r>
              <a:rPr lang="en-IE" sz="800" i="1" dirty="0">
                <a:solidFill>
                  <a:srgbClr val="10153D"/>
                </a:solidFill>
                <a:latin typeface="Calibri" panose="020F0502020204030204" pitchFamily="34" charset="0"/>
                <a:cs typeface="Calibri" panose="020F0502020204030204" pitchFamily="34" charset="0"/>
              </a:rPr>
              <a:t> Report 2025: Lighting the Path to a Secure Future” (Microsoft, 2025); https://</a:t>
            </a:r>
            <a:r>
              <a:rPr lang="en-IE" sz="800" i="1" dirty="0" err="1">
                <a:solidFill>
                  <a:srgbClr val="10153D"/>
                </a:solidFill>
                <a:latin typeface="Calibri" panose="020F0502020204030204" pitchFamily="34" charset="0"/>
                <a:cs typeface="Calibri" panose="020F0502020204030204" pitchFamily="34" charset="0"/>
              </a:rPr>
              <a:t>www.microsoft.com</a:t>
            </a:r>
            <a:r>
              <a:rPr lang="en-IE" sz="800" i="1" dirty="0">
                <a:solidFill>
                  <a:srgbClr val="10153D"/>
                </a:solidFill>
                <a:latin typeface="Calibri" panose="020F0502020204030204" pitchFamily="34" charset="0"/>
                <a:cs typeface="Calibri" panose="020F0502020204030204" pitchFamily="34" charset="0"/>
              </a:rPr>
              <a:t>/</a:t>
            </a:r>
            <a:r>
              <a:rPr lang="en-IE" sz="800" i="1" dirty="0" err="1">
                <a:solidFill>
                  <a:srgbClr val="10153D"/>
                </a:solidFill>
                <a:latin typeface="Calibri" panose="020F0502020204030204" pitchFamily="34" charset="0"/>
                <a:cs typeface="Calibri" panose="020F0502020204030204" pitchFamily="34" charset="0"/>
              </a:rPr>
              <a:t>en</a:t>
            </a:r>
            <a:r>
              <a:rPr lang="en-IE" sz="800" i="1" dirty="0">
                <a:solidFill>
                  <a:srgbClr val="10153D"/>
                </a:solidFill>
                <a:latin typeface="Calibri" panose="020F0502020204030204" pitchFamily="34" charset="0"/>
                <a:cs typeface="Calibri" panose="020F0502020204030204" pitchFamily="34" charset="0"/>
              </a:rPr>
              <a:t>-us/security/security-insider/threat-landscape/microsoft-digital-defense-report-2025</a:t>
            </a:r>
          </a:p>
        </p:txBody>
      </p:sp>
      <p:sp>
        <p:nvSpPr>
          <p:cNvPr id="16" name="Graphic 4">
            <a:extLst>
              <a:ext uri="{FF2B5EF4-FFF2-40B4-BE49-F238E27FC236}">
                <a16:creationId xmlns:a16="http://schemas.microsoft.com/office/drawing/2014/main" id="{9467DECD-5D2A-1BE8-6ED6-AB165D0B3E6D}"/>
              </a:ext>
            </a:extLst>
          </p:cNvPr>
          <p:cNvSpPr/>
          <p:nvPr/>
        </p:nvSpPr>
        <p:spPr>
          <a:xfrm rot="5400000">
            <a:off x="1681148" y="43114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161778897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B1E6F-A54F-BC3A-0345-D70D1B7137C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C176D5A-E8D9-7B8E-06C2-D1799B15F72D}"/>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315B3D46-330B-3566-2417-9F02C56AA290}"/>
              </a:ext>
            </a:extLst>
          </p:cNvPr>
          <p:cNvSpPr/>
          <p:nvPr/>
        </p:nvSpPr>
        <p:spPr>
          <a:xfrm>
            <a:off x="6977136" y="321100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09CB111-A766-6169-EBC5-4F6D469C421D}"/>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1" name="Speech Bubble: Rectangle with Corners Rounded 3">
            <a:extLst>
              <a:ext uri="{FF2B5EF4-FFF2-40B4-BE49-F238E27FC236}">
                <a16:creationId xmlns:a16="http://schemas.microsoft.com/office/drawing/2014/main" id="{9D33DE24-24D5-004E-A2BD-A2DE6151C4AB}"/>
              </a:ext>
            </a:extLst>
          </p:cNvPr>
          <p:cNvSpPr/>
          <p:nvPr/>
        </p:nvSpPr>
        <p:spPr>
          <a:xfrm>
            <a:off x="980640" y="2288574"/>
            <a:ext cx="6213536" cy="3106349"/>
          </a:xfrm>
          <a:prstGeom prst="wedgeRoundRectCallout">
            <a:avLst>
              <a:gd name="adj1" fmla="val 64494"/>
              <a:gd name="adj2" fmla="val 4183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“Ransomware attacks against industrial organizations increased 87% over 2024”.</a:t>
            </a:r>
          </a:p>
          <a:p>
            <a:pPr algn="ctr"/>
            <a:endParaRPr lang="en-IE" sz="2600" i="1" dirty="0">
              <a:solidFill>
                <a:srgbClr val="10153D"/>
              </a:solidFill>
              <a:latin typeface="Calibri" panose="020F0502020204030204" pitchFamily="34" charset="0"/>
              <a:cs typeface="Calibri" panose="020F0502020204030204" pitchFamily="34" charset="0"/>
            </a:endParaRPr>
          </a:p>
          <a:p>
            <a:pPr algn="ctr"/>
            <a:r>
              <a:rPr lang="en-IE" sz="800" i="1" dirty="0">
                <a:solidFill>
                  <a:srgbClr val="10153D"/>
                </a:solidFill>
                <a:latin typeface="Calibri" panose="020F0502020204030204" pitchFamily="34" charset="0"/>
                <a:cs typeface="Calibri" panose="020F0502020204030204" pitchFamily="34" charset="0"/>
              </a:rPr>
              <a:t>Dragos, Dragos’s 8th Annual OT Cybersecurity Year in Review Is Now Available (2025); </a:t>
            </a:r>
          </a:p>
          <a:p>
            <a:pPr algn="ctr"/>
            <a:r>
              <a:rPr lang="en-IE" sz="800" i="1" dirty="0">
                <a:solidFill>
                  <a:srgbClr val="10153D"/>
                </a:solidFill>
                <a:latin typeface="Calibri" panose="020F0502020204030204" pitchFamily="34" charset="0"/>
                <a:cs typeface="Calibri" panose="020F0502020204030204" pitchFamily="34" charset="0"/>
              </a:rPr>
              <a:t>https://</a:t>
            </a:r>
            <a:r>
              <a:rPr lang="en-IE" sz="800" i="1" dirty="0" err="1">
                <a:solidFill>
                  <a:srgbClr val="10153D"/>
                </a:solidFill>
                <a:latin typeface="Calibri" panose="020F0502020204030204" pitchFamily="34" charset="0"/>
                <a:cs typeface="Calibri" panose="020F0502020204030204" pitchFamily="34" charset="0"/>
              </a:rPr>
              <a:t>www.dragos.com</a:t>
            </a:r>
            <a:r>
              <a:rPr lang="en-IE" sz="800" i="1" dirty="0">
                <a:solidFill>
                  <a:srgbClr val="10153D"/>
                </a:solidFill>
                <a:latin typeface="Calibri" panose="020F0502020204030204" pitchFamily="34" charset="0"/>
                <a:cs typeface="Calibri" panose="020F0502020204030204" pitchFamily="34" charset="0"/>
              </a:rPr>
              <a:t>/blog/dragos-8th-annual-ot-cybersecurity-year-in-review-is-now-available.</a:t>
            </a:r>
          </a:p>
        </p:txBody>
      </p:sp>
      <p:sp>
        <p:nvSpPr>
          <p:cNvPr id="6" name="Text Placeholder 11">
            <a:extLst>
              <a:ext uri="{FF2B5EF4-FFF2-40B4-BE49-F238E27FC236}">
                <a16:creationId xmlns:a16="http://schemas.microsoft.com/office/drawing/2014/main" id="{469F3020-5EC7-E6F6-16BE-CCD8EA0D8B46}"/>
              </a:ext>
            </a:extLst>
          </p:cNvPr>
          <p:cNvSpPr txBox="1">
            <a:spLocks/>
          </p:cNvSpPr>
          <p:nvPr/>
        </p:nvSpPr>
        <p:spPr>
          <a:xfrm>
            <a:off x="579276" y="330666"/>
            <a:ext cx="8915750"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a:t>
            </a:r>
            <a:r>
              <a:rPr lang="en-US" sz="3600" dirty="0">
                <a:solidFill>
                  <a:srgbClr val="10153D"/>
                </a:solidFill>
                <a:cs typeface="Times New Roman" panose="02020603050405020304" pitchFamily="18" charset="0"/>
              </a:rPr>
              <a:t>- There is a growing trend of illegal use of data using AI</a:t>
            </a:r>
          </a:p>
        </p:txBody>
      </p:sp>
      <p:sp>
        <p:nvSpPr>
          <p:cNvPr id="3" name="Graphic 4">
            <a:extLst>
              <a:ext uri="{FF2B5EF4-FFF2-40B4-BE49-F238E27FC236}">
                <a16:creationId xmlns:a16="http://schemas.microsoft.com/office/drawing/2014/main" id="{43FBE81B-4A1E-1635-0081-7C3A3B4112A2}"/>
              </a:ext>
            </a:extLst>
          </p:cNvPr>
          <p:cNvSpPr/>
          <p:nvPr/>
        </p:nvSpPr>
        <p:spPr>
          <a:xfrm rot="5400000">
            <a:off x="1681148" y="43114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25105872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FB433-2427-7AB2-95D6-2D0F1AF2F21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B0BA8F-F450-ED4A-8075-DD77CE05B148}"/>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CD651BCC-C7DF-48B3-40E1-EA3474CB0EBE}"/>
              </a:ext>
            </a:extLst>
          </p:cNvPr>
          <p:cNvSpPr/>
          <p:nvPr/>
        </p:nvSpPr>
        <p:spPr>
          <a:xfrm>
            <a:off x="6977136" y="321100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6267DB3-0E91-EF69-338E-38597DF8A804}"/>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11" name="Speech Bubble: Rectangle with Corners Rounded 3">
            <a:extLst>
              <a:ext uri="{FF2B5EF4-FFF2-40B4-BE49-F238E27FC236}">
                <a16:creationId xmlns:a16="http://schemas.microsoft.com/office/drawing/2014/main" id="{2EDE79A3-4062-88B7-4F51-083C89293F7B}"/>
              </a:ext>
            </a:extLst>
          </p:cNvPr>
          <p:cNvSpPr/>
          <p:nvPr/>
        </p:nvSpPr>
        <p:spPr>
          <a:xfrm>
            <a:off x="980640" y="2232212"/>
            <a:ext cx="4048560" cy="3162711"/>
          </a:xfrm>
          <a:prstGeom prst="wedgeRoundRectCallout">
            <a:avLst>
              <a:gd name="adj1" fmla="val 64494"/>
              <a:gd name="adj2" fmla="val 4183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“The actor [...] relied heavily on Claude for [malware] implementation”.</a:t>
            </a:r>
          </a:p>
          <a:p>
            <a:pPr algn="ctr"/>
            <a:r>
              <a:rPr lang="en-IE" sz="800" i="1" dirty="0">
                <a:solidFill>
                  <a:srgbClr val="10153D"/>
                </a:solidFill>
                <a:latin typeface="Calibri" panose="020F0502020204030204" pitchFamily="34" charset="0"/>
                <a:cs typeface="Calibri" panose="020F0502020204030204" pitchFamily="34" charset="0"/>
              </a:rPr>
              <a:t>A. Moix, K. Lebedev, J. Klein, “Threat Intelligence Report: August 2025” (Anthropic, 2025); </a:t>
            </a:r>
            <a:br>
              <a:rPr lang="en-IE" sz="800" i="1" dirty="0">
                <a:solidFill>
                  <a:srgbClr val="10153D"/>
                </a:solidFill>
                <a:latin typeface="Calibri" panose="020F0502020204030204" pitchFamily="34" charset="0"/>
                <a:cs typeface="Calibri" panose="020F0502020204030204" pitchFamily="34" charset="0"/>
              </a:rPr>
            </a:br>
            <a:r>
              <a:rPr lang="en-IE" sz="800" i="1" dirty="0">
                <a:solidFill>
                  <a:srgbClr val="10153D"/>
                </a:solidFill>
                <a:latin typeface="Calibri" panose="020F0502020204030204" pitchFamily="34" charset="0"/>
                <a:cs typeface="Calibri" panose="020F0502020204030204" pitchFamily="34" charset="0"/>
              </a:rPr>
              <a:t>https://www-</a:t>
            </a:r>
            <a:r>
              <a:rPr lang="en-IE" sz="800" i="1" dirty="0" err="1">
                <a:solidFill>
                  <a:srgbClr val="10153D"/>
                </a:solidFill>
                <a:latin typeface="Calibri" panose="020F0502020204030204" pitchFamily="34" charset="0"/>
                <a:cs typeface="Calibri" panose="020F0502020204030204" pitchFamily="34" charset="0"/>
              </a:rPr>
              <a:t>cdn.anthropic.com</a:t>
            </a:r>
            <a:r>
              <a:rPr lang="en-IE" sz="800" i="1" dirty="0">
                <a:solidFill>
                  <a:srgbClr val="10153D"/>
                </a:solidFill>
                <a:latin typeface="Calibri" panose="020F0502020204030204" pitchFamily="34" charset="0"/>
                <a:cs typeface="Calibri" panose="020F0502020204030204" pitchFamily="34" charset="0"/>
              </a:rPr>
              <a:t>/b2a76c6f6992465c09a6f2fce282f6c0cea8c200.pd</a:t>
            </a:r>
          </a:p>
        </p:txBody>
      </p:sp>
      <p:sp>
        <p:nvSpPr>
          <p:cNvPr id="6" name="Text Placeholder 11">
            <a:extLst>
              <a:ext uri="{FF2B5EF4-FFF2-40B4-BE49-F238E27FC236}">
                <a16:creationId xmlns:a16="http://schemas.microsoft.com/office/drawing/2014/main" id="{3B8B07B9-B2E2-EBDB-6A6C-AB83FB4DBE3A}"/>
              </a:ext>
            </a:extLst>
          </p:cNvPr>
          <p:cNvSpPr txBox="1">
            <a:spLocks/>
          </p:cNvSpPr>
          <p:nvPr/>
        </p:nvSpPr>
        <p:spPr>
          <a:xfrm>
            <a:off x="579276" y="330666"/>
            <a:ext cx="960746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a:t>
            </a:r>
            <a:r>
              <a:rPr lang="en-US" sz="3600" dirty="0">
                <a:solidFill>
                  <a:srgbClr val="10153D"/>
                </a:solidFill>
                <a:cs typeface="Times New Roman" panose="02020603050405020304" pitchFamily="18" charset="0"/>
              </a:rPr>
              <a:t>- There are indications that AI systems can meaningfully assist attackers</a:t>
            </a:r>
          </a:p>
          <a:p>
            <a:pPr marL="0" indent="0">
              <a:buNone/>
            </a:pPr>
            <a:endParaRPr lang="en-US" sz="3600" b="1" dirty="0">
              <a:solidFill>
                <a:srgbClr val="22BDBF"/>
              </a:solidFill>
              <a:cs typeface="Times New Roman" panose="02020603050405020304" pitchFamily="18" charset="0"/>
            </a:endParaRPr>
          </a:p>
        </p:txBody>
      </p:sp>
      <p:sp>
        <p:nvSpPr>
          <p:cNvPr id="4" name="Speech Bubble: Rectangle with Corners Rounded 3">
            <a:extLst>
              <a:ext uri="{FF2B5EF4-FFF2-40B4-BE49-F238E27FC236}">
                <a16:creationId xmlns:a16="http://schemas.microsoft.com/office/drawing/2014/main" id="{1E9C79BC-F8C2-0FE1-373B-EB2EDE187EDF}"/>
              </a:ext>
            </a:extLst>
          </p:cNvPr>
          <p:cNvSpPr/>
          <p:nvPr/>
        </p:nvSpPr>
        <p:spPr>
          <a:xfrm>
            <a:off x="6500748" y="2409313"/>
            <a:ext cx="4048560" cy="3162711"/>
          </a:xfrm>
          <a:prstGeom prst="wedgeRoundRectCallout">
            <a:avLst>
              <a:gd name="adj1" fmla="val 64494"/>
              <a:gd name="adj2" fmla="val 41834"/>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“Ransomware operators APT INC deployed a likely LLM-authored data destruction script”.</a:t>
            </a:r>
          </a:p>
          <a:p>
            <a:pPr algn="ctr"/>
            <a:r>
              <a:rPr lang="en-IE" sz="800" i="1" dirty="0">
                <a:solidFill>
                  <a:srgbClr val="10153D"/>
                </a:solidFill>
                <a:latin typeface="Calibri" panose="020F0502020204030204" pitchFamily="34" charset="0"/>
                <a:cs typeface="Calibri" panose="020F0502020204030204" pitchFamily="34" charset="0"/>
              </a:rPr>
              <a:t>CrowdStrike, “CrowdStrike 2025 Global Threat Report” (CrowdStrike, 2025); </a:t>
            </a:r>
          </a:p>
          <a:p>
            <a:pPr algn="ctr"/>
            <a:r>
              <a:rPr lang="en-IE" sz="800" i="1" dirty="0">
                <a:solidFill>
                  <a:srgbClr val="10153D"/>
                </a:solidFill>
                <a:latin typeface="Calibri" panose="020F0502020204030204" pitchFamily="34" charset="0"/>
                <a:cs typeface="Calibri" panose="020F0502020204030204" pitchFamily="34" charset="0"/>
              </a:rPr>
              <a:t>https://</a:t>
            </a:r>
            <a:r>
              <a:rPr lang="en-IE" sz="800" i="1" dirty="0" err="1">
                <a:solidFill>
                  <a:srgbClr val="10153D"/>
                </a:solidFill>
                <a:latin typeface="Calibri" panose="020F0502020204030204" pitchFamily="34" charset="0"/>
                <a:cs typeface="Calibri" panose="020F0502020204030204" pitchFamily="34" charset="0"/>
              </a:rPr>
              <a:t>www.crowdstrike.com</a:t>
            </a:r>
            <a:r>
              <a:rPr lang="en-IE" sz="800" i="1" dirty="0">
                <a:solidFill>
                  <a:srgbClr val="10153D"/>
                </a:solidFill>
                <a:latin typeface="Calibri" panose="020F0502020204030204" pitchFamily="34" charset="0"/>
                <a:cs typeface="Calibri" panose="020F0502020204030204" pitchFamily="34" charset="0"/>
              </a:rPr>
              <a:t>/</a:t>
            </a:r>
            <a:r>
              <a:rPr lang="en-IE" sz="800" i="1" dirty="0" err="1">
                <a:solidFill>
                  <a:srgbClr val="10153D"/>
                </a:solidFill>
                <a:latin typeface="Calibri" panose="020F0502020204030204" pitchFamily="34" charset="0"/>
                <a:cs typeface="Calibri" panose="020F0502020204030204" pitchFamily="34" charset="0"/>
              </a:rPr>
              <a:t>en-gb</a:t>
            </a:r>
            <a:r>
              <a:rPr lang="en-IE" sz="800" i="1" dirty="0">
                <a:solidFill>
                  <a:srgbClr val="10153D"/>
                </a:solidFill>
                <a:latin typeface="Calibri" panose="020F0502020204030204" pitchFamily="34" charset="0"/>
                <a:cs typeface="Calibri" panose="020F0502020204030204" pitchFamily="34" charset="0"/>
              </a:rPr>
              <a:t>/global-threat-report/</a:t>
            </a:r>
          </a:p>
        </p:txBody>
      </p:sp>
      <p:sp>
        <p:nvSpPr>
          <p:cNvPr id="5" name="Graphic 4">
            <a:extLst>
              <a:ext uri="{FF2B5EF4-FFF2-40B4-BE49-F238E27FC236}">
                <a16:creationId xmlns:a16="http://schemas.microsoft.com/office/drawing/2014/main" id="{BA06D737-15F5-ACE8-52E2-1EFB2F39B83B}"/>
              </a:ext>
            </a:extLst>
          </p:cNvPr>
          <p:cNvSpPr/>
          <p:nvPr/>
        </p:nvSpPr>
        <p:spPr>
          <a:xfrm rot="5400000">
            <a:off x="1681148" y="43114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5233734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426C32-0123-672B-C002-8A45453D99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D36F336-E071-FF90-5219-A8294020269F}"/>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6C6C976D-6ABA-F4A3-1E86-9AF7568AA1C3}"/>
              </a:ext>
            </a:extLst>
          </p:cNvPr>
          <p:cNvSpPr/>
          <p:nvPr/>
        </p:nvSpPr>
        <p:spPr>
          <a:xfrm>
            <a:off x="7161067" y="155976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8E287A0-6E58-2E79-28F3-897C2EBA7749}"/>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B55A2973-CA88-4E6F-25D6-AF8F82E1CD4E}"/>
              </a:ext>
            </a:extLst>
          </p:cNvPr>
          <p:cNvSpPr txBox="1">
            <a:spLocks/>
          </p:cNvSpPr>
          <p:nvPr/>
        </p:nvSpPr>
        <p:spPr>
          <a:xfrm>
            <a:off x="579276" y="330666"/>
            <a:ext cx="9655588"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a:t>
            </a:r>
            <a:r>
              <a:rPr lang="en-US" sz="3600" dirty="0">
                <a:solidFill>
                  <a:srgbClr val="10153D"/>
                </a:solidFill>
                <a:cs typeface="Times New Roman" panose="02020603050405020304" pitchFamily="18" charset="0"/>
              </a:rPr>
              <a:t>- There are indications that AI systems can meaningfully assist attackers</a:t>
            </a:r>
          </a:p>
          <a:p>
            <a:pPr marL="0" indent="0">
              <a:buNone/>
            </a:pPr>
            <a:endParaRPr lang="en-US" sz="3600" b="1" dirty="0">
              <a:solidFill>
                <a:srgbClr val="22BDBF"/>
              </a:solidFill>
              <a:cs typeface="Times New Roman" panose="02020603050405020304" pitchFamily="18" charset="0"/>
            </a:endParaRPr>
          </a:p>
        </p:txBody>
      </p:sp>
      <p:sp>
        <p:nvSpPr>
          <p:cNvPr id="3" name="Speech Bubble: Rectangle with Corners Rounded 3">
            <a:extLst>
              <a:ext uri="{FF2B5EF4-FFF2-40B4-BE49-F238E27FC236}">
                <a16:creationId xmlns:a16="http://schemas.microsoft.com/office/drawing/2014/main" id="{6EA476B1-D32C-58EF-B1D0-04F883C86F3D}"/>
              </a:ext>
            </a:extLst>
          </p:cNvPr>
          <p:cNvSpPr/>
          <p:nvPr/>
        </p:nvSpPr>
        <p:spPr>
          <a:xfrm>
            <a:off x="579274" y="2308403"/>
            <a:ext cx="9430999" cy="3371855"/>
          </a:xfrm>
          <a:prstGeom prst="wedgeRoundRectCallout">
            <a:avLst>
              <a:gd name="adj1" fmla="val 61537"/>
              <a:gd name="adj2" fmla="val 48036"/>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 “[Google Threat Intelligence Group] discovered a code family that employed AI capabilities mid-execution to dynamically alter the malware’s </a:t>
            </a:r>
            <a:r>
              <a:rPr lang="en-IE" sz="2600" i="1" dirty="0" err="1">
                <a:solidFill>
                  <a:srgbClr val="10153D"/>
                </a:solidFill>
                <a:latin typeface="Calibri" panose="020F0502020204030204" pitchFamily="34" charset="0"/>
                <a:cs typeface="Calibri" panose="020F0502020204030204" pitchFamily="34" charset="0"/>
              </a:rPr>
              <a:t>behavior</a:t>
            </a:r>
            <a:r>
              <a:rPr lang="en-IE" sz="2600" i="1" dirty="0">
                <a:solidFill>
                  <a:srgbClr val="10153D"/>
                </a:solidFill>
                <a:latin typeface="Calibri" panose="020F0502020204030204" pitchFamily="34" charset="0"/>
                <a:cs typeface="Calibri" panose="020F0502020204030204" pitchFamily="34" charset="0"/>
              </a:rPr>
              <a:t>. [...] Attackers are moving beyond [...]          using AI tools for technical support”.</a:t>
            </a:r>
          </a:p>
          <a:p>
            <a:pPr algn="ctr"/>
            <a:endParaRPr lang="en-IE" sz="2600" i="1" dirty="0">
              <a:solidFill>
                <a:srgbClr val="10153D"/>
              </a:solidFill>
              <a:latin typeface="Calibri" panose="020F0502020204030204" pitchFamily="34" charset="0"/>
              <a:cs typeface="Calibri" panose="020F0502020204030204" pitchFamily="34" charset="0"/>
            </a:endParaRPr>
          </a:p>
          <a:p>
            <a:pPr algn="ctr"/>
            <a:r>
              <a:rPr lang="en-IE" sz="800" i="1" dirty="0">
                <a:solidFill>
                  <a:srgbClr val="10153D"/>
                </a:solidFill>
                <a:latin typeface="Calibri" panose="020F0502020204030204" pitchFamily="34" charset="0"/>
                <a:cs typeface="Calibri" panose="020F0502020204030204" pitchFamily="34" charset="0"/>
              </a:rPr>
              <a:t>Google Threat Intelligence Group, “GTIG AI Threat Tracker: Advances in Threat Actor Usage of AI Tools” </a:t>
            </a:r>
          </a:p>
          <a:p>
            <a:pPr algn="ctr"/>
            <a:r>
              <a:rPr lang="en-IE" sz="800" i="1" dirty="0">
                <a:solidFill>
                  <a:srgbClr val="10153D"/>
                </a:solidFill>
                <a:latin typeface="Calibri" panose="020F0502020204030204" pitchFamily="34" charset="0"/>
                <a:cs typeface="Calibri" panose="020F0502020204030204" pitchFamily="34" charset="0"/>
              </a:rPr>
              <a:t>(Google Threat Intelligence, 2025); https://</a:t>
            </a:r>
            <a:r>
              <a:rPr lang="en-IE" sz="800" i="1" dirty="0" err="1">
                <a:solidFill>
                  <a:srgbClr val="10153D"/>
                </a:solidFill>
                <a:latin typeface="Calibri" panose="020F0502020204030204" pitchFamily="34" charset="0"/>
                <a:cs typeface="Calibri" panose="020F0502020204030204" pitchFamily="34" charset="0"/>
              </a:rPr>
              <a:t>services.google.com</a:t>
            </a:r>
            <a:r>
              <a:rPr lang="en-IE" sz="800" i="1" dirty="0">
                <a:solidFill>
                  <a:srgbClr val="10153D"/>
                </a:solidFill>
                <a:latin typeface="Calibri" panose="020F0502020204030204" pitchFamily="34" charset="0"/>
                <a:cs typeface="Calibri" panose="020F0502020204030204" pitchFamily="34" charset="0"/>
              </a:rPr>
              <a:t>/</a:t>
            </a:r>
            <a:r>
              <a:rPr lang="en-IE" sz="800" i="1" dirty="0" err="1">
                <a:solidFill>
                  <a:srgbClr val="10153D"/>
                </a:solidFill>
                <a:latin typeface="Calibri" panose="020F0502020204030204" pitchFamily="34" charset="0"/>
                <a:cs typeface="Calibri" panose="020F0502020204030204" pitchFamily="34" charset="0"/>
              </a:rPr>
              <a:t>fh</a:t>
            </a:r>
            <a:r>
              <a:rPr lang="en-IE" sz="800" i="1" dirty="0">
                <a:solidFill>
                  <a:srgbClr val="10153D"/>
                </a:solidFill>
                <a:latin typeface="Calibri" panose="020F0502020204030204" pitchFamily="34" charset="0"/>
                <a:cs typeface="Calibri" panose="020F0502020204030204" pitchFamily="34" charset="0"/>
              </a:rPr>
              <a:t>/files/</a:t>
            </a:r>
            <a:r>
              <a:rPr lang="en-IE" sz="800" i="1" dirty="0" err="1">
                <a:solidFill>
                  <a:srgbClr val="10153D"/>
                </a:solidFill>
                <a:latin typeface="Calibri" panose="020F0502020204030204" pitchFamily="34" charset="0"/>
                <a:cs typeface="Calibri" panose="020F0502020204030204" pitchFamily="34" charset="0"/>
              </a:rPr>
              <a:t>misc</a:t>
            </a:r>
            <a:r>
              <a:rPr lang="en-IE" sz="800" i="1" dirty="0">
                <a:solidFill>
                  <a:srgbClr val="10153D"/>
                </a:solidFill>
                <a:latin typeface="Calibri" panose="020F0502020204030204" pitchFamily="34" charset="0"/>
                <a:cs typeface="Calibri" panose="020F0502020204030204" pitchFamily="34" charset="0"/>
              </a:rPr>
              <a:t>/advances-in-threat-actor-usage-of-ai-tools-</a:t>
            </a:r>
            <a:r>
              <a:rPr lang="en-IE" sz="800" i="1" dirty="0" err="1">
                <a:solidFill>
                  <a:srgbClr val="10153D"/>
                </a:solidFill>
                <a:latin typeface="Calibri" panose="020F0502020204030204" pitchFamily="34" charset="0"/>
                <a:cs typeface="Calibri" panose="020F0502020204030204" pitchFamily="34" charset="0"/>
              </a:rPr>
              <a:t>en.pdf</a:t>
            </a:r>
            <a:endParaRPr lang="en-IE" sz="800" i="1" dirty="0">
              <a:solidFill>
                <a:srgbClr val="10153D"/>
              </a:solidFill>
              <a:latin typeface="Calibri" panose="020F0502020204030204" pitchFamily="34" charset="0"/>
              <a:cs typeface="Calibri" panose="020F0502020204030204" pitchFamily="34" charset="0"/>
            </a:endParaRPr>
          </a:p>
          <a:p>
            <a:pPr algn="ctr"/>
            <a:endParaRPr lang="en-IE" sz="800" i="1" dirty="0">
              <a:solidFill>
                <a:srgbClr val="10153D"/>
              </a:solidFill>
              <a:latin typeface="Calibri" panose="020F0502020204030204" pitchFamily="34" charset="0"/>
              <a:cs typeface="Calibri" panose="020F0502020204030204" pitchFamily="34" charset="0"/>
            </a:endParaRPr>
          </a:p>
        </p:txBody>
      </p:sp>
      <p:sp>
        <p:nvSpPr>
          <p:cNvPr id="5" name="Graphic 4">
            <a:extLst>
              <a:ext uri="{FF2B5EF4-FFF2-40B4-BE49-F238E27FC236}">
                <a16:creationId xmlns:a16="http://schemas.microsoft.com/office/drawing/2014/main" id="{87C96778-21EF-63E3-8308-D6B5F97AA4A3}"/>
              </a:ext>
            </a:extLst>
          </p:cNvPr>
          <p:cNvSpPr/>
          <p:nvPr/>
        </p:nvSpPr>
        <p:spPr>
          <a:xfrm rot="5400000">
            <a:off x="1681148" y="431141"/>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520507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C871D-F4CC-2384-93ED-AA2670E388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B2AEB30-4C01-D503-3517-33B743C12004}"/>
              </a:ext>
            </a:extLst>
          </p:cNvPr>
          <p:cNvSpPr/>
          <p:nvPr/>
        </p:nvSpPr>
        <p:spPr>
          <a:xfrm flipH="1" flipV="1">
            <a:off x="-7" y="1680881"/>
            <a:ext cx="12191997" cy="45294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49B08706-E039-E65B-98DC-17967E0CF95D}"/>
              </a:ext>
            </a:extLst>
          </p:cNvPr>
          <p:cNvSpPr/>
          <p:nvPr/>
        </p:nvSpPr>
        <p:spPr>
          <a:xfrm>
            <a:off x="7740342" y="324064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4717597-CE7E-CDCE-0D9B-41D4DBBC9638}"/>
              </a:ext>
            </a:extLst>
          </p:cNvPr>
          <p:cNvSpPr/>
          <p:nvPr/>
        </p:nvSpPr>
        <p:spPr>
          <a:xfrm rot="15174829" flipH="1">
            <a:off x="10577334" y="1112077"/>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6" name="Text Placeholder 11">
            <a:extLst>
              <a:ext uri="{FF2B5EF4-FFF2-40B4-BE49-F238E27FC236}">
                <a16:creationId xmlns:a16="http://schemas.microsoft.com/office/drawing/2014/main" id="{D1734471-22DF-17EC-BF43-0928E1126A4B}"/>
              </a:ext>
            </a:extLst>
          </p:cNvPr>
          <p:cNvSpPr txBox="1">
            <a:spLocks/>
          </p:cNvSpPr>
          <p:nvPr/>
        </p:nvSpPr>
        <p:spPr>
          <a:xfrm>
            <a:off x="579275" y="735608"/>
            <a:ext cx="10299395"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sp>
        <p:nvSpPr>
          <p:cNvPr id="3" name="Speech Bubble: Rectangle with Corners Rounded 3">
            <a:extLst>
              <a:ext uri="{FF2B5EF4-FFF2-40B4-BE49-F238E27FC236}">
                <a16:creationId xmlns:a16="http://schemas.microsoft.com/office/drawing/2014/main" id="{817A00D8-0B77-AF24-F250-85AF3F1BCACB}"/>
              </a:ext>
            </a:extLst>
          </p:cNvPr>
          <p:cNvSpPr/>
          <p:nvPr/>
        </p:nvSpPr>
        <p:spPr>
          <a:xfrm>
            <a:off x="579275" y="2470484"/>
            <a:ext cx="9334746" cy="2706636"/>
          </a:xfrm>
          <a:prstGeom prst="wedgeRoundRectCallout">
            <a:avLst>
              <a:gd name="adj1" fmla="val -40310"/>
              <a:gd name="adj2" fmla="val 72970"/>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i="1" dirty="0">
                <a:solidFill>
                  <a:srgbClr val="10153D"/>
                </a:solidFill>
                <a:latin typeface="Calibri" panose="020F0502020204030204" pitchFamily="34" charset="0"/>
                <a:cs typeface="Calibri" panose="020F0502020204030204" pitchFamily="34" charset="0"/>
              </a:rPr>
              <a:t>The contribution of AI systems to the trend appears to be limited and is likely secondary to other factors. </a:t>
            </a:r>
          </a:p>
          <a:p>
            <a:pPr algn="ctr"/>
            <a:r>
              <a:rPr lang="en-IE" sz="2600" i="1" dirty="0">
                <a:solidFill>
                  <a:srgbClr val="10153D"/>
                </a:solidFill>
                <a:latin typeface="Calibri" panose="020F0502020204030204" pitchFamily="34" charset="0"/>
                <a:cs typeface="Calibri" panose="020F0502020204030204" pitchFamily="34" charset="0"/>
              </a:rPr>
              <a:t>However, some malicious actors would be unlikely </a:t>
            </a:r>
          </a:p>
          <a:p>
            <a:pPr algn="ctr"/>
            <a:r>
              <a:rPr lang="en-IE" sz="2600" i="1" dirty="0">
                <a:solidFill>
                  <a:srgbClr val="10153D"/>
                </a:solidFill>
                <a:latin typeface="Calibri" panose="020F0502020204030204" pitchFamily="34" charset="0"/>
                <a:cs typeface="Calibri" panose="020F0502020204030204" pitchFamily="34" charset="0"/>
              </a:rPr>
              <a:t>to launch their attacks without AI systems.</a:t>
            </a:r>
          </a:p>
          <a:p>
            <a:pPr algn="ctr"/>
            <a:endParaRPr lang="en-IE" sz="2600" i="1" dirty="0">
              <a:solidFill>
                <a:srgbClr val="10153D"/>
              </a:solidFill>
              <a:latin typeface="Calibri" panose="020F0502020204030204" pitchFamily="34" charset="0"/>
              <a:cs typeface="Calibri" panose="020F0502020204030204" pitchFamily="34" charset="0"/>
            </a:endParaRPr>
          </a:p>
          <a:p>
            <a:pPr algn="ctr"/>
            <a:r>
              <a:rPr lang="en-IE" sz="800" i="1" dirty="0">
                <a:solidFill>
                  <a:srgbClr val="10153D"/>
                </a:solidFill>
                <a:latin typeface="Calibri" panose="020F0502020204030204" pitchFamily="34" charset="0"/>
                <a:cs typeface="Calibri" panose="020F0502020204030204" pitchFamily="34" charset="0"/>
              </a:rPr>
              <a:t>International AI Safety Report 2026 (DSIT 2026/001, 2026);  https://</a:t>
            </a:r>
            <a:r>
              <a:rPr lang="en-IE" sz="800" i="1" dirty="0" err="1">
                <a:solidFill>
                  <a:srgbClr val="10153D"/>
                </a:solidFill>
                <a:latin typeface="Calibri" panose="020F0502020204030204" pitchFamily="34" charset="0"/>
                <a:cs typeface="Calibri" panose="020F0502020204030204" pitchFamily="34" charset="0"/>
              </a:rPr>
              <a:t>internationalaisafetyreport.org</a:t>
            </a:r>
            <a:endParaRPr lang="en-IE" sz="800" i="1" dirty="0">
              <a:solidFill>
                <a:srgbClr val="10153D"/>
              </a:solidFill>
              <a:latin typeface="Calibri" panose="020F0502020204030204" pitchFamily="34" charset="0"/>
              <a:cs typeface="Calibri" panose="020F0502020204030204" pitchFamily="34" charset="0"/>
            </a:endParaRPr>
          </a:p>
          <a:p>
            <a:pPr algn="ctr"/>
            <a:endParaRPr lang="en-IE" sz="800" i="1" dirty="0">
              <a:solidFill>
                <a:srgbClr val="10153D"/>
              </a:solidFill>
              <a:latin typeface="Calibri" panose="020F0502020204030204" pitchFamily="34" charset="0"/>
              <a:cs typeface="Calibri" panose="020F0502020204030204" pitchFamily="34" charset="0"/>
            </a:endParaRPr>
          </a:p>
        </p:txBody>
      </p:sp>
      <p:sp>
        <p:nvSpPr>
          <p:cNvPr id="4" name="Graphic 4">
            <a:extLst>
              <a:ext uri="{FF2B5EF4-FFF2-40B4-BE49-F238E27FC236}">
                <a16:creationId xmlns:a16="http://schemas.microsoft.com/office/drawing/2014/main" id="{D10B6222-8E4D-C5BF-71EB-783F4AF7B98D}"/>
              </a:ext>
            </a:extLst>
          </p:cNvPr>
          <p:cNvSpPr/>
          <p:nvPr/>
        </p:nvSpPr>
        <p:spPr>
          <a:xfrm rot="5400000">
            <a:off x="1681148" y="479267"/>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7971828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342824"/>
            <a:ext cx="12185500" cy="448045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974048" y="358305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FE1BAE81-8A6E-9812-2CCB-A5BD783DE8AA}"/>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9BAF31EF-3B0B-D6CE-7621-B63260551C7C}"/>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sp>
        <p:nvSpPr>
          <p:cNvPr id="16" name="Speech Bubble: Rectangle with Corners Rounded 3">
            <a:extLst>
              <a:ext uri="{FF2B5EF4-FFF2-40B4-BE49-F238E27FC236}">
                <a16:creationId xmlns:a16="http://schemas.microsoft.com/office/drawing/2014/main" id="{D20E8D09-C97B-1A5B-8961-F53B1F9DC9DB}"/>
              </a:ext>
            </a:extLst>
          </p:cNvPr>
          <p:cNvSpPr/>
          <p:nvPr/>
        </p:nvSpPr>
        <p:spPr>
          <a:xfrm>
            <a:off x="534871" y="3429000"/>
            <a:ext cx="4220616" cy="1778742"/>
          </a:xfrm>
          <a:prstGeom prst="wedgeRoundRectCallout">
            <a:avLst>
              <a:gd name="adj1" fmla="val -38915"/>
              <a:gd name="adj2" fmla="val 72102"/>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Remember that AI is currently widely used and often mediates services and transactions.</a:t>
            </a:r>
          </a:p>
        </p:txBody>
      </p:sp>
      <p:sp>
        <p:nvSpPr>
          <p:cNvPr id="19" name="TextBox 18">
            <a:extLst>
              <a:ext uri="{FF2B5EF4-FFF2-40B4-BE49-F238E27FC236}">
                <a16:creationId xmlns:a16="http://schemas.microsoft.com/office/drawing/2014/main" id="{5B152B66-CF4C-D907-B2DC-AC9EB40C5261}"/>
              </a:ext>
            </a:extLst>
          </p:cNvPr>
          <p:cNvSpPr txBox="1"/>
          <p:nvPr/>
        </p:nvSpPr>
        <p:spPr>
          <a:xfrm>
            <a:off x="579276" y="1829116"/>
            <a:ext cx="4051051" cy="1692771"/>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Which types of online services do you trust least with your identity data?</a:t>
            </a:r>
          </a:p>
          <a:p>
            <a:endParaRPr lang="en-IE" sz="2600" dirty="0">
              <a:solidFill>
                <a:schemeClr val="bg1"/>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CD1170A9-A4D1-3918-BA5A-5559BE045FAA}"/>
              </a:ext>
            </a:extLst>
          </p:cNvPr>
          <p:cNvGrpSpPr/>
          <p:nvPr/>
        </p:nvGrpSpPr>
        <p:grpSpPr>
          <a:xfrm>
            <a:off x="4056886" y="1276909"/>
            <a:ext cx="8128614" cy="5852785"/>
            <a:chOff x="4630327" y="1397786"/>
            <a:chExt cx="7555173" cy="5439895"/>
          </a:xfrm>
        </p:grpSpPr>
        <p:sp>
          <p:nvSpPr>
            <p:cNvPr id="7" name="Rectangle 6">
              <a:extLst>
                <a:ext uri="{FF2B5EF4-FFF2-40B4-BE49-F238E27FC236}">
                  <a16:creationId xmlns:a16="http://schemas.microsoft.com/office/drawing/2014/main" id="{4C81229B-7688-E4B4-2C85-2E4C2E8D6E5F}"/>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E54ADF92-74E2-42B1-E970-3D0C759D51D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a:outerShdw blurRad="63500" sx="102000" sy="102000" algn="ctr" rotWithShape="0">
                <a:prstClr val="black">
                  <a:alpha val="40000"/>
                </a:prstClr>
              </a:outerShdw>
            </a:effectLst>
          </p:spPr>
        </p:pic>
      </p:grpSp>
      <p:pic>
        <p:nvPicPr>
          <p:cNvPr id="10" name="Obraz 5">
            <a:extLst>
              <a:ext uri="{FF2B5EF4-FFF2-40B4-BE49-F238E27FC236}">
                <a16:creationId xmlns:a16="http://schemas.microsoft.com/office/drawing/2014/main" id="{1B071944-9C41-2C7A-9E95-0CC7B1FE83A4}"/>
              </a:ext>
            </a:extLst>
          </p:cNvPr>
          <p:cNvPicPr>
            <a:picLocks noChangeAspect="1"/>
          </p:cNvPicPr>
          <p:nvPr/>
        </p:nvPicPr>
        <p:blipFill>
          <a:blip r:embed="rId4"/>
          <a:stretch>
            <a:fillRect/>
          </a:stretch>
        </p:blipFill>
        <p:spPr>
          <a:xfrm>
            <a:off x="5729535" y="2501153"/>
            <a:ext cx="6392749" cy="3324229"/>
          </a:xfrm>
          <a:prstGeom prst="rect">
            <a:avLst/>
          </a:prstGeom>
        </p:spPr>
      </p:pic>
      <p:sp>
        <p:nvSpPr>
          <p:cNvPr id="18" name="TextBox 17">
            <a:extLst>
              <a:ext uri="{FF2B5EF4-FFF2-40B4-BE49-F238E27FC236}">
                <a16:creationId xmlns:a16="http://schemas.microsoft.com/office/drawing/2014/main" id="{90F88F95-A757-4F87-70A7-D8603C238665}"/>
              </a:ext>
            </a:extLst>
          </p:cNvPr>
          <p:cNvSpPr txBox="1"/>
          <p:nvPr/>
        </p:nvSpPr>
        <p:spPr>
          <a:xfrm>
            <a:off x="6521823" y="422485"/>
            <a:ext cx="5331757" cy="461665"/>
          </a:xfrm>
          <a:prstGeom prst="rect">
            <a:avLst/>
          </a:prstGeom>
          <a:noFill/>
        </p:spPr>
        <p:txBody>
          <a:bodyPr wrap="square">
            <a:spAutoFit/>
          </a:bodyPr>
          <a:lstStyle/>
          <a:p>
            <a:pPr algn="r"/>
            <a:endParaRPr lang="en-US" sz="800" b="1"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a:t>
            </a:r>
            <a:r>
              <a:rPr lang="en-US" sz="800" i="1" dirty="0">
                <a:solidFill>
                  <a:srgbClr val="10153D"/>
                </a:solidFill>
                <a:latin typeface="Calibri" panose="020F0502020204030204" pitchFamily="34" charset="0"/>
                <a:cs typeface="Calibri" panose="020F0502020204030204" pitchFamily="34" charset="0"/>
              </a:rPr>
              <a:t>Bridging the trust gap in the age of AI: 2025 consumer survey</a:t>
            </a:r>
            <a:r>
              <a:rPr lang="en-US" sz="800" dirty="0">
                <a:solidFill>
                  <a:srgbClr val="10153D"/>
                </a:solidFill>
                <a:latin typeface="Calibri" panose="020F0502020204030204" pitchFamily="34" charset="0"/>
                <a:cs typeface="Calibri" panose="020F0502020204030204" pitchFamily="34" charset="0"/>
              </a:rPr>
              <a:t>. Ping Identity. </a:t>
            </a:r>
            <a:endParaRPr lang="pl-PL" sz="800"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endParaRPr lang="en-US" sz="800" b="1" dirty="0">
              <a:solidFill>
                <a:srgbClr val="10153D"/>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777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EF353-0DC2-3F97-716E-3006498472AC}"/>
            </a:ext>
          </a:extLst>
        </p:cNvPr>
        <p:cNvGrpSpPr/>
        <p:nvPr/>
      </p:nvGrpSpPr>
      <p:grpSpPr>
        <a:xfrm>
          <a:off x="0" y="0"/>
          <a:ext cx="0" cy="0"/>
          <a:chOff x="0" y="0"/>
          <a:chExt cx="0" cy="0"/>
        </a:xfrm>
      </p:grpSpPr>
      <p:pic>
        <p:nvPicPr>
          <p:cNvPr id="17" name="Picture Placeholder 18">
            <a:extLst>
              <a:ext uri="{FF2B5EF4-FFF2-40B4-BE49-F238E27FC236}">
                <a16:creationId xmlns:a16="http://schemas.microsoft.com/office/drawing/2014/main" id="{02730CDD-2ABB-9D42-2C22-A7EF25224B9D}"/>
              </a:ext>
            </a:extLst>
          </p:cNvPr>
          <p:cNvPicPr>
            <a:picLocks noGrp="1" noChangeAspect="1"/>
          </p:cNvPicPr>
          <p:nvPr>
            <p:ph type="pic" sz="quarter" idx="44"/>
          </p:nvPr>
        </p:nvPicPr>
        <p:blipFill>
          <a:blip r:embed="rId3"/>
          <a:srcRect l="179" r="179"/>
          <a:stretch>
            <a:fillRect/>
          </a:stretch>
        </p:blipFill>
        <p:spPr/>
      </p:pic>
      <p:sp>
        <p:nvSpPr>
          <p:cNvPr id="5" name="Text Placeholder 4">
            <a:extLst>
              <a:ext uri="{FF2B5EF4-FFF2-40B4-BE49-F238E27FC236}">
                <a16:creationId xmlns:a16="http://schemas.microsoft.com/office/drawing/2014/main" id="{962F8657-71FE-418B-FC33-258A94EC9AFD}"/>
              </a:ext>
            </a:extLst>
          </p:cNvPr>
          <p:cNvSpPr>
            <a:spLocks noGrp="1"/>
          </p:cNvSpPr>
          <p:nvPr>
            <p:ph type="body" sz="quarter" idx="13"/>
          </p:nvPr>
        </p:nvSpPr>
        <p:spPr>
          <a:xfrm>
            <a:off x="453113" y="1497495"/>
            <a:ext cx="5947687" cy="4026911"/>
          </a:xfrm>
        </p:spPr>
        <p:txBody>
          <a:bodyPr anchor="t">
            <a:noAutofit/>
          </a:bodyPr>
          <a:lstStyle/>
          <a:p>
            <a:r>
              <a:rPr lang="en-US" sz="3600" b="1" dirty="0"/>
              <a:t>Data and AI</a:t>
            </a:r>
          </a:p>
          <a:p>
            <a:endParaRPr lang="en-US" sz="800" dirty="0"/>
          </a:p>
          <a:p>
            <a:r>
              <a:rPr lang="en-US" sz="3200" dirty="0"/>
              <a:t>Sharing data with AI at work is risky because it can cause data exposure, regulatory breaches, and reputational or operational harm if inputs are stored, reused, or leaked by third‑party models.</a:t>
            </a:r>
          </a:p>
          <a:p>
            <a:endParaRPr lang="en-US" sz="3200" dirty="0"/>
          </a:p>
        </p:txBody>
      </p:sp>
      <p:sp>
        <p:nvSpPr>
          <p:cNvPr id="20" name="Freeform 19">
            <a:extLst>
              <a:ext uri="{FF2B5EF4-FFF2-40B4-BE49-F238E27FC236}">
                <a16:creationId xmlns:a16="http://schemas.microsoft.com/office/drawing/2014/main" id="{DEF0D099-9568-8AAC-0ECD-7FB668649960}"/>
              </a:ext>
            </a:extLst>
          </p:cNvPr>
          <p:cNvSpPr/>
          <p:nvPr/>
        </p:nvSpPr>
        <p:spPr>
          <a:xfrm>
            <a:off x="-1" y="-1"/>
            <a:ext cx="12192000" cy="6858000"/>
          </a:xfrm>
          <a:custGeom>
            <a:avLst/>
            <a:gdLst>
              <a:gd name="csX0" fmla="*/ 0 w 12192000"/>
              <a:gd name="csY0" fmla="*/ 0 h 6858000"/>
              <a:gd name="csX1" fmla="*/ 12192000 w 12192000"/>
              <a:gd name="csY1" fmla="*/ 0 h 6858000"/>
              <a:gd name="csX2" fmla="*/ 12192000 w 12192000"/>
              <a:gd name="csY2" fmla="*/ 6858000 h 6858000"/>
              <a:gd name="csX3" fmla="*/ 0 w 12192000"/>
              <a:gd name="csY3" fmla="*/ 6858000 h 6858000"/>
              <a:gd name="csX4" fmla="*/ 0 w 12192000"/>
              <a:gd name="csY4" fmla="*/ 5740405 h 6858000"/>
              <a:gd name="csX5" fmla="*/ 6096007 w 12192000"/>
              <a:gd name="csY5" fmla="*/ 5740405 h 6858000"/>
              <a:gd name="csX6" fmla="*/ 7001308 w 12192000"/>
              <a:gd name="csY6" fmla="*/ 5740405 h 6858000"/>
              <a:gd name="csX7" fmla="*/ 7001308 w 12192000"/>
              <a:gd name="csY7" fmla="*/ 996287 h 6858000"/>
              <a:gd name="csX8" fmla="*/ 0 w 12192000"/>
              <a:gd name="csY8" fmla="*/ 996287 h 6858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2192000" h="6858000">
                <a:moveTo>
                  <a:pt x="0" y="0"/>
                </a:moveTo>
                <a:lnTo>
                  <a:pt x="12192000" y="0"/>
                </a:lnTo>
                <a:lnTo>
                  <a:pt x="12192000" y="6858000"/>
                </a:lnTo>
                <a:lnTo>
                  <a:pt x="0" y="6858000"/>
                </a:lnTo>
                <a:lnTo>
                  <a:pt x="0" y="5740405"/>
                </a:lnTo>
                <a:lnTo>
                  <a:pt x="6096007" y="5740405"/>
                </a:lnTo>
                <a:lnTo>
                  <a:pt x="7001308" y="5740405"/>
                </a:lnTo>
                <a:lnTo>
                  <a:pt x="7001308" y="996287"/>
                </a:lnTo>
                <a:lnTo>
                  <a:pt x="0" y="996287"/>
                </a:lnTo>
                <a:close/>
              </a:path>
            </a:pathLst>
          </a:custGeom>
          <a:gradFill>
            <a:gsLst>
              <a:gs pos="100000">
                <a:srgbClr val="22BDBF">
                  <a:alpha val="63092"/>
                </a:srgbClr>
              </a:gs>
              <a:gs pos="49000">
                <a:srgbClr val="3C3795">
                  <a:alpha val="59000"/>
                </a:srgbClr>
              </a:gs>
            </a:gsLst>
            <a:lin ang="0" scaled="0"/>
          </a:gradFill>
          <a:ln w="3060" cap="flat">
            <a:noFill/>
            <a:prstDash val="solid"/>
            <a:miter/>
          </a:ln>
        </p:spPr>
        <p:txBody>
          <a:bodyPr wrap="square" rtlCol="0" anchor="ctr">
            <a:noAutofit/>
          </a:bodyPr>
          <a:lstStyle/>
          <a:p>
            <a:endParaRPr lang="en-US"/>
          </a:p>
        </p:txBody>
      </p:sp>
      <p:pic>
        <p:nvPicPr>
          <p:cNvPr id="21" name="Picture 20">
            <a:extLst>
              <a:ext uri="{FF2B5EF4-FFF2-40B4-BE49-F238E27FC236}">
                <a16:creationId xmlns:a16="http://schemas.microsoft.com/office/drawing/2014/main" id="{F2DCA8FF-F751-3B21-18F1-12D4B8462028}"/>
              </a:ext>
            </a:extLst>
          </p:cNvPr>
          <p:cNvPicPr>
            <a:picLocks noChangeAspect="1"/>
          </p:cNvPicPr>
          <p:nvPr/>
        </p:nvPicPr>
        <p:blipFill>
          <a:blip r:embed="rId4">
            <a:biLevel thresh="25000"/>
            <a:extLst>
              <a:ext uri="{BEBA8EAE-BF5A-486C-A8C5-ECC9F3942E4B}">
                <a14:imgProps xmlns:a14="http://schemas.microsoft.com/office/drawing/2010/main">
                  <a14:imgLayer r:embed="rId5">
                    <a14:imgEffect>
                      <a14:colorTemperature colorTemp="1500"/>
                    </a14:imgEffect>
                    <a14:imgEffect>
                      <a14:saturation sat="0"/>
                    </a14:imgEffect>
                  </a14:imgLayer>
                </a14:imgProps>
              </a:ext>
            </a:extLst>
          </a:blip>
          <a:stretch>
            <a:fillRect/>
          </a:stretch>
        </p:blipFill>
        <p:spPr>
          <a:xfrm>
            <a:off x="9825433" y="5099224"/>
            <a:ext cx="1851043" cy="1316850"/>
          </a:xfrm>
          <a:prstGeom prst="rect">
            <a:avLst/>
          </a:prstGeom>
        </p:spPr>
      </p:pic>
    </p:spTree>
    <p:extLst>
      <p:ext uri="{BB962C8B-B14F-4D97-AF65-F5344CB8AC3E}">
        <p14:creationId xmlns:p14="http://schemas.microsoft.com/office/powerpoint/2010/main" val="41799634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67AE6-6BC0-1AAE-B61F-68C80A1B351D}"/>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29DBF93A-E3F0-FDEF-ABE5-0779F6B5BCB2}"/>
              </a:ext>
            </a:extLst>
          </p:cNvPr>
          <p:cNvSpPr/>
          <p:nvPr/>
        </p:nvSpPr>
        <p:spPr>
          <a:xfrm flipH="1">
            <a:off x="0" y="1342824"/>
            <a:ext cx="12185500" cy="48697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FE532894-3A65-57F9-7953-D6EB185B42DC}"/>
              </a:ext>
            </a:extLst>
          </p:cNvPr>
          <p:cNvSpPr/>
          <p:nvPr/>
        </p:nvSpPr>
        <p:spPr>
          <a:xfrm>
            <a:off x="-974048" y="358305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B7D35471-B12D-5824-D332-263386576C12}"/>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D140F382-3874-CFFB-ECD7-AB353900EA0A}"/>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sp>
        <p:nvSpPr>
          <p:cNvPr id="16" name="Speech Bubble: Rectangle with Corners Rounded 3">
            <a:extLst>
              <a:ext uri="{FF2B5EF4-FFF2-40B4-BE49-F238E27FC236}">
                <a16:creationId xmlns:a16="http://schemas.microsoft.com/office/drawing/2014/main" id="{8C70E433-EE84-B26B-E787-E8D9F7219B70}"/>
              </a:ext>
            </a:extLst>
          </p:cNvPr>
          <p:cNvSpPr/>
          <p:nvPr/>
        </p:nvSpPr>
        <p:spPr>
          <a:xfrm>
            <a:off x="3893834" y="1927758"/>
            <a:ext cx="7754414" cy="3617352"/>
          </a:xfrm>
          <a:prstGeom prst="wedgeRoundRectCallout">
            <a:avLst>
              <a:gd name="adj1" fmla="val -65092"/>
              <a:gd name="adj2" fmla="val 1798"/>
              <a:gd name="adj3" fmla="val 166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200" i="1" dirty="0">
                <a:solidFill>
                  <a:srgbClr val="10153D"/>
                </a:solidFill>
                <a:latin typeface="Calibri" panose="020F0502020204030204" pitchFamily="34" charset="0"/>
                <a:cs typeface="Calibri" panose="020F0502020204030204" pitchFamily="34" charset="0"/>
              </a:rPr>
              <a:t>“While knowledge is power, the increased use of AI </a:t>
            </a:r>
            <a:r>
              <a:rPr lang="en-IE" sz="2200" i="1" dirty="0" err="1">
                <a:solidFill>
                  <a:srgbClr val="10153D"/>
                </a:solidFill>
                <a:latin typeface="Calibri" panose="020F0502020204030204" pitchFamily="34" charset="0"/>
                <a:cs typeface="Calibri" panose="020F0502020204030204" pitchFamily="34" charset="0"/>
              </a:rPr>
              <a:t>inour</a:t>
            </a:r>
            <a:r>
              <a:rPr lang="en-IE" sz="2200" i="1" dirty="0">
                <a:solidFill>
                  <a:srgbClr val="10153D"/>
                </a:solidFill>
                <a:latin typeface="Calibri" panose="020F0502020204030204" pitchFamily="34" charset="0"/>
                <a:cs typeface="Calibri" panose="020F0502020204030204" pitchFamily="34" charset="0"/>
              </a:rPr>
              <a:t> everyday lives has only informed many </a:t>
            </a:r>
            <a:r>
              <a:rPr lang="en-IE" sz="2200" i="1" dirty="0" err="1">
                <a:solidFill>
                  <a:srgbClr val="10153D"/>
                </a:solidFill>
                <a:latin typeface="Calibri" panose="020F0502020204030204" pitchFamily="34" charset="0"/>
                <a:cs typeface="Calibri" panose="020F0502020204030204" pitchFamily="34" charset="0"/>
              </a:rPr>
              <a:t>consumersof</a:t>
            </a:r>
            <a:r>
              <a:rPr lang="en-IE" sz="2200" i="1" dirty="0">
                <a:solidFill>
                  <a:srgbClr val="10153D"/>
                </a:solidFill>
                <a:latin typeface="Calibri" panose="020F0502020204030204" pitchFamily="34" charset="0"/>
                <a:cs typeface="Calibri" panose="020F0502020204030204" pitchFamily="34" charset="0"/>
              </a:rPr>
              <a:t> its capabilities. They see firsthand how powerful </a:t>
            </a:r>
            <a:r>
              <a:rPr lang="en-IE" sz="2200" i="1" dirty="0" err="1">
                <a:solidFill>
                  <a:srgbClr val="10153D"/>
                </a:solidFill>
                <a:latin typeface="Calibri" panose="020F0502020204030204" pitchFamily="34" charset="0"/>
                <a:cs typeface="Calibri" panose="020F0502020204030204" pitchFamily="34" charset="0"/>
              </a:rPr>
              <a:t>thistechnology</a:t>
            </a:r>
            <a:r>
              <a:rPr lang="en-IE" sz="2200" i="1" dirty="0">
                <a:solidFill>
                  <a:srgbClr val="10153D"/>
                </a:solidFill>
                <a:latin typeface="Calibri" panose="020F0502020204030204" pitchFamily="34" charset="0"/>
                <a:cs typeface="Calibri" panose="020F0502020204030204" pitchFamily="34" charset="0"/>
              </a:rPr>
              <a:t> can be when applied to their own use </a:t>
            </a:r>
            <a:r>
              <a:rPr lang="en-IE" sz="2200" i="1" dirty="0" err="1">
                <a:solidFill>
                  <a:srgbClr val="10153D"/>
                </a:solidFill>
                <a:latin typeface="Calibri" panose="020F0502020204030204" pitchFamily="34" charset="0"/>
                <a:cs typeface="Calibri" panose="020F0502020204030204" pitchFamily="34" charset="0"/>
              </a:rPr>
              <a:t>cases.They’re</a:t>
            </a:r>
            <a:r>
              <a:rPr lang="en-IE" sz="2200" i="1" dirty="0">
                <a:solidFill>
                  <a:srgbClr val="10153D"/>
                </a:solidFill>
                <a:latin typeface="Calibri" panose="020F0502020204030204" pitchFamily="34" charset="0"/>
                <a:cs typeface="Calibri" panose="020F0502020204030204" pitchFamily="34" charset="0"/>
              </a:rPr>
              <a:t> also seeing more news stories and data points </a:t>
            </a:r>
            <a:r>
              <a:rPr lang="en-IE" sz="2200" i="1" dirty="0" err="1">
                <a:solidFill>
                  <a:srgbClr val="10153D"/>
                </a:solidFill>
                <a:latin typeface="Calibri" panose="020F0502020204030204" pitchFamily="34" charset="0"/>
                <a:cs typeface="Calibri" panose="020F0502020204030204" pitchFamily="34" charset="0"/>
              </a:rPr>
              <a:t>aboutincreases</a:t>
            </a:r>
            <a:r>
              <a:rPr lang="en-IE" sz="2200" i="1" dirty="0">
                <a:solidFill>
                  <a:srgbClr val="10153D"/>
                </a:solidFill>
                <a:latin typeface="Calibri" panose="020F0502020204030204" pitchFamily="34" charset="0"/>
                <a:cs typeface="Calibri" panose="020F0502020204030204" pitchFamily="34" charset="0"/>
              </a:rPr>
              <a:t> in security threats and cyberattacks. Combined, </a:t>
            </a:r>
            <a:r>
              <a:rPr lang="en-IE" sz="2200" i="1" dirty="0" err="1">
                <a:solidFill>
                  <a:srgbClr val="10153D"/>
                </a:solidFill>
                <a:latin typeface="Calibri" panose="020F0502020204030204" pitchFamily="34" charset="0"/>
                <a:cs typeface="Calibri" panose="020F0502020204030204" pitchFamily="34" charset="0"/>
              </a:rPr>
              <a:t>it’sunderstandable</a:t>
            </a:r>
            <a:r>
              <a:rPr lang="en-IE" sz="2200" i="1" dirty="0">
                <a:solidFill>
                  <a:srgbClr val="10153D"/>
                </a:solidFill>
                <a:latin typeface="Calibri" panose="020F0502020204030204" pitchFamily="34" charset="0"/>
                <a:cs typeface="Calibri" panose="020F0502020204030204" pitchFamily="34" charset="0"/>
              </a:rPr>
              <a:t> that this contributes to a crisis of </a:t>
            </a:r>
            <a:r>
              <a:rPr lang="en-IE" sz="2200" i="1" dirty="0" err="1">
                <a:solidFill>
                  <a:srgbClr val="10153D"/>
                </a:solidFill>
                <a:latin typeface="Calibri" panose="020F0502020204030204" pitchFamily="34" charset="0"/>
                <a:cs typeface="Calibri" panose="020F0502020204030204" pitchFamily="34" charset="0"/>
              </a:rPr>
              <a:t>confidencein</a:t>
            </a:r>
            <a:r>
              <a:rPr lang="en-IE" sz="2200" i="1" dirty="0">
                <a:solidFill>
                  <a:srgbClr val="10153D"/>
                </a:solidFill>
                <a:latin typeface="Calibri" panose="020F0502020204030204" pitchFamily="34" charset="0"/>
                <a:cs typeface="Calibri" panose="020F0502020204030204" pitchFamily="34" charset="0"/>
              </a:rPr>
              <a:t> brands’ abilities to keep consumers’ identity data secure.”</a:t>
            </a:r>
          </a:p>
        </p:txBody>
      </p:sp>
      <p:sp>
        <p:nvSpPr>
          <p:cNvPr id="19" name="TextBox 18">
            <a:extLst>
              <a:ext uri="{FF2B5EF4-FFF2-40B4-BE49-F238E27FC236}">
                <a16:creationId xmlns:a16="http://schemas.microsoft.com/office/drawing/2014/main" id="{30DC8050-1816-CFC3-2EDA-51263C6252E2}"/>
              </a:ext>
            </a:extLst>
          </p:cNvPr>
          <p:cNvSpPr txBox="1"/>
          <p:nvPr/>
        </p:nvSpPr>
        <p:spPr>
          <a:xfrm>
            <a:off x="579277" y="1829116"/>
            <a:ext cx="3636266" cy="1692771"/>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How are you currently using artificial intelligence (AI)?</a:t>
            </a:r>
          </a:p>
          <a:p>
            <a:endParaRPr lang="en-IE" sz="2600" dirty="0">
              <a:solidFill>
                <a:schemeClr val="bg1"/>
              </a:solidFill>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245D0F0A-F04C-DBB3-5C3B-A2969C97BD32}"/>
              </a:ext>
            </a:extLst>
          </p:cNvPr>
          <p:cNvSpPr txBox="1"/>
          <p:nvPr/>
        </p:nvSpPr>
        <p:spPr>
          <a:xfrm>
            <a:off x="6521823" y="422485"/>
            <a:ext cx="5331757" cy="461665"/>
          </a:xfrm>
          <a:prstGeom prst="rect">
            <a:avLst/>
          </a:prstGeom>
          <a:noFill/>
        </p:spPr>
        <p:txBody>
          <a:bodyPr wrap="square">
            <a:spAutoFit/>
          </a:bodyPr>
          <a:lstStyle/>
          <a:p>
            <a:pPr algn="r"/>
            <a:endParaRPr lang="en-US" sz="800"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Bridging the trust gap in the age of AI: 2025 consumer survey. Ping Identity. </a:t>
            </a:r>
          </a:p>
          <a:p>
            <a:pPr algn="r"/>
            <a:r>
              <a:rPr lang="en-US" sz="800" dirty="0">
                <a:solidFill>
                  <a:srgbClr val="10153D"/>
                </a:solidFill>
                <a:latin typeface="Calibri" panose="020F0502020204030204" pitchFamily="34" charset="0"/>
                <a:cs typeface="Calibri" panose="020F0502020204030204" pitchFamily="34" charset="0"/>
              </a:rPr>
              <a:t>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p>
        </p:txBody>
      </p:sp>
    </p:spTree>
    <p:extLst>
      <p:ext uri="{BB962C8B-B14F-4D97-AF65-F5344CB8AC3E}">
        <p14:creationId xmlns:p14="http://schemas.microsoft.com/office/powerpoint/2010/main" val="35881987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1490D-E163-3A58-7CC2-9E7FC8DF1B8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A7A46A7-61FC-9E3F-6EBC-3468524DA236}"/>
              </a:ext>
            </a:extLst>
          </p:cNvPr>
          <p:cNvSpPr/>
          <p:nvPr/>
        </p:nvSpPr>
        <p:spPr>
          <a:xfrm flipH="1">
            <a:off x="0" y="1342824"/>
            <a:ext cx="12185500" cy="48697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99DED1B2-6571-CE7A-E202-5FDA817162DE}"/>
              </a:ext>
            </a:extLst>
          </p:cNvPr>
          <p:cNvSpPr/>
          <p:nvPr/>
        </p:nvSpPr>
        <p:spPr>
          <a:xfrm>
            <a:off x="-974048" y="358305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CCB8AA18-CA22-C44E-79F7-2387EF5F1350}"/>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F69E54A9-4130-936A-BF0F-8A70920B1077}"/>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sp>
        <p:nvSpPr>
          <p:cNvPr id="19" name="TextBox 18">
            <a:extLst>
              <a:ext uri="{FF2B5EF4-FFF2-40B4-BE49-F238E27FC236}">
                <a16:creationId xmlns:a16="http://schemas.microsoft.com/office/drawing/2014/main" id="{85D7D23D-76CF-F0EC-06AB-243EF0CA29AD}"/>
              </a:ext>
            </a:extLst>
          </p:cNvPr>
          <p:cNvSpPr txBox="1"/>
          <p:nvPr/>
        </p:nvSpPr>
        <p:spPr>
          <a:xfrm>
            <a:off x="579276" y="1829116"/>
            <a:ext cx="4051051" cy="1292662"/>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How are you currently using artificial intelligence (AI)?</a:t>
            </a:r>
          </a:p>
          <a:p>
            <a:endParaRPr lang="en-IE" sz="2600" dirty="0">
              <a:solidFill>
                <a:schemeClr val="bg1"/>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F40FCB7E-9481-8C9A-815E-B6AAF23E49BB}"/>
              </a:ext>
            </a:extLst>
          </p:cNvPr>
          <p:cNvGrpSpPr/>
          <p:nvPr/>
        </p:nvGrpSpPr>
        <p:grpSpPr>
          <a:xfrm>
            <a:off x="4056886" y="1276909"/>
            <a:ext cx="8128614" cy="5852785"/>
            <a:chOff x="4630327" y="1397786"/>
            <a:chExt cx="7555173" cy="5439895"/>
          </a:xfrm>
        </p:grpSpPr>
        <p:sp>
          <p:nvSpPr>
            <p:cNvPr id="7" name="Rectangle 6">
              <a:extLst>
                <a:ext uri="{FF2B5EF4-FFF2-40B4-BE49-F238E27FC236}">
                  <a16:creationId xmlns:a16="http://schemas.microsoft.com/office/drawing/2014/main" id="{D863D791-E7D4-BFF9-C1F7-5B3F53DAC776}"/>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9D0824F4-90FA-76BE-8656-F6E6735F06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a:outerShdw blurRad="63500" sx="102000" sy="102000" algn="ctr" rotWithShape="0">
                <a:prstClr val="black">
                  <a:alpha val="40000"/>
                </a:prstClr>
              </a:outerShdw>
            </a:effectLst>
          </p:spPr>
        </p:pic>
      </p:grpSp>
      <p:pic>
        <p:nvPicPr>
          <p:cNvPr id="2" name="Obraz 19">
            <a:extLst>
              <a:ext uri="{FF2B5EF4-FFF2-40B4-BE49-F238E27FC236}">
                <a16:creationId xmlns:a16="http://schemas.microsoft.com/office/drawing/2014/main" id="{4B3D68AE-9830-1F61-9CCE-8D9603ECB866}"/>
              </a:ext>
            </a:extLst>
          </p:cNvPr>
          <p:cNvPicPr>
            <a:picLocks noChangeAspect="1"/>
          </p:cNvPicPr>
          <p:nvPr/>
        </p:nvPicPr>
        <p:blipFill>
          <a:blip r:embed="rId4"/>
          <a:stretch>
            <a:fillRect/>
          </a:stretch>
        </p:blipFill>
        <p:spPr>
          <a:xfrm>
            <a:off x="5687806" y="2294022"/>
            <a:ext cx="6462129" cy="3535882"/>
          </a:xfrm>
          <a:prstGeom prst="rect">
            <a:avLst/>
          </a:prstGeom>
        </p:spPr>
      </p:pic>
      <p:sp>
        <p:nvSpPr>
          <p:cNvPr id="3" name="TextBox 2">
            <a:extLst>
              <a:ext uri="{FF2B5EF4-FFF2-40B4-BE49-F238E27FC236}">
                <a16:creationId xmlns:a16="http://schemas.microsoft.com/office/drawing/2014/main" id="{9C83CD3F-1423-ABA3-4F47-64E4A68456D7}"/>
              </a:ext>
            </a:extLst>
          </p:cNvPr>
          <p:cNvSpPr txBox="1"/>
          <p:nvPr/>
        </p:nvSpPr>
        <p:spPr>
          <a:xfrm>
            <a:off x="6521823" y="422485"/>
            <a:ext cx="5331757" cy="461665"/>
          </a:xfrm>
          <a:prstGeom prst="rect">
            <a:avLst/>
          </a:prstGeom>
          <a:noFill/>
        </p:spPr>
        <p:txBody>
          <a:bodyPr wrap="square">
            <a:spAutoFit/>
          </a:bodyPr>
          <a:lstStyle/>
          <a:p>
            <a:pPr algn="r"/>
            <a:endParaRPr lang="en-US" sz="800"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Bridging the trust gap in the age of AI: 2025 consumer survey. Ping Identity. </a:t>
            </a:r>
          </a:p>
          <a:p>
            <a:pPr algn="r"/>
            <a:r>
              <a:rPr lang="en-US" sz="800" dirty="0">
                <a:solidFill>
                  <a:srgbClr val="10153D"/>
                </a:solidFill>
                <a:latin typeface="Calibri" panose="020F0502020204030204" pitchFamily="34" charset="0"/>
                <a:cs typeface="Calibri" panose="020F0502020204030204" pitchFamily="34" charset="0"/>
              </a:rPr>
              <a:t>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p>
        </p:txBody>
      </p:sp>
    </p:spTree>
    <p:extLst>
      <p:ext uri="{BB962C8B-B14F-4D97-AF65-F5344CB8AC3E}">
        <p14:creationId xmlns:p14="http://schemas.microsoft.com/office/powerpoint/2010/main" val="42262662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AA7EF-3443-956B-F3EF-E59F9682B01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17D5839-3A28-2B61-B23F-DD9D55925DF4}"/>
              </a:ext>
            </a:extLst>
          </p:cNvPr>
          <p:cNvSpPr/>
          <p:nvPr/>
        </p:nvSpPr>
        <p:spPr>
          <a:xfrm flipH="1" flipV="1">
            <a:off x="4" y="1816864"/>
            <a:ext cx="12191996" cy="426309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A0875F04-339F-43F2-5982-46594B500AEC}"/>
              </a:ext>
            </a:extLst>
          </p:cNvPr>
          <p:cNvSpPr/>
          <p:nvPr/>
        </p:nvSpPr>
        <p:spPr>
          <a:xfrm>
            <a:off x="9125405" y="30423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8B8A892C-7904-07FE-C6D3-F9C5D39C4367}"/>
              </a:ext>
            </a:extLst>
          </p:cNvPr>
          <p:cNvSpPr/>
          <p:nvPr/>
        </p:nvSpPr>
        <p:spPr>
          <a:xfrm rot="5400000">
            <a:off x="1681148" y="590864"/>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54E6DD64-30DA-CEDE-35AC-9F00075F9616}"/>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 What are your concerns about AI with regard to identity security, if any?</a:t>
            </a:r>
          </a:p>
        </p:txBody>
      </p:sp>
      <p:sp>
        <p:nvSpPr>
          <p:cNvPr id="9" name="TextBox 8">
            <a:extLst>
              <a:ext uri="{FF2B5EF4-FFF2-40B4-BE49-F238E27FC236}">
                <a16:creationId xmlns:a16="http://schemas.microsoft.com/office/drawing/2014/main" id="{B19826D1-F4FB-09F7-DB99-765D3DE89FEE}"/>
              </a:ext>
            </a:extLst>
          </p:cNvPr>
          <p:cNvSpPr txBox="1"/>
          <p:nvPr/>
        </p:nvSpPr>
        <p:spPr>
          <a:xfrm>
            <a:off x="3208421" y="6288049"/>
            <a:ext cx="8634662" cy="338554"/>
          </a:xfrm>
          <a:prstGeom prst="rect">
            <a:avLst/>
          </a:prstGeom>
          <a:noFill/>
        </p:spPr>
        <p:txBody>
          <a:bodyPr wrap="square">
            <a:spAutoFit/>
          </a:bodyPr>
          <a:lstStyle/>
          <a:p>
            <a:pPr algn="r"/>
            <a:endParaRPr lang="en-US" sz="800" b="1"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a:t>
            </a:r>
            <a:r>
              <a:rPr lang="en-US" sz="800" i="1" dirty="0">
                <a:solidFill>
                  <a:srgbClr val="10153D"/>
                </a:solidFill>
                <a:latin typeface="Calibri" panose="020F0502020204030204" pitchFamily="34" charset="0"/>
                <a:cs typeface="Calibri" panose="020F0502020204030204" pitchFamily="34" charset="0"/>
              </a:rPr>
              <a:t>Bridging the trust gap in the age of AI: 2025 consumer survey</a:t>
            </a:r>
            <a:r>
              <a:rPr lang="en-US" sz="800" dirty="0">
                <a:solidFill>
                  <a:srgbClr val="10153D"/>
                </a:solidFill>
                <a:latin typeface="Calibri" panose="020F0502020204030204" pitchFamily="34" charset="0"/>
                <a:cs typeface="Calibri" panose="020F0502020204030204" pitchFamily="34" charset="0"/>
              </a:rPr>
              <a:t>. Ping Identity. 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endParaRPr lang="en-US" sz="800" b="1" dirty="0">
              <a:solidFill>
                <a:srgbClr val="10153D"/>
              </a:solidFill>
              <a:latin typeface="Calibri" panose="020F0502020204030204" pitchFamily="34" charset="0"/>
              <a:cs typeface="Calibri" panose="020F0502020204030204" pitchFamily="34" charset="0"/>
            </a:endParaRPr>
          </a:p>
        </p:txBody>
      </p:sp>
      <p:graphicFrame>
        <p:nvGraphicFramePr>
          <p:cNvPr id="10" name="Table 9">
            <a:extLst>
              <a:ext uri="{FF2B5EF4-FFF2-40B4-BE49-F238E27FC236}">
                <a16:creationId xmlns:a16="http://schemas.microsoft.com/office/drawing/2014/main" id="{D5AC2298-3027-1C20-8C34-F55435932F4C}"/>
              </a:ext>
            </a:extLst>
          </p:cNvPr>
          <p:cNvGraphicFramePr>
            <a:graphicFrameLocks noGrp="1"/>
          </p:cNvGraphicFramePr>
          <p:nvPr>
            <p:extLst>
              <p:ext uri="{D42A27DB-BD31-4B8C-83A1-F6EECF244321}">
                <p14:modId xmlns:p14="http://schemas.microsoft.com/office/powerpoint/2010/main" val="3962817246"/>
              </p:ext>
            </p:extLst>
          </p:nvPr>
        </p:nvGraphicFramePr>
        <p:xfrm>
          <a:off x="701785" y="2371965"/>
          <a:ext cx="10960825" cy="2592000"/>
        </p:xfrm>
        <a:graphic>
          <a:graphicData uri="http://schemas.openxmlformats.org/drawingml/2006/table">
            <a:tbl>
              <a:tblPr/>
              <a:tblGrid>
                <a:gridCol w="10191152">
                  <a:extLst>
                    <a:ext uri="{9D8B030D-6E8A-4147-A177-3AD203B41FA5}">
                      <a16:colId xmlns:a16="http://schemas.microsoft.com/office/drawing/2014/main" val="2849286552"/>
                    </a:ext>
                  </a:extLst>
                </a:gridCol>
                <a:gridCol w="769673">
                  <a:extLst>
                    <a:ext uri="{9D8B030D-6E8A-4147-A177-3AD203B41FA5}">
                      <a16:colId xmlns:a16="http://schemas.microsoft.com/office/drawing/2014/main" val="2623051683"/>
                    </a:ext>
                  </a:extLst>
                </a:gridCol>
              </a:tblGrid>
              <a:tr h="432000">
                <a:tc>
                  <a:txBody>
                    <a:bodyPr/>
                    <a:lstStyle/>
                    <a:p>
                      <a:pPr>
                        <a:buNone/>
                      </a:pPr>
                      <a:r>
                        <a:rPr lang="en-IE" sz="2000" dirty="0">
                          <a:solidFill>
                            <a:srgbClr val="10153D"/>
                          </a:solidFill>
                        </a:rPr>
                        <a:t>Invasion of my personal privacy by AI programs</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dirty="0">
                          <a:solidFill>
                            <a:srgbClr val="10153D"/>
                          </a:solidFill>
                        </a:rPr>
                        <a:t>27%</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05311424"/>
                  </a:ext>
                </a:extLst>
              </a:tr>
              <a:tr h="432000">
                <a:tc>
                  <a:txBody>
                    <a:bodyPr/>
                    <a:lstStyle/>
                    <a:p>
                      <a:pPr>
                        <a:buNone/>
                      </a:pPr>
                      <a:r>
                        <a:rPr lang="en-IE" sz="2000">
                          <a:solidFill>
                            <a:srgbClr val="10153D"/>
                          </a:solidFill>
                        </a:rPr>
                        <a:t>AI-generated phishing</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27%</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36572316"/>
                  </a:ext>
                </a:extLst>
              </a:tr>
              <a:tr h="432000">
                <a:tc>
                  <a:txBody>
                    <a:bodyPr/>
                    <a:lstStyle/>
                    <a:p>
                      <a:pPr>
                        <a:buNone/>
                      </a:pPr>
                      <a:r>
                        <a:rPr lang="en-IE" sz="2000" dirty="0">
                          <a:solidFill>
                            <a:srgbClr val="10153D"/>
                          </a:solidFill>
                        </a:rPr>
                        <a:t>AI being used to falsely impersonate me or a brand/person that I am engaging with</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26%</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333428203"/>
                  </a:ext>
                </a:extLst>
              </a:tr>
              <a:tr h="432000">
                <a:tc>
                  <a:txBody>
                    <a:bodyPr/>
                    <a:lstStyle/>
                    <a:p>
                      <a:pPr>
                        <a:buNone/>
                      </a:pPr>
                      <a:r>
                        <a:rPr lang="en-IE" sz="2000" dirty="0">
                          <a:solidFill>
                            <a:srgbClr val="10153D"/>
                          </a:solidFill>
                        </a:rPr>
                        <a:t>Lack of transparency in how AI systems are using and storing my personal information</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25%</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01793640"/>
                  </a:ext>
                </a:extLst>
              </a:tr>
              <a:tr h="432000">
                <a:tc>
                  <a:txBody>
                    <a:bodyPr/>
                    <a:lstStyle/>
                    <a:p>
                      <a:pPr>
                        <a:buNone/>
                      </a:pPr>
                      <a:r>
                        <a:rPr lang="en-IE" sz="2000" dirty="0">
                          <a:solidFill>
                            <a:srgbClr val="10153D"/>
                          </a:solidFill>
                        </a:rPr>
                        <a:t>Increased cybersecurity risks – threatening the safety of my personal data</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25%</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3804702"/>
                  </a:ext>
                </a:extLst>
              </a:tr>
              <a:tr h="432000">
                <a:tc>
                  <a:txBody>
                    <a:bodyPr/>
                    <a:lstStyle/>
                    <a:p>
                      <a:pPr>
                        <a:buNone/>
                      </a:pPr>
                      <a:r>
                        <a:rPr lang="en-IE" sz="2000">
                          <a:solidFill>
                            <a:srgbClr val="10153D"/>
                          </a:solidFill>
                        </a:rPr>
                        <a:t>AI-generated voice cloning</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dirty="0">
                          <a:solidFill>
                            <a:srgbClr val="10153D"/>
                          </a:solidFill>
                        </a:rPr>
                        <a:t>24%</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4201221"/>
                  </a:ext>
                </a:extLst>
              </a:tr>
            </a:tbl>
          </a:graphicData>
        </a:graphic>
      </p:graphicFrame>
      <p:sp>
        <p:nvSpPr>
          <p:cNvPr id="11" name="Freeform 10">
            <a:extLst>
              <a:ext uri="{FF2B5EF4-FFF2-40B4-BE49-F238E27FC236}">
                <a16:creationId xmlns:a16="http://schemas.microsoft.com/office/drawing/2014/main" id="{87762B0E-A203-3F49-D793-5DB2E25532C1}"/>
              </a:ext>
            </a:extLst>
          </p:cNvPr>
          <p:cNvSpPr/>
          <p:nvPr/>
        </p:nvSpPr>
        <p:spPr>
          <a:xfrm rot="15174829" flipH="1">
            <a:off x="3512743" y="5673446"/>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43A46F2F-3F8E-BB44-C4AE-EF69154D1144}"/>
              </a:ext>
            </a:extLst>
          </p:cNvPr>
          <p:cNvSpPr txBox="1"/>
          <p:nvPr/>
        </p:nvSpPr>
        <p:spPr>
          <a:xfrm>
            <a:off x="579276" y="5321906"/>
            <a:ext cx="6793830" cy="400110"/>
          </a:xfrm>
          <a:prstGeom prst="rect">
            <a:avLst/>
          </a:prstGeom>
          <a:noFill/>
        </p:spPr>
        <p:txBody>
          <a:bodyPr wrap="square">
            <a:spAutoFit/>
          </a:bodyPr>
          <a:lstStyle/>
          <a:p>
            <a:r>
              <a:rPr lang="en-IE" sz="2000" dirty="0">
                <a:solidFill>
                  <a:schemeClr val="bg1"/>
                </a:solidFill>
              </a:rPr>
              <a:t>Continued on the next slide</a:t>
            </a:r>
            <a:endParaRPr lang="en-US" dirty="0">
              <a:solidFill>
                <a:schemeClr val="bg1"/>
              </a:solidFill>
            </a:endParaRPr>
          </a:p>
        </p:txBody>
      </p:sp>
    </p:spTree>
    <p:extLst>
      <p:ext uri="{BB962C8B-B14F-4D97-AF65-F5344CB8AC3E}">
        <p14:creationId xmlns:p14="http://schemas.microsoft.com/office/powerpoint/2010/main" val="33663864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B3B83E0-D60E-D914-1C75-198EB33D647B}"/>
              </a:ext>
            </a:extLst>
          </p:cNvPr>
          <p:cNvSpPr/>
          <p:nvPr/>
        </p:nvSpPr>
        <p:spPr>
          <a:xfrm flipH="1" flipV="1">
            <a:off x="4" y="1816864"/>
            <a:ext cx="12191996" cy="426309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74A94379-356C-C5B3-B4D2-5CF094A01846}"/>
              </a:ext>
            </a:extLst>
          </p:cNvPr>
          <p:cNvSpPr/>
          <p:nvPr/>
        </p:nvSpPr>
        <p:spPr>
          <a:xfrm>
            <a:off x="9125405" y="30423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6" name="Graphic 4">
            <a:extLst>
              <a:ext uri="{FF2B5EF4-FFF2-40B4-BE49-F238E27FC236}">
                <a16:creationId xmlns:a16="http://schemas.microsoft.com/office/drawing/2014/main" id="{DE7EBC7A-56AD-D0B4-049A-776633B3FC95}"/>
              </a:ext>
            </a:extLst>
          </p:cNvPr>
          <p:cNvSpPr/>
          <p:nvPr/>
        </p:nvSpPr>
        <p:spPr>
          <a:xfrm rot="5400000">
            <a:off x="1681148" y="590864"/>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7" name="Text Placeholder 11">
            <a:extLst>
              <a:ext uri="{FF2B5EF4-FFF2-40B4-BE49-F238E27FC236}">
                <a16:creationId xmlns:a16="http://schemas.microsoft.com/office/drawing/2014/main" id="{FCE2B3D4-0313-DEF9-65CE-12D4390725CC}"/>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 - What are your concerns about AI with regard to identity security, if any?</a:t>
            </a:r>
          </a:p>
        </p:txBody>
      </p:sp>
      <p:sp>
        <p:nvSpPr>
          <p:cNvPr id="9" name="TextBox 8">
            <a:extLst>
              <a:ext uri="{FF2B5EF4-FFF2-40B4-BE49-F238E27FC236}">
                <a16:creationId xmlns:a16="http://schemas.microsoft.com/office/drawing/2014/main" id="{C9A81277-52E0-A8F4-8098-BD8FE68C8930}"/>
              </a:ext>
            </a:extLst>
          </p:cNvPr>
          <p:cNvSpPr txBox="1"/>
          <p:nvPr/>
        </p:nvSpPr>
        <p:spPr>
          <a:xfrm>
            <a:off x="3208421" y="6288049"/>
            <a:ext cx="8634662" cy="338554"/>
          </a:xfrm>
          <a:prstGeom prst="rect">
            <a:avLst/>
          </a:prstGeom>
          <a:noFill/>
        </p:spPr>
        <p:txBody>
          <a:bodyPr wrap="square">
            <a:spAutoFit/>
          </a:bodyPr>
          <a:lstStyle/>
          <a:p>
            <a:pPr algn="r"/>
            <a:endParaRPr lang="en-US" sz="800" b="1"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a:t>
            </a:r>
            <a:r>
              <a:rPr lang="en-US" sz="800" i="1" dirty="0">
                <a:solidFill>
                  <a:srgbClr val="10153D"/>
                </a:solidFill>
                <a:latin typeface="Calibri" panose="020F0502020204030204" pitchFamily="34" charset="0"/>
                <a:cs typeface="Calibri" panose="020F0502020204030204" pitchFamily="34" charset="0"/>
              </a:rPr>
              <a:t>Bridging the trust gap in the age of AI: 2025 consumer survey</a:t>
            </a:r>
            <a:r>
              <a:rPr lang="en-US" sz="800" dirty="0">
                <a:solidFill>
                  <a:srgbClr val="10153D"/>
                </a:solidFill>
                <a:latin typeface="Calibri" panose="020F0502020204030204" pitchFamily="34" charset="0"/>
                <a:cs typeface="Calibri" panose="020F0502020204030204" pitchFamily="34" charset="0"/>
              </a:rPr>
              <a:t>. Ping Identity. 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endParaRPr lang="en-US" sz="800" b="1" dirty="0">
              <a:solidFill>
                <a:srgbClr val="10153D"/>
              </a:solidFill>
              <a:latin typeface="Calibri" panose="020F0502020204030204" pitchFamily="34" charset="0"/>
              <a:cs typeface="Calibri" panose="020F0502020204030204" pitchFamily="34" charset="0"/>
            </a:endParaRPr>
          </a:p>
        </p:txBody>
      </p:sp>
      <p:graphicFrame>
        <p:nvGraphicFramePr>
          <p:cNvPr id="10" name="Table 9">
            <a:extLst>
              <a:ext uri="{FF2B5EF4-FFF2-40B4-BE49-F238E27FC236}">
                <a16:creationId xmlns:a16="http://schemas.microsoft.com/office/drawing/2014/main" id="{BDF9BD98-4289-56C7-7D1B-1A75E47AD92F}"/>
              </a:ext>
            </a:extLst>
          </p:cNvPr>
          <p:cNvGraphicFramePr>
            <a:graphicFrameLocks noGrp="1"/>
          </p:cNvGraphicFramePr>
          <p:nvPr>
            <p:extLst>
              <p:ext uri="{D42A27DB-BD31-4B8C-83A1-F6EECF244321}">
                <p14:modId xmlns:p14="http://schemas.microsoft.com/office/powerpoint/2010/main" val="976670806"/>
              </p:ext>
            </p:extLst>
          </p:nvPr>
        </p:nvGraphicFramePr>
        <p:xfrm>
          <a:off x="701785" y="2371965"/>
          <a:ext cx="10960825" cy="2958086"/>
        </p:xfrm>
        <a:graphic>
          <a:graphicData uri="http://schemas.openxmlformats.org/drawingml/2006/table">
            <a:tbl>
              <a:tblPr/>
              <a:tblGrid>
                <a:gridCol w="10191152">
                  <a:extLst>
                    <a:ext uri="{9D8B030D-6E8A-4147-A177-3AD203B41FA5}">
                      <a16:colId xmlns:a16="http://schemas.microsoft.com/office/drawing/2014/main" val="2849286552"/>
                    </a:ext>
                  </a:extLst>
                </a:gridCol>
                <a:gridCol w="769673">
                  <a:extLst>
                    <a:ext uri="{9D8B030D-6E8A-4147-A177-3AD203B41FA5}">
                      <a16:colId xmlns:a16="http://schemas.microsoft.com/office/drawing/2014/main" val="2623051683"/>
                    </a:ext>
                  </a:extLst>
                </a:gridCol>
              </a:tblGrid>
              <a:tr h="432000">
                <a:tc>
                  <a:txBody>
                    <a:bodyPr/>
                    <a:lstStyle/>
                    <a:p>
                      <a:pPr>
                        <a:buNone/>
                      </a:pPr>
                      <a:r>
                        <a:rPr lang="en-IE" sz="2000">
                          <a:solidFill>
                            <a:srgbClr val="10153D"/>
                          </a:solidFill>
                        </a:rPr>
                        <a:t>Deepfake impersonations of people I know and trust</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dirty="0">
                          <a:solidFill>
                            <a:srgbClr val="10153D"/>
                          </a:solidFill>
                        </a:rPr>
                        <a:t>22%</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7934600"/>
                  </a:ext>
                </a:extLst>
              </a:tr>
              <a:tr h="432000">
                <a:tc>
                  <a:txBody>
                    <a:bodyPr/>
                    <a:lstStyle/>
                    <a:p>
                      <a:pPr>
                        <a:buNone/>
                      </a:pPr>
                      <a:r>
                        <a:rPr lang="en-IE" sz="2000" dirty="0">
                          <a:solidFill>
                            <a:srgbClr val="10153D"/>
                          </a:solidFill>
                        </a:rPr>
                        <a:t>AI impersonation via chatbots</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20%</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349648"/>
                  </a:ext>
                </a:extLst>
              </a:tr>
              <a:tr h="432000">
                <a:tc>
                  <a:txBody>
                    <a:bodyPr/>
                    <a:lstStyle/>
                    <a:p>
                      <a:pPr>
                        <a:buNone/>
                      </a:pPr>
                      <a:r>
                        <a:rPr lang="en-IE" sz="2000">
                          <a:solidFill>
                            <a:srgbClr val="10153D"/>
                          </a:solidFill>
                        </a:rPr>
                        <a:t>Lack of accuracy/bias in AI systems</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18%</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1829604"/>
                  </a:ext>
                </a:extLst>
              </a:tr>
              <a:tr h="432000">
                <a:tc>
                  <a:txBody>
                    <a:bodyPr/>
                    <a:lstStyle/>
                    <a:p>
                      <a:pPr>
                        <a:buNone/>
                      </a:pPr>
                      <a:r>
                        <a:rPr lang="en-IE" sz="2000">
                          <a:solidFill>
                            <a:srgbClr val="10153D"/>
                          </a:solidFill>
                        </a:rPr>
                        <a:t>I don’t understand what my legal protections are for how AI uses my information</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18%</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45521942"/>
                  </a:ext>
                </a:extLst>
              </a:tr>
              <a:tr h="432000">
                <a:tc>
                  <a:txBody>
                    <a:bodyPr/>
                    <a:lstStyle/>
                    <a:p>
                      <a:pPr>
                        <a:buNone/>
                      </a:pPr>
                      <a:r>
                        <a:rPr lang="en-IE" sz="2000">
                          <a:solidFill>
                            <a:srgbClr val="10153D"/>
                          </a:solidFill>
                        </a:rPr>
                        <a:t>Authorizing AI to work on my behalf</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a:solidFill>
                            <a:srgbClr val="10153D"/>
                          </a:solidFill>
                        </a:rPr>
                        <a:t>17%</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49477695"/>
                  </a:ext>
                </a:extLst>
              </a:tr>
              <a:tr h="432000">
                <a:tc>
                  <a:txBody>
                    <a:bodyPr/>
                    <a:lstStyle/>
                    <a:p>
                      <a:pPr>
                        <a:buNone/>
                      </a:pPr>
                      <a:r>
                        <a:rPr lang="en-IE" sz="2000">
                          <a:solidFill>
                            <a:srgbClr val="10153D"/>
                          </a:solidFill>
                        </a:rPr>
                        <a:t>I don’t have any concerns related to AI and identity security</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dirty="0">
                          <a:solidFill>
                            <a:srgbClr val="10153D"/>
                          </a:solidFill>
                        </a:rPr>
                        <a:t>9%</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65116145"/>
                  </a:ext>
                </a:extLst>
              </a:tr>
              <a:tr h="280652">
                <a:tc>
                  <a:txBody>
                    <a:bodyPr/>
                    <a:lstStyle/>
                    <a:p>
                      <a:pPr>
                        <a:buNone/>
                      </a:pPr>
                      <a:r>
                        <a:rPr lang="en-IE" sz="2000">
                          <a:solidFill>
                            <a:srgbClr val="10153D"/>
                          </a:solidFill>
                        </a:rPr>
                        <a:t>Don’t know</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buNone/>
                      </a:pPr>
                      <a:r>
                        <a:rPr lang="en-IE" sz="2000" dirty="0">
                          <a:solidFill>
                            <a:srgbClr val="10153D"/>
                          </a:solidFill>
                        </a:rPr>
                        <a:t>13%</a:t>
                      </a:r>
                    </a:p>
                  </a:txBody>
                  <a:tcPr marL="61286" marR="61286" marT="30643" marB="30643" anchor="ctr">
                    <a:lnL w="12700" cap="flat" cmpd="sng" algn="ctr">
                      <a:solidFill>
                        <a:srgbClr val="10153D"/>
                      </a:solidFill>
                      <a:prstDash val="sysDot"/>
                      <a:round/>
                      <a:headEnd type="none" w="med" len="med"/>
                      <a:tailEnd type="none" w="med" len="med"/>
                    </a:lnL>
                    <a:lnR w="12700" cap="flat" cmpd="sng" algn="ctr">
                      <a:solidFill>
                        <a:srgbClr val="10153D"/>
                      </a:solidFill>
                      <a:prstDash val="sysDot"/>
                      <a:round/>
                      <a:headEnd type="none" w="med" len="med"/>
                      <a:tailEnd type="none" w="med" len="med"/>
                    </a:lnR>
                    <a:lnT w="12700" cap="flat" cmpd="sng" algn="ctr">
                      <a:solidFill>
                        <a:srgbClr val="10153D"/>
                      </a:solidFill>
                      <a:prstDash val="sysDot"/>
                      <a:round/>
                      <a:headEnd type="none" w="med" len="med"/>
                      <a:tailEnd type="none" w="med" len="med"/>
                    </a:lnT>
                    <a:lnB w="12700" cap="flat" cmpd="sng" algn="ctr">
                      <a:solidFill>
                        <a:srgbClr val="10153D"/>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89951784"/>
                  </a:ext>
                </a:extLst>
              </a:tr>
            </a:tbl>
          </a:graphicData>
        </a:graphic>
      </p:graphicFrame>
    </p:spTree>
    <p:extLst>
      <p:ext uri="{BB962C8B-B14F-4D97-AF65-F5344CB8AC3E}">
        <p14:creationId xmlns:p14="http://schemas.microsoft.com/office/powerpoint/2010/main" val="1589455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49103-79F3-C2ED-4643-30B0F82B943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7683CB2-EB81-66C1-7160-5E4F2477D8F9}"/>
              </a:ext>
            </a:extLst>
          </p:cNvPr>
          <p:cNvSpPr/>
          <p:nvPr/>
        </p:nvSpPr>
        <p:spPr>
          <a:xfrm flipH="1">
            <a:off x="0" y="1342824"/>
            <a:ext cx="12185500" cy="486971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 name="Graphic 7">
            <a:extLst>
              <a:ext uri="{FF2B5EF4-FFF2-40B4-BE49-F238E27FC236}">
                <a16:creationId xmlns:a16="http://schemas.microsoft.com/office/drawing/2014/main" id="{11D93FB7-5D4A-D674-6ADE-513F8E1AEE4C}"/>
              </a:ext>
            </a:extLst>
          </p:cNvPr>
          <p:cNvSpPr/>
          <p:nvPr/>
        </p:nvSpPr>
        <p:spPr>
          <a:xfrm>
            <a:off x="-974048" y="3583053"/>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6009AB79-62C2-C965-7B70-86601DC837E7}"/>
              </a:ext>
            </a:extLst>
          </p:cNvPr>
          <p:cNvSpPr/>
          <p:nvPr/>
        </p:nvSpPr>
        <p:spPr>
          <a:xfrm rot="5400000">
            <a:off x="1681148" y="94259"/>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2BF3222E-55CD-F8DE-F4FB-A14CD9F542C4}"/>
              </a:ext>
            </a:extLst>
          </p:cNvPr>
          <p:cNvSpPr txBox="1">
            <a:spLocks/>
          </p:cNvSpPr>
          <p:nvPr/>
        </p:nvSpPr>
        <p:spPr>
          <a:xfrm>
            <a:off x="579276"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sp>
        <p:nvSpPr>
          <p:cNvPr id="19" name="TextBox 18">
            <a:extLst>
              <a:ext uri="{FF2B5EF4-FFF2-40B4-BE49-F238E27FC236}">
                <a16:creationId xmlns:a16="http://schemas.microsoft.com/office/drawing/2014/main" id="{628AFCCA-B607-5D8C-D2B1-3E39AC281DB7}"/>
              </a:ext>
            </a:extLst>
          </p:cNvPr>
          <p:cNvSpPr txBox="1"/>
          <p:nvPr/>
        </p:nvSpPr>
        <p:spPr>
          <a:xfrm>
            <a:off x="579276" y="1829116"/>
            <a:ext cx="4051051" cy="1292662"/>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How are you currently using artificial intelligence (AI)?</a:t>
            </a:r>
          </a:p>
          <a:p>
            <a:endParaRPr lang="en-IE" sz="2600" dirty="0">
              <a:solidFill>
                <a:schemeClr val="bg1"/>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8765BD8E-555B-D407-0D97-B6A01D2A86F0}"/>
              </a:ext>
            </a:extLst>
          </p:cNvPr>
          <p:cNvGrpSpPr/>
          <p:nvPr/>
        </p:nvGrpSpPr>
        <p:grpSpPr>
          <a:xfrm>
            <a:off x="4056886" y="1276909"/>
            <a:ext cx="8128614" cy="5852785"/>
            <a:chOff x="4630327" y="1397786"/>
            <a:chExt cx="7555173" cy="5439895"/>
          </a:xfrm>
        </p:grpSpPr>
        <p:sp>
          <p:nvSpPr>
            <p:cNvPr id="7" name="Rectangle 6">
              <a:extLst>
                <a:ext uri="{FF2B5EF4-FFF2-40B4-BE49-F238E27FC236}">
                  <a16:creationId xmlns:a16="http://schemas.microsoft.com/office/drawing/2014/main" id="{0925F1CE-7A24-3FA8-C444-7AF2BA992357}"/>
                </a:ext>
              </a:extLst>
            </p:cNvPr>
            <p:cNvSpPr/>
            <p:nvPr/>
          </p:nvSpPr>
          <p:spPr>
            <a:xfrm>
              <a:off x="5943600" y="1882587"/>
              <a:ext cx="6241900" cy="39956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5">
              <a:extLst>
                <a:ext uri="{FF2B5EF4-FFF2-40B4-BE49-F238E27FC236}">
                  <a16:creationId xmlns:a16="http://schemas.microsoft.com/office/drawing/2014/main" id="{2740EAC8-96E0-9CFE-07A6-EBBAF4F528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8388" t="10823" r="21945" b="5574"/>
            <a:stretch>
              <a:fillRect/>
            </a:stretch>
          </p:blipFill>
          <p:spPr>
            <a:xfrm>
              <a:off x="4630327" y="1397786"/>
              <a:ext cx="7555173" cy="5439895"/>
            </a:xfrm>
            <a:prstGeom prst="rect">
              <a:avLst/>
            </a:prstGeom>
            <a:effectLst>
              <a:outerShdw blurRad="63500" sx="102000" sy="102000" algn="ctr" rotWithShape="0">
                <a:prstClr val="black">
                  <a:alpha val="40000"/>
                </a:prstClr>
              </a:outerShdw>
            </a:effectLst>
          </p:spPr>
        </p:pic>
      </p:grpSp>
      <p:sp>
        <p:nvSpPr>
          <p:cNvPr id="3" name="TextBox 2">
            <a:extLst>
              <a:ext uri="{FF2B5EF4-FFF2-40B4-BE49-F238E27FC236}">
                <a16:creationId xmlns:a16="http://schemas.microsoft.com/office/drawing/2014/main" id="{1CD2B66B-1795-68BD-2A20-A61243BC0FB7}"/>
              </a:ext>
            </a:extLst>
          </p:cNvPr>
          <p:cNvSpPr txBox="1"/>
          <p:nvPr/>
        </p:nvSpPr>
        <p:spPr>
          <a:xfrm>
            <a:off x="6521823" y="422485"/>
            <a:ext cx="5331757" cy="461665"/>
          </a:xfrm>
          <a:prstGeom prst="rect">
            <a:avLst/>
          </a:prstGeom>
          <a:noFill/>
        </p:spPr>
        <p:txBody>
          <a:bodyPr wrap="square">
            <a:spAutoFit/>
          </a:bodyPr>
          <a:lstStyle/>
          <a:p>
            <a:pPr algn="r"/>
            <a:endParaRPr lang="en-US" sz="800" dirty="0">
              <a:solidFill>
                <a:srgbClr val="10153D"/>
              </a:solidFill>
              <a:latin typeface="Calibri" panose="020F0502020204030204" pitchFamily="34" charset="0"/>
              <a:cs typeface="Calibri" panose="020F0502020204030204" pitchFamily="34" charset="0"/>
            </a:endParaRPr>
          </a:p>
          <a:p>
            <a:pPr algn="r"/>
            <a:r>
              <a:rPr lang="en-US" sz="800" dirty="0">
                <a:solidFill>
                  <a:srgbClr val="10153D"/>
                </a:solidFill>
                <a:latin typeface="Calibri" panose="020F0502020204030204" pitchFamily="34" charset="0"/>
                <a:cs typeface="Calibri" panose="020F0502020204030204" pitchFamily="34" charset="0"/>
              </a:rPr>
              <a:t>Ping Identity. (2024). Bridging the trust gap in the age of AI: 2025 consumer survey. Ping Identity. </a:t>
            </a:r>
          </a:p>
          <a:p>
            <a:pPr algn="r"/>
            <a:r>
              <a:rPr lang="en-US" sz="800" dirty="0">
                <a:solidFill>
                  <a:srgbClr val="10153D"/>
                </a:solidFill>
                <a:latin typeface="Calibri" panose="020F0502020204030204" pitchFamily="34" charset="0"/>
                <a:cs typeface="Calibri" panose="020F0502020204030204" pitchFamily="34" charset="0"/>
              </a:rPr>
              <a:t>https://</a:t>
            </a:r>
            <a:r>
              <a:rPr lang="en-US" sz="800" dirty="0" err="1">
                <a:solidFill>
                  <a:srgbClr val="10153D"/>
                </a:solidFill>
                <a:latin typeface="Calibri" panose="020F0502020204030204" pitchFamily="34" charset="0"/>
                <a:cs typeface="Calibri" panose="020F0502020204030204" pitchFamily="34" charset="0"/>
              </a:rPr>
              <a:t>www.pingidentity.com</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en</a:t>
            </a:r>
            <a:r>
              <a:rPr lang="en-US" sz="800" dirty="0">
                <a:solidFill>
                  <a:srgbClr val="10153D"/>
                </a:solidFill>
                <a:latin typeface="Calibri" panose="020F0502020204030204" pitchFamily="34" charset="0"/>
                <a:cs typeface="Calibri" panose="020F0502020204030204" pitchFamily="34" charset="0"/>
              </a:rPr>
              <a:t>/</a:t>
            </a:r>
            <a:r>
              <a:rPr lang="en-US" sz="800" dirty="0" err="1">
                <a:solidFill>
                  <a:srgbClr val="10153D"/>
                </a:solidFill>
                <a:latin typeface="Calibri" panose="020F0502020204030204" pitchFamily="34" charset="0"/>
                <a:cs typeface="Calibri" panose="020F0502020204030204" pitchFamily="34" charset="0"/>
              </a:rPr>
              <a:t>lp</a:t>
            </a:r>
            <a:r>
              <a:rPr lang="en-US" sz="800" dirty="0">
                <a:solidFill>
                  <a:srgbClr val="10153D"/>
                </a:solidFill>
                <a:latin typeface="Calibri" panose="020F0502020204030204" pitchFamily="34" charset="0"/>
                <a:cs typeface="Calibri" panose="020F0502020204030204" pitchFamily="34" charset="0"/>
              </a:rPr>
              <a:t>/2025-consumer-survey.html</a:t>
            </a:r>
          </a:p>
        </p:txBody>
      </p:sp>
      <p:pic>
        <p:nvPicPr>
          <p:cNvPr id="6" name="Obraz 5">
            <a:extLst>
              <a:ext uri="{FF2B5EF4-FFF2-40B4-BE49-F238E27FC236}">
                <a16:creationId xmlns:a16="http://schemas.microsoft.com/office/drawing/2014/main" id="{65DBCD87-4CCB-94E6-D039-A513C98B9428}"/>
              </a:ext>
            </a:extLst>
          </p:cNvPr>
          <p:cNvPicPr>
            <a:picLocks noChangeAspect="1"/>
          </p:cNvPicPr>
          <p:nvPr/>
        </p:nvPicPr>
        <p:blipFill>
          <a:blip r:embed="rId4"/>
          <a:stretch>
            <a:fillRect/>
          </a:stretch>
        </p:blipFill>
        <p:spPr>
          <a:xfrm>
            <a:off x="5631474" y="1985816"/>
            <a:ext cx="6392387" cy="2181529"/>
          </a:xfrm>
          <a:prstGeom prst="rect">
            <a:avLst/>
          </a:prstGeom>
        </p:spPr>
      </p:pic>
      <p:pic>
        <p:nvPicPr>
          <p:cNvPr id="9" name="Obraz 31">
            <a:extLst>
              <a:ext uri="{FF2B5EF4-FFF2-40B4-BE49-F238E27FC236}">
                <a16:creationId xmlns:a16="http://schemas.microsoft.com/office/drawing/2014/main" id="{F5629688-ED6D-FC5E-249C-1977FE05052F}"/>
              </a:ext>
            </a:extLst>
          </p:cNvPr>
          <p:cNvPicPr>
            <a:picLocks noChangeAspect="1"/>
          </p:cNvPicPr>
          <p:nvPr/>
        </p:nvPicPr>
        <p:blipFill>
          <a:blip r:embed="rId5"/>
          <a:stretch>
            <a:fillRect/>
          </a:stretch>
        </p:blipFill>
        <p:spPr>
          <a:xfrm>
            <a:off x="5956859" y="4381892"/>
            <a:ext cx="3748616" cy="1351863"/>
          </a:xfrm>
          <a:prstGeom prst="rect">
            <a:avLst/>
          </a:prstGeom>
        </p:spPr>
      </p:pic>
    </p:spTree>
    <p:extLst>
      <p:ext uri="{BB962C8B-B14F-4D97-AF65-F5344CB8AC3E}">
        <p14:creationId xmlns:p14="http://schemas.microsoft.com/office/powerpoint/2010/main" val="21119895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8D255-54E3-7CBE-B18A-BFD17BE6DCB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135C6150-D7C0-9E1F-ED3F-5B920AF74F58}"/>
              </a:ext>
            </a:extLst>
          </p:cNvPr>
          <p:cNvSpPr/>
          <p:nvPr/>
        </p:nvSpPr>
        <p:spPr>
          <a:xfrm flipH="1">
            <a:off x="0" y="1344743"/>
            <a:ext cx="12185500" cy="4711895"/>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2" name="Graphic 7">
            <a:extLst>
              <a:ext uri="{FF2B5EF4-FFF2-40B4-BE49-F238E27FC236}">
                <a16:creationId xmlns:a16="http://schemas.microsoft.com/office/drawing/2014/main" id="{23E06ECB-6533-49FC-D870-622F6DE90962}"/>
              </a:ext>
            </a:extLst>
          </p:cNvPr>
          <p:cNvSpPr/>
          <p:nvPr/>
        </p:nvSpPr>
        <p:spPr>
          <a:xfrm>
            <a:off x="3730643" y="420215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9" name="TextBox 18">
            <a:extLst>
              <a:ext uri="{FF2B5EF4-FFF2-40B4-BE49-F238E27FC236}">
                <a16:creationId xmlns:a16="http://schemas.microsoft.com/office/drawing/2014/main" id="{5B152B66-CF4C-D907-B2DC-AC9EB40C5261}"/>
              </a:ext>
            </a:extLst>
          </p:cNvPr>
          <p:cNvSpPr txBox="1"/>
          <p:nvPr/>
        </p:nvSpPr>
        <p:spPr>
          <a:xfrm>
            <a:off x="5664622" y="1957362"/>
            <a:ext cx="6301209" cy="3293209"/>
          </a:xfrm>
          <a:prstGeom prst="rect">
            <a:avLst/>
          </a:prstGeom>
          <a:noFill/>
        </p:spPr>
        <p:txBody>
          <a:bodyPr wrap="square">
            <a:spAutoFit/>
          </a:bodyPr>
          <a:lstStyle/>
          <a:p>
            <a:r>
              <a:rPr lang="en-IE" sz="2600" dirty="0">
                <a:solidFill>
                  <a:schemeClr val="bg1"/>
                </a:solidFill>
                <a:latin typeface="Calibri" panose="020F0502020204030204" pitchFamily="34" charset="0"/>
                <a:cs typeface="Calibri" panose="020F0502020204030204" pitchFamily="34" charset="0"/>
              </a:rPr>
              <a:t>In today's digital age, protecting your data has never been more essential. </a:t>
            </a:r>
          </a:p>
          <a:p>
            <a:endParaRPr lang="en-IE" sz="2600" dirty="0">
              <a:solidFill>
                <a:schemeClr val="bg1"/>
              </a:solidFill>
              <a:latin typeface="Calibri" panose="020F0502020204030204" pitchFamily="34" charset="0"/>
              <a:cs typeface="Calibri" panose="020F0502020204030204" pitchFamily="34" charset="0"/>
            </a:endParaRPr>
          </a:p>
          <a:p>
            <a:r>
              <a:rPr lang="en-IE" sz="2600" dirty="0">
                <a:solidFill>
                  <a:schemeClr val="bg1"/>
                </a:solidFill>
                <a:latin typeface="Calibri" panose="020F0502020204030204" pitchFamily="34" charset="0"/>
                <a:cs typeface="Calibri" panose="020F0502020204030204" pitchFamily="34" charset="0"/>
              </a:rPr>
              <a:t>This video unpacks the complex interactions between artificial intelligence and the data we share online every day, from social media posts to online shopping habits.</a:t>
            </a:r>
          </a:p>
          <a:p>
            <a:endParaRPr lang="en-IE" sz="2600" dirty="0">
              <a:solidFill>
                <a:schemeClr val="bg1"/>
              </a:solidFill>
              <a:latin typeface="Calibri" panose="020F0502020204030204" pitchFamily="34" charset="0"/>
              <a:cs typeface="Calibri" panose="020F0502020204030204" pitchFamily="34" charset="0"/>
            </a:endParaRPr>
          </a:p>
        </p:txBody>
      </p:sp>
      <p:sp>
        <p:nvSpPr>
          <p:cNvPr id="8" name="Graphic 4">
            <a:extLst>
              <a:ext uri="{FF2B5EF4-FFF2-40B4-BE49-F238E27FC236}">
                <a16:creationId xmlns:a16="http://schemas.microsoft.com/office/drawing/2014/main" id="{A9A7C116-D3AB-1B5F-75DF-BB560DBC52F7}"/>
              </a:ext>
            </a:extLst>
          </p:cNvPr>
          <p:cNvSpPr/>
          <p:nvPr/>
        </p:nvSpPr>
        <p:spPr>
          <a:xfrm rot="5400000">
            <a:off x="6766495" y="142385"/>
            <a:ext cx="108000" cy="2473300"/>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gradFill>
            <a:gsLst>
              <a:gs pos="0">
                <a:srgbClr val="E8068C"/>
              </a:gs>
              <a:gs pos="100000">
                <a:srgbClr val="22BDBF"/>
              </a:gs>
              <a:gs pos="45000">
                <a:srgbClr val="3C3795"/>
              </a:gs>
            </a:gsLst>
            <a:lin ang="5400000" scaled="0"/>
          </a:gradFill>
          <a:ln w="2370" cap="flat">
            <a:noFill/>
            <a:prstDash val="solid"/>
            <a:miter/>
          </a:ln>
        </p:spPr>
        <p:txBody>
          <a:bodyPr rtlCol="0" anchor="ctr"/>
          <a:lstStyle/>
          <a:p>
            <a:endParaRPr lang="en-US"/>
          </a:p>
        </p:txBody>
      </p:sp>
      <p:sp>
        <p:nvSpPr>
          <p:cNvPr id="14" name="Text Placeholder 11">
            <a:extLst>
              <a:ext uri="{FF2B5EF4-FFF2-40B4-BE49-F238E27FC236}">
                <a16:creationId xmlns:a16="http://schemas.microsoft.com/office/drawing/2014/main" id="{A502244C-CC58-D681-58BE-77E722250640}"/>
              </a:ext>
            </a:extLst>
          </p:cNvPr>
          <p:cNvSpPr txBox="1">
            <a:spLocks/>
          </p:cNvSpPr>
          <p:nvPr/>
        </p:nvSpPr>
        <p:spPr>
          <a:xfrm>
            <a:off x="5664623" y="400674"/>
            <a:ext cx="10217061" cy="727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Data &amp; Credential Stealing</a:t>
            </a:r>
          </a:p>
        </p:txBody>
      </p:sp>
      <p:pic>
        <p:nvPicPr>
          <p:cNvPr id="16" name="Picture 15">
            <a:hlinkClick r:id="rId3"/>
            <a:extLst>
              <a:ext uri="{FF2B5EF4-FFF2-40B4-BE49-F238E27FC236}">
                <a16:creationId xmlns:a16="http://schemas.microsoft.com/office/drawing/2014/main" id="{96149171-0042-FF54-34DD-C855A4D6847F}"/>
              </a:ext>
            </a:extLst>
          </p:cNvPr>
          <p:cNvPicPr>
            <a:picLocks noChangeAspect="1"/>
          </p:cNvPicPr>
          <p:nvPr/>
        </p:nvPicPr>
        <p:blipFill>
          <a:blip r:embed="rId4"/>
          <a:stretch>
            <a:fillRect/>
          </a:stretch>
        </p:blipFill>
        <p:spPr>
          <a:xfrm>
            <a:off x="-56210" y="2166883"/>
            <a:ext cx="4981539" cy="3394499"/>
          </a:xfrm>
          <a:prstGeom prst="rect">
            <a:avLst/>
          </a:prstGeom>
        </p:spPr>
      </p:pic>
      <p:pic>
        <p:nvPicPr>
          <p:cNvPr id="21" name="Picture 5">
            <a:extLst>
              <a:ext uri="{FF2B5EF4-FFF2-40B4-BE49-F238E27FC236}">
                <a16:creationId xmlns:a16="http://schemas.microsoft.com/office/drawing/2014/main" id="{A80564F5-3359-10AA-801E-7571F536336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387" t="10823" r="26749" b="5574"/>
          <a:stretch>
            <a:fillRect/>
          </a:stretch>
        </p:blipFill>
        <p:spPr>
          <a:xfrm flipH="1">
            <a:off x="-4964" y="1902026"/>
            <a:ext cx="5956472" cy="4606386"/>
          </a:xfrm>
          <a:prstGeom prst="rect">
            <a:avLst/>
          </a:prstGeom>
          <a:effectLst>
            <a:outerShdw blurRad="635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02AC08EE-C81D-14AC-09CE-46D4970FD74A}"/>
              </a:ext>
            </a:extLst>
          </p:cNvPr>
          <p:cNvGrpSpPr/>
          <p:nvPr/>
        </p:nvGrpSpPr>
        <p:grpSpPr>
          <a:xfrm rot="471209">
            <a:off x="2002498" y="892139"/>
            <a:ext cx="1578853" cy="1558977"/>
            <a:chOff x="5021705" y="3013023"/>
            <a:chExt cx="1578853" cy="1558977"/>
          </a:xfrm>
        </p:grpSpPr>
        <p:sp>
          <p:nvSpPr>
            <p:cNvPr id="23" name="Oval 22">
              <a:extLst>
                <a:ext uri="{FF2B5EF4-FFF2-40B4-BE49-F238E27FC236}">
                  <a16:creationId xmlns:a16="http://schemas.microsoft.com/office/drawing/2014/main" id="{CF39CEC8-3E76-4D7A-09DA-4DE0715C2C70}"/>
                </a:ext>
              </a:extLst>
            </p:cNvPr>
            <p:cNvSpPr/>
            <p:nvPr/>
          </p:nvSpPr>
          <p:spPr>
            <a:xfrm>
              <a:off x="5021705" y="3013023"/>
              <a:ext cx="1558977" cy="1558977"/>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200" dirty="0"/>
            </a:p>
          </p:txBody>
        </p:sp>
        <p:sp>
          <p:nvSpPr>
            <p:cNvPr id="24" name="TextBox 23">
              <a:extLst>
                <a:ext uri="{FF2B5EF4-FFF2-40B4-BE49-F238E27FC236}">
                  <a16:creationId xmlns:a16="http://schemas.microsoft.com/office/drawing/2014/main" id="{F7F7464B-4D1C-BF8B-AEEB-063A460011A0}"/>
                </a:ext>
              </a:extLst>
            </p:cNvPr>
            <p:cNvSpPr txBox="1"/>
            <p:nvPr/>
          </p:nvSpPr>
          <p:spPr>
            <a:xfrm>
              <a:off x="5041581" y="3437792"/>
              <a:ext cx="1558977" cy="861774"/>
            </a:xfrm>
            <a:prstGeom prst="rect">
              <a:avLst/>
            </a:prstGeom>
            <a:noFill/>
          </p:spPr>
          <p:txBody>
            <a:bodyPr wrap="square">
              <a:spAutoFit/>
            </a:bodyPr>
            <a:lstStyle/>
            <a:p>
              <a:pPr algn="ctr">
                <a:lnSpc>
                  <a:spcPts val="2960"/>
                </a:lnSpc>
              </a:pPr>
              <a:r>
                <a:rPr lang="en-US" sz="2800" b="1" dirty="0">
                  <a:solidFill>
                    <a:schemeClr val="bg1"/>
                  </a:solidFill>
                </a:rPr>
                <a:t>CLICK TO </a:t>
              </a:r>
              <a:r>
                <a:rPr lang="en-US" sz="2800" b="1" dirty="0">
                  <a:solidFill>
                    <a:schemeClr val="bg1"/>
                  </a:solidFill>
                  <a:hlinkClick r:id="rId3">
                    <a:extLst>
                      <a:ext uri="{A12FA001-AC4F-418D-AE19-62706E023703}">
                        <ahyp:hlinkClr xmlns:ahyp="http://schemas.microsoft.com/office/drawing/2018/hyperlinkcolor" val="tx"/>
                      </a:ext>
                    </a:extLst>
                  </a:hlinkClick>
                </a:rPr>
                <a:t>VIEW</a:t>
              </a:r>
              <a:endParaRPr lang="en-US" sz="2800" b="1" dirty="0">
                <a:solidFill>
                  <a:schemeClr val="bg1"/>
                </a:solidFill>
              </a:endParaRPr>
            </a:p>
          </p:txBody>
        </p:sp>
      </p:grpSp>
    </p:spTree>
    <p:extLst>
      <p:ext uri="{BB962C8B-B14F-4D97-AF65-F5344CB8AC3E}">
        <p14:creationId xmlns:p14="http://schemas.microsoft.com/office/powerpoint/2010/main" val="17442318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F3907B-1125-BB93-1283-0973D264C9D1}"/>
            </a:ext>
          </a:extLst>
        </p:cNvPr>
        <p:cNvGrpSpPr/>
        <p:nvPr/>
      </p:nvGrpSpPr>
      <p:grpSpPr>
        <a:xfrm>
          <a:off x="0" y="0"/>
          <a:ext cx="0" cy="0"/>
          <a:chOff x="0" y="0"/>
          <a:chExt cx="0" cy="0"/>
        </a:xfrm>
      </p:grpSpPr>
      <p:pic>
        <p:nvPicPr>
          <p:cNvPr id="16" name="Picture Placeholder 5">
            <a:extLst>
              <a:ext uri="{FF2B5EF4-FFF2-40B4-BE49-F238E27FC236}">
                <a16:creationId xmlns:a16="http://schemas.microsoft.com/office/drawing/2014/main" id="{DD4BF96D-1ED3-FF17-C634-7B2FEADAD48A}"/>
              </a:ext>
            </a:extLst>
          </p:cNvPr>
          <p:cNvPicPr>
            <a:picLocks noChangeAspect="1"/>
          </p:cNvPicPr>
          <p:nvPr/>
        </p:nvPicPr>
        <p:blipFill rotWithShape="1">
          <a:blip r:embed="rId3"/>
          <a:srcRect l="8322" r="8322"/>
          <a:stretch>
            <a:fillRect/>
          </a:stretch>
        </p:blipFill>
        <p:spPr>
          <a:xfrm>
            <a:off x="4463586" y="3260875"/>
            <a:ext cx="7062412" cy="3597126"/>
          </a:xfrm>
          <a:prstGeom prst="rect">
            <a:avLst/>
          </a:prstGeom>
          <a:solidFill>
            <a:schemeClr val="bg1">
              <a:lumMod val="85000"/>
            </a:schemeClr>
          </a:solidFill>
          <a:ln>
            <a:noFill/>
          </a:ln>
        </p:spPr>
      </p:pic>
      <p:pic>
        <p:nvPicPr>
          <p:cNvPr id="14" name="Picture 13">
            <a:extLst>
              <a:ext uri="{FF2B5EF4-FFF2-40B4-BE49-F238E27FC236}">
                <a16:creationId xmlns:a16="http://schemas.microsoft.com/office/drawing/2014/main" id="{F73582D6-E1E4-2FB5-F352-5D9186ADC508}"/>
              </a:ext>
            </a:extLst>
          </p:cNvPr>
          <p:cNvPicPr>
            <a:picLocks noChangeAspect="1"/>
          </p:cNvPicPr>
          <p:nvPr/>
        </p:nvPicPr>
        <p:blipFill>
          <a:blip r:embed="rId4"/>
          <a:stretch>
            <a:fillRect/>
          </a:stretch>
        </p:blipFill>
        <p:spPr>
          <a:xfrm>
            <a:off x="575864" y="559399"/>
            <a:ext cx="3283279" cy="2335756"/>
          </a:xfrm>
          <a:prstGeom prst="rect">
            <a:avLst/>
          </a:prstGeom>
        </p:spPr>
      </p:pic>
      <p:sp>
        <p:nvSpPr>
          <p:cNvPr id="28" name="Freeform 27">
            <a:extLst>
              <a:ext uri="{FF2B5EF4-FFF2-40B4-BE49-F238E27FC236}">
                <a16:creationId xmlns:a16="http://schemas.microsoft.com/office/drawing/2014/main" id="{9CC664E8-6A09-98CD-85E1-93C26FF7C289}"/>
              </a:ext>
            </a:extLst>
          </p:cNvPr>
          <p:cNvSpPr/>
          <p:nvPr/>
        </p:nvSpPr>
        <p:spPr>
          <a:xfrm rot="16200000">
            <a:off x="5206180" y="530470"/>
            <a:ext cx="5581071" cy="7073989"/>
          </a:xfrm>
          <a:custGeom>
            <a:avLst/>
            <a:gdLst>
              <a:gd name="csX0" fmla="*/ 0 w 3587172"/>
              <a:gd name="csY0" fmla="*/ 7124400 h 7124400"/>
              <a:gd name="csX1" fmla="*/ 0 w 3587172"/>
              <a:gd name="csY1" fmla="*/ 0 h 7124400"/>
              <a:gd name="csX2" fmla="*/ 2479658 w 3587172"/>
              <a:gd name="csY2" fmla="*/ 0 h 7124400"/>
              <a:gd name="csX3" fmla="*/ 2479658 w 3587172"/>
              <a:gd name="csY3" fmla="*/ 12 h 7124400"/>
              <a:gd name="csX4" fmla="*/ 2629177 w 3587172"/>
              <a:gd name="csY4" fmla="*/ 12 h 7124400"/>
              <a:gd name="csX5" fmla="*/ 3587172 w 3587172"/>
              <a:gd name="csY5" fmla="*/ 1379395 h 7124400"/>
              <a:gd name="csX6" fmla="*/ 3587172 w 3587172"/>
              <a:gd name="csY6" fmla="*/ 7124400 h 7124400"/>
              <a:gd name="csX7" fmla="*/ 2479658 w 3587172"/>
              <a:gd name="csY7" fmla="*/ 7124400 h 7124400"/>
              <a:gd name="csX8" fmla="*/ 2461372 w 3587172"/>
              <a:gd name="csY8" fmla="*/ 7124400 h 71244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3587172" h="7124400">
                <a:moveTo>
                  <a:pt x="0" y="7124400"/>
                </a:moveTo>
                <a:lnTo>
                  <a:pt x="0" y="0"/>
                </a:lnTo>
                <a:lnTo>
                  <a:pt x="2479658" y="0"/>
                </a:lnTo>
                <a:lnTo>
                  <a:pt x="2479658" y="12"/>
                </a:lnTo>
                <a:lnTo>
                  <a:pt x="2629177" y="12"/>
                </a:lnTo>
                <a:cubicBezTo>
                  <a:pt x="3158597" y="12"/>
                  <a:pt x="3587172" y="617104"/>
                  <a:pt x="3587172" y="1379395"/>
                </a:cubicBezTo>
                <a:lnTo>
                  <a:pt x="3587172" y="7124400"/>
                </a:lnTo>
                <a:lnTo>
                  <a:pt x="2479658" y="7124400"/>
                </a:lnTo>
                <a:lnTo>
                  <a:pt x="2461372" y="7124400"/>
                </a:lnTo>
                <a:close/>
              </a:path>
            </a:pathLst>
          </a:custGeom>
          <a:gradFill>
            <a:gsLst>
              <a:gs pos="12000">
                <a:srgbClr val="22BDBF">
                  <a:alpha val="39000"/>
                </a:srgbClr>
              </a:gs>
              <a:gs pos="3000">
                <a:srgbClr val="22BDBF">
                  <a:alpha val="39000"/>
                </a:srgbClr>
              </a:gs>
              <a:gs pos="61000">
                <a:srgbClr val="3C3795"/>
              </a:gs>
            </a:gsLst>
            <a:lin ang="0" scaled="0"/>
          </a:gradFill>
          <a:ln w="3598" cap="flat">
            <a:noFill/>
            <a:prstDash val="solid"/>
            <a:miter/>
          </a:ln>
        </p:spPr>
        <p:txBody>
          <a:bodyPr wrap="square" rtlCol="0" anchor="ctr">
            <a:noAutofit/>
          </a:bodyPr>
          <a:lstStyle/>
          <a:p>
            <a:endParaRPr lang="en-US" sz="1800" b="0" i="0" dirty="0">
              <a:latin typeface="Calibri" panose="020F0502020204030204" pitchFamily="34" charset="0"/>
            </a:endParaRPr>
          </a:p>
        </p:txBody>
      </p:sp>
      <p:sp>
        <p:nvSpPr>
          <p:cNvPr id="43" name="Rectangle 42">
            <a:hlinkClick r:id="rId5"/>
            <a:extLst>
              <a:ext uri="{FF2B5EF4-FFF2-40B4-BE49-F238E27FC236}">
                <a16:creationId xmlns:a16="http://schemas.microsoft.com/office/drawing/2014/main" id="{E549B85D-890B-6D85-C08C-897216739CF7}"/>
              </a:ext>
            </a:extLst>
          </p:cNvPr>
          <p:cNvSpPr/>
          <p:nvPr/>
        </p:nvSpPr>
        <p:spPr>
          <a:xfrm>
            <a:off x="0" y="4588117"/>
            <a:ext cx="4800600" cy="888970"/>
          </a:xfrm>
          <a:prstGeom prst="rect">
            <a:avLst/>
          </a:prstGeom>
          <a:gradFill>
            <a:gsLst>
              <a:gs pos="100000">
                <a:srgbClr val="22BDBF"/>
              </a:gs>
              <a:gs pos="49000">
                <a:srgbClr val="3C3795"/>
              </a:gs>
              <a:gs pos="0">
                <a:srgbClr val="E8068C"/>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 Placeholder 7">
            <a:extLst>
              <a:ext uri="{FF2B5EF4-FFF2-40B4-BE49-F238E27FC236}">
                <a16:creationId xmlns:a16="http://schemas.microsoft.com/office/drawing/2014/main" id="{089E49A4-35A4-508C-A80D-9BD2509A1180}"/>
              </a:ext>
            </a:extLst>
          </p:cNvPr>
          <p:cNvSpPr txBox="1">
            <a:spLocks/>
          </p:cNvSpPr>
          <p:nvPr/>
        </p:nvSpPr>
        <p:spPr>
          <a:xfrm>
            <a:off x="324561" y="4798338"/>
            <a:ext cx="4139025" cy="5331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3200" dirty="0" err="1">
                <a:solidFill>
                  <a:schemeClr val="bg1"/>
                </a:solidFill>
              </a:rPr>
              <a:t>www.</a:t>
            </a:r>
            <a:r>
              <a:rPr lang="en-US" sz="3200" b="1" dirty="0" err="1">
                <a:solidFill>
                  <a:schemeClr val="bg1"/>
                </a:solidFill>
              </a:rPr>
              <a:t>valuesai.</a:t>
            </a:r>
            <a:r>
              <a:rPr lang="en-US" sz="3200" dirty="0" err="1">
                <a:solidFill>
                  <a:schemeClr val="bg1"/>
                </a:solidFill>
              </a:rPr>
              <a:t>eu</a:t>
            </a:r>
            <a:endParaRPr lang="en-US" sz="3200" dirty="0">
              <a:solidFill>
                <a:schemeClr val="bg1"/>
              </a:solidFill>
            </a:endParaRPr>
          </a:p>
          <a:p>
            <a:endParaRPr lang="en-US" dirty="0"/>
          </a:p>
        </p:txBody>
      </p:sp>
      <p:sp>
        <p:nvSpPr>
          <p:cNvPr id="4" name="Text Placeholder 5">
            <a:extLst>
              <a:ext uri="{FF2B5EF4-FFF2-40B4-BE49-F238E27FC236}">
                <a16:creationId xmlns:a16="http://schemas.microsoft.com/office/drawing/2014/main" id="{5E326438-95FC-3F95-7B0D-BF6D2E5536E7}"/>
              </a:ext>
            </a:extLst>
          </p:cNvPr>
          <p:cNvSpPr txBox="1">
            <a:spLocks/>
          </p:cNvSpPr>
          <p:nvPr/>
        </p:nvSpPr>
        <p:spPr>
          <a:xfrm>
            <a:off x="6579865" y="1785943"/>
            <a:ext cx="4447078" cy="6905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3200" dirty="0">
                <a:solidFill>
                  <a:schemeClr val="bg1"/>
                </a:solidFill>
              </a:rPr>
              <a:t>Follow Our Journey</a:t>
            </a:r>
          </a:p>
        </p:txBody>
      </p:sp>
      <p:sp>
        <p:nvSpPr>
          <p:cNvPr id="37" name="Rectangle 36">
            <a:extLst>
              <a:ext uri="{FF2B5EF4-FFF2-40B4-BE49-F238E27FC236}">
                <a16:creationId xmlns:a16="http://schemas.microsoft.com/office/drawing/2014/main" id="{8423E433-1469-6F1D-0EAE-1CC6B70436B7}"/>
              </a:ext>
            </a:extLst>
          </p:cNvPr>
          <p:cNvSpPr/>
          <p:nvPr/>
        </p:nvSpPr>
        <p:spPr>
          <a:xfrm>
            <a:off x="4232328" y="5779535"/>
            <a:ext cx="7409212" cy="79401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DE2DA77-5414-12BA-2564-20A8C26D625B}"/>
              </a:ext>
            </a:extLst>
          </p:cNvPr>
          <p:cNvSpPr/>
          <p:nvPr/>
        </p:nvSpPr>
        <p:spPr>
          <a:xfrm>
            <a:off x="7447051" y="5958237"/>
            <a:ext cx="3738686" cy="504112"/>
          </a:xfrm>
          <a:prstGeom prst="rect">
            <a:avLst/>
          </a:prstGeom>
        </p:spPr>
        <p:txBody>
          <a:bodyPr wrap="square">
            <a:spAutoFit/>
          </a:bodyPr>
          <a:lstStyle/>
          <a:p>
            <a:pPr algn="just" defTabSz="181904" hangingPunct="0">
              <a:lnSpc>
                <a:spcPts val="760"/>
              </a:lnSpc>
              <a:defRPr/>
            </a:pPr>
            <a:r>
              <a:rPr lang="en-US" sz="800" b="0" i="0" dirty="0">
                <a:solidFill>
                  <a:srgbClr val="10153D"/>
                </a:solidFill>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39" name="Picture 38" descr="Co-funded by the European Union logo in png for web usage">
            <a:extLst>
              <a:ext uri="{FF2B5EF4-FFF2-40B4-BE49-F238E27FC236}">
                <a16:creationId xmlns:a16="http://schemas.microsoft.com/office/drawing/2014/main" id="{38F3C549-B42B-69AF-1EE6-E6AEA50F30C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286764" y="5984648"/>
            <a:ext cx="2160286" cy="451290"/>
          </a:xfrm>
          <a:prstGeom prst="rect">
            <a:avLst/>
          </a:prstGeom>
          <a:noFill/>
          <a:ln>
            <a:noFill/>
          </a:ln>
        </p:spPr>
      </p:pic>
      <p:sp>
        <p:nvSpPr>
          <p:cNvPr id="69" name="TextBox 68">
            <a:extLst>
              <a:ext uri="{FF2B5EF4-FFF2-40B4-BE49-F238E27FC236}">
                <a16:creationId xmlns:a16="http://schemas.microsoft.com/office/drawing/2014/main" id="{88685383-AE5B-55FE-3A54-5F2C56A6B89B}"/>
              </a:ext>
            </a:extLst>
          </p:cNvPr>
          <p:cNvSpPr txBox="1"/>
          <p:nvPr/>
        </p:nvSpPr>
        <p:spPr>
          <a:xfrm>
            <a:off x="9363581" y="2637175"/>
            <a:ext cx="689314" cy="430887"/>
          </a:xfrm>
          <a:prstGeom prst="rect">
            <a:avLst/>
          </a:prstGeom>
          <a:noFill/>
        </p:spPr>
        <p:txBody>
          <a:bodyPr wrap="square">
            <a:spAutoFit/>
          </a:bodyPr>
          <a:lstStyle/>
          <a:p>
            <a:pPr algn="ctr"/>
            <a:r>
              <a:rPr lang="en-US" sz="2200" dirty="0">
                <a:solidFill>
                  <a:srgbClr val="E8068C"/>
                </a:solidFill>
                <a:hlinkClick r:id="rId7">
                  <a:extLst>
                    <a:ext uri="{A12FA001-AC4F-418D-AE19-62706E023703}">
                      <ahyp:hlinkClr xmlns:ahyp="http://schemas.microsoft.com/office/drawing/2018/hyperlinkcolor" val="tx"/>
                    </a:ext>
                  </a:extLst>
                </a:hlinkClick>
              </a:rPr>
              <a:t>in</a:t>
            </a:r>
            <a:endParaRPr lang="en-US" sz="2200" dirty="0">
              <a:solidFill>
                <a:srgbClr val="E8068C"/>
              </a:solidFill>
            </a:endParaRPr>
          </a:p>
        </p:txBody>
      </p:sp>
      <p:sp>
        <p:nvSpPr>
          <p:cNvPr id="70" name="TextBox 69">
            <a:extLst>
              <a:ext uri="{FF2B5EF4-FFF2-40B4-BE49-F238E27FC236}">
                <a16:creationId xmlns:a16="http://schemas.microsoft.com/office/drawing/2014/main" id="{4538D28F-ED62-7B51-C506-922E81387101}"/>
              </a:ext>
            </a:extLst>
          </p:cNvPr>
          <p:cNvSpPr txBox="1"/>
          <p:nvPr/>
        </p:nvSpPr>
        <p:spPr>
          <a:xfrm>
            <a:off x="10223275" y="2661499"/>
            <a:ext cx="689314" cy="430887"/>
          </a:xfrm>
          <a:prstGeom prst="rect">
            <a:avLst/>
          </a:prstGeom>
          <a:noFill/>
        </p:spPr>
        <p:txBody>
          <a:bodyPr wrap="square">
            <a:spAutoFit/>
          </a:bodyPr>
          <a:lstStyle/>
          <a:p>
            <a:pPr algn="ctr"/>
            <a:r>
              <a:rPr lang="en-US" sz="2200" dirty="0">
                <a:solidFill>
                  <a:srgbClr val="E8068C"/>
                </a:solidFill>
                <a:hlinkClick r:id="rId8">
                  <a:extLst>
                    <a:ext uri="{A12FA001-AC4F-418D-AE19-62706E023703}">
                      <ahyp:hlinkClr xmlns:ahyp="http://schemas.microsoft.com/office/drawing/2018/hyperlinkcolor" val="tx"/>
                    </a:ext>
                  </a:extLst>
                </a:hlinkClick>
              </a:rPr>
              <a:t>f</a:t>
            </a:r>
            <a:endParaRPr lang="en-US" sz="2200" dirty="0">
              <a:solidFill>
                <a:srgbClr val="E8068C"/>
              </a:solidFill>
            </a:endParaRPr>
          </a:p>
        </p:txBody>
      </p:sp>
      <p:sp>
        <p:nvSpPr>
          <p:cNvPr id="71" name="TextBox 70">
            <a:extLst>
              <a:ext uri="{FF2B5EF4-FFF2-40B4-BE49-F238E27FC236}">
                <a16:creationId xmlns:a16="http://schemas.microsoft.com/office/drawing/2014/main" id="{93E38ED1-3A9F-2137-2E8D-DEB9C09BE3CE}"/>
              </a:ext>
            </a:extLst>
          </p:cNvPr>
          <p:cNvSpPr txBox="1"/>
          <p:nvPr/>
        </p:nvSpPr>
        <p:spPr>
          <a:xfrm>
            <a:off x="8483487" y="2637176"/>
            <a:ext cx="689314" cy="430887"/>
          </a:xfrm>
          <a:prstGeom prst="rect">
            <a:avLst/>
          </a:prstGeom>
          <a:noFill/>
        </p:spPr>
        <p:txBody>
          <a:bodyPr wrap="square">
            <a:spAutoFit/>
          </a:bodyPr>
          <a:lstStyle/>
          <a:p>
            <a:pPr algn="ctr"/>
            <a:r>
              <a:rPr lang="en-US" sz="2200" dirty="0">
                <a:solidFill>
                  <a:srgbClr val="E8068C"/>
                </a:solidFill>
                <a:hlinkClick r:id="rId9">
                  <a:extLst>
                    <a:ext uri="{A12FA001-AC4F-418D-AE19-62706E023703}">
                      <ahyp:hlinkClr xmlns:ahyp="http://schemas.microsoft.com/office/drawing/2018/hyperlinkcolor" val="tx"/>
                    </a:ext>
                  </a:extLst>
                </a:hlinkClick>
              </a:rPr>
              <a:t>l</a:t>
            </a:r>
            <a:endParaRPr lang="en-US" sz="2200" dirty="0">
              <a:solidFill>
                <a:srgbClr val="E8068C"/>
              </a:solidFill>
            </a:endParaRPr>
          </a:p>
        </p:txBody>
      </p:sp>
      <p:grpSp>
        <p:nvGrpSpPr>
          <p:cNvPr id="72" name="Graphic 3">
            <a:extLst>
              <a:ext uri="{FF2B5EF4-FFF2-40B4-BE49-F238E27FC236}">
                <a16:creationId xmlns:a16="http://schemas.microsoft.com/office/drawing/2014/main" id="{936AFE58-E285-C139-48E4-B4C743667FA1}"/>
              </a:ext>
            </a:extLst>
          </p:cNvPr>
          <p:cNvGrpSpPr/>
          <p:nvPr/>
        </p:nvGrpSpPr>
        <p:grpSpPr>
          <a:xfrm>
            <a:off x="9336970" y="2493436"/>
            <a:ext cx="735039" cy="735039"/>
            <a:chOff x="1950027" y="2499889"/>
            <a:chExt cx="850463" cy="850463"/>
          </a:xfrm>
        </p:grpSpPr>
        <p:sp>
          <p:nvSpPr>
            <p:cNvPr id="73" name="Freeform 72">
              <a:hlinkClick r:id="rId7"/>
              <a:extLst>
                <a:ext uri="{FF2B5EF4-FFF2-40B4-BE49-F238E27FC236}">
                  <a16:creationId xmlns:a16="http://schemas.microsoft.com/office/drawing/2014/main" id="{6BF77C30-D469-0BA6-5E93-0CFDC8B3DC1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4" name="Graphic 3">
              <a:extLst>
                <a:ext uri="{FF2B5EF4-FFF2-40B4-BE49-F238E27FC236}">
                  <a16:creationId xmlns:a16="http://schemas.microsoft.com/office/drawing/2014/main" id="{6587B43F-3F9C-E433-927C-3202D7DA1F81}"/>
                </a:ext>
              </a:extLst>
            </p:cNvPr>
            <p:cNvGrpSpPr/>
            <p:nvPr/>
          </p:nvGrpSpPr>
          <p:grpSpPr>
            <a:xfrm>
              <a:off x="2107521" y="2657382"/>
              <a:ext cx="535476" cy="535477"/>
              <a:chOff x="2107521" y="2657382"/>
              <a:chExt cx="535476" cy="535477"/>
            </a:xfrm>
            <a:solidFill>
              <a:srgbClr val="FFFFFF"/>
            </a:solidFill>
          </p:grpSpPr>
          <p:sp>
            <p:nvSpPr>
              <p:cNvPr id="75" name="Freeform 74">
                <a:extLst>
                  <a:ext uri="{FF2B5EF4-FFF2-40B4-BE49-F238E27FC236}">
                    <a16:creationId xmlns:a16="http://schemas.microsoft.com/office/drawing/2014/main" id="{113D817D-FED5-993A-B793-7E571F0656F1}"/>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041763C3-3F2E-E724-B31B-E5AB9D72866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7" name="Freeform 76">
                <a:extLst>
                  <a:ext uri="{FF2B5EF4-FFF2-40B4-BE49-F238E27FC236}">
                    <a16:creationId xmlns:a16="http://schemas.microsoft.com/office/drawing/2014/main" id="{3A3EC36F-A050-C259-0C02-31F522079D46}"/>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78" name="Graphic 3">
            <a:extLst>
              <a:ext uri="{FF2B5EF4-FFF2-40B4-BE49-F238E27FC236}">
                <a16:creationId xmlns:a16="http://schemas.microsoft.com/office/drawing/2014/main" id="{366DB444-4247-604D-835D-FF4A5BD3D602}"/>
              </a:ext>
            </a:extLst>
          </p:cNvPr>
          <p:cNvGrpSpPr/>
          <p:nvPr/>
        </p:nvGrpSpPr>
        <p:grpSpPr>
          <a:xfrm>
            <a:off x="10208651" y="2493436"/>
            <a:ext cx="735039" cy="735584"/>
            <a:chOff x="-1196056" y="2499889"/>
            <a:chExt cx="850463" cy="851093"/>
          </a:xfrm>
        </p:grpSpPr>
        <p:sp>
          <p:nvSpPr>
            <p:cNvPr id="79" name="Freeform 78">
              <a:hlinkClick r:id="rId8"/>
              <a:extLst>
                <a:ext uri="{FF2B5EF4-FFF2-40B4-BE49-F238E27FC236}">
                  <a16:creationId xmlns:a16="http://schemas.microsoft.com/office/drawing/2014/main" id="{CDC056F0-8442-BCCA-914D-B2515A45E568}"/>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0" name="Freeform 79">
              <a:extLst>
                <a:ext uri="{FF2B5EF4-FFF2-40B4-BE49-F238E27FC236}">
                  <a16:creationId xmlns:a16="http://schemas.microsoft.com/office/drawing/2014/main" id="{82F1A1E4-D3F1-B01B-ACDE-CB8C52A9A291}"/>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1" name="Group 80">
            <a:extLst>
              <a:ext uri="{FF2B5EF4-FFF2-40B4-BE49-F238E27FC236}">
                <a16:creationId xmlns:a16="http://schemas.microsoft.com/office/drawing/2014/main" id="{94347150-AE71-2957-CB12-837E7EDDE6F6}"/>
              </a:ext>
            </a:extLst>
          </p:cNvPr>
          <p:cNvGrpSpPr/>
          <p:nvPr/>
        </p:nvGrpSpPr>
        <p:grpSpPr>
          <a:xfrm>
            <a:off x="8465289" y="2493436"/>
            <a:ext cx="735039" cy="735039"/>
            <a:chOff x="3094393" y="4759137"/>
            <a:chExt cx="1074283" cy="1074283"/>
          </a:xfrm>
        </p:grpSpPr>
        <p:sp>
          <p:nvSpPr>
            <p:cNvPr id="82" name="Freeform 81">
              <a:hlinkClick r:id="rId9"/>
              <a:extLst>
                <a:ext uri="{FF2B5EF4-FFF2-40B4-BE49-F238E27FC236}">
                  <a16:creationId xmlns:a16="http://schemas.microsoft.com/office/drawing/2014/main" id="{89AE8BCF-1826-2659-306A-81C5F2B617C4}"/>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2BDB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83" name="Group 82">
              <a:extLst>
                <a:ext uri="{FF2B5EF4-FFF2-40B4-BE49-F238E27FC236}">
                  <a16:creationId xmlns:a16="http://schemas.microsoft.com/office/drawing/2014/main" id="{CC7C9C0E-6295-912D-2F9B-2FA11A42C29C}"/>
                </a:ext>
              </a:extLst>
            </p:cNvPr>
            <p:cNvGrpSpPr/>
            <p:nvPr/>
          </p:nvGrpSpPr>
          <p:grpSpPr>
            <a:xfrm>
              <a:off x="3303016" y="4946695"/>
              <a:ext cx="685139" cy="655838"/>
              <a:chOff x="3303016" y="4946695"/>
              <a:chExt cx="685139" cy="655838"/>
            </a:xfrm>
          </p:grpSpPr>
          <p:sp>
            <p:nvSpPr>
              <p:cNvPr id="84" name="Freeform 83">
                <a:extLst>
                  <a:ext uri="{FF2B5EF4-FFF2-40B4-BE49-F238E27FC236}">
                    <a16:creationId xmlns:a16="http://schemas.microsoft.com/office/drawing/2014/main" id="{28F5B139-8835-6AFD-E2BF-28A3EC149202}"/>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B40FD955-91EF-3520-5099-3CE6050CE852}"/>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9F525FD9-F318-7424-B109-AD9413DE213F}"/>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62428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61120-DD02-AD43-A903-6737A75F91A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74A60D-B0BC-4EDD-86CC-65C62E378F0A}"/>
              </a:ext>
            </a:extLst>
          </p:cNvPr>
          <p:cNvSpPr/>
          <p:nvPr/>
        </p:nvSpPr>
        <p:spPr>
          <a:xfrm flipH="1" flipV="1">
            <a:off x="-2" y="1270822"/>
            <a:ext cx="12191997" cy="55871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43393004-EE0C-7D57-E5A2-CA2A11F092DC}"/>
              </a:ext>
            </a:extLst>
          </p:cNvPr>
          <p:cNvSpPr txBox="1">
            <a:spLocks/>
          </p:cNvSpPr>
          <p:nvPr/>
        </p:nvSpPr>
        <p:spPr>
          <a:xfrm>
            <a:off x="579276" y="410224"/>
            <a:ext cx="2051382"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Key Risks</a:t>
            </a:r>
          </a:p>
          <a:p>
            <a:pPr marL="0" indent="0">
              <a:buNone/>
            </a:pPr>
            <a:endParaRPr lang="en-US" sz="3600" b="1" dirty="0">
              <a:solidFill>
                <a:srgbClr val="22BDBF"/>
              </a:solidFill>
              <a:cs typeface="Times New Roman" panose="02020603050405020304" pitchFamily="18" charset="0"/>
            </a:endParaRPr>
          </a:p>
        </p:txBody>
      </p:sp>
      <p:sp>
        <p:nvSpPr>
          <p:cNvPr id="12" name="Graphic 7">
            <a:extLst>
              <a:ext uri="{FF2B5EF4-FFF2-40B4-BE49-F238E27FC236}">
                <a16:creationId xmlns:a16="http://schemas.microsoft.com/office/drawing/2014/main" id="{EAD328A5-EC23-721B-538C-BECEC0A50637}"/>
              </a:ext>
            </a:extLst>
          </p:cNvPr>
          <p:cNvSpPr/>
          <p:nvPr/>
        </p:nvSpPr>
        <p:spPr>
          <a:xfrm>
            <a:off x="8837114" y="406440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669240E7-FA4C-D0FF-655E-55A6564B91BF}"/>
              </a:ext>
            </a:extLst>
          </p:cNvPr>
          <p:cNvSpPr txBox="1"/>
          <p:nvPr/>
        </p:nvSpPr>
        <p:spPr>
          <a:xfrm>
            <a:off x="374799" y="1760679"/>
            <a:ext cx="11442394" cy="5509200"/>
          </a:xfrm>
          <a:prstGeom prst="rect">
            <a:avLst/>
          </a:prstGeom>
          <a:noFill/>
        </p:spPr>
        <p:txBody>
          <a:bodyPr wrap="square" numCol="1" rtlCol="0">
            <a:spAutoFit/>
          </a:bodyPr>
          <a:lstStyle/>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Sensitive-data exposure: </a:t>
            </a:r>
            <a:r>
              <a:rPr lang="en-US" sz="2400" dirty="0">
                <a:solidFill>
                  <a:schemeClr val="bg1"/>
                </a:solidFill>
                <a:latin typeface="Calibri" panose="020F0502020204030204" pitchFamily="34" charset="0"/>
                <a:cs typeface="Calibri" panose="020F0502020204030204" pitchFamily="34" charset="0"/>
              </a:rPr>
              <a:t>prompts or files sent to AI platforms can be retained or appear in model outputs, leaking intellectual property, customer PII, or financial records.</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Shadow AI and uncontrolled use: </a:t>
            </a:r>
            <a:r>
              <a:rPr lang="en-US" sz="2400" dirty="0">
                <a:solidFill>
                  <a:schemeClr val="bg1"/>
                </a:solidFill>
                <a:latin typeface="Calibri" panose="020F0502020204030204" pitchFamily="34" charset="0"/>
                <a:cs typeface="Calibri" panose="020F0502020204030204" pitchFamily="34" charset="0"/>
              </a:rPr>
              <a:t>employees using unapproved AI tools create blind spots where data leaves corporate control and vendors may keep or reuse inputs.</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Legal and compliance breaches</a:t>
            </a:r>
            <a:r>
              <a:rPr lang="en-US" sz="2400" dirty="0">
                <a:solidFill>
                  <a:schemeClr val="bg1"/>
                </a:solidFill>
                <a:latin typeface="Calibri" panose="020F0502020204030204" pitchFamily="34" charset="0"/>
                <a:cs typeface="Calibri" panose="020F0502020204030204" pitchFamily="34" charset="0"/>
              </a:rPr>
              <a:t>: using external AI services without proper contracts or data‑processing agreements can violate privacy laws and lead to sanctions.</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Lack of transparency and auditability: </a:t>
            </a:r>
            <a:r>
              <a:rPr lang="en-US" sz="2400" dirty="0">
                <a:solidFill>
                  <a:schemeClr val="bg1"/>
                </a:solidFill>
                <a:latin typeface="Calibri" panose="020F0502020204030204" pitchFamily="34" charset="0"/>
                <a:cs typeface="Calibri" panose="020F0502020204030204" pitchFamily="34" charset="0"/>
              </a:rPr>
              <a:t>many AI providers don’t disclose how inputs are stored, where they are processed, or whether they are used to train models, making risk assessment difficult.</a:t>
            </a:r>
          </a:p>
          <a:p>
            <a:pPr marL="342900" indent="-342900">
              <a:spcAft>
                <a:spcPts val="800"/>
              </a:spcAft>
              <a:buFont typeface="Arial" panose="020B0604020202020204" pitchFamily="34" charset="0"/>
              <a:buChar char="•"/>
            </a:pPr>
            <a:r>
              <a:rPr lang="en-US" sz="2400" b="1" dirty="0">
                <a:solidFill>
                  <a:schemeClr val="bg1"/>
                </a:solidFill>
                <a:latin typeface="Calibri" panose="020F0502020204030204" pitchFamily="34" charset="0"/>
                <a:cs typeface="Calibri" panose="020F0502020204030204" pitchFamily="34" charset="0"/>
              </a:rPr>
              <a:t>Expanded attack surface</a:t>
            </a:r>
            <a:r>
              <a:rPr lang="en-US" sz="2400" dirty="0">
                <a:solidFill>
                  <a:schemeClr val="bg1"/>
                </a:solidFill>
                <a:latin typeface="Calibri" panose="020F0502020204030204" pitchFamily="34" charset="0"/>
                <a:cs typeface="Calibri" panose="020F0502020204030204" pitchFamily="34" charset="0"/>
              </a:rPr>
              <a:t>: integrating AI increases technical vulnerabilities (APIs, plugins, endpoints) that attackers can exploit to access data.</a:t>
            </a:r>
          </a:p>
          <a:p>
            <a:pPr marL="342900" indent="-342900">
              <a:spcAft>
                <a:spcPts val="800"/>
              </a:spcAft>
              <a:buFont typeface="Arial" panose="020B0604020202020204" pitchFamily="34" charset="0"/>
              <a:buChar char="•"/>
            </a:pPr>
            <a:endParaRPr lang="en-US" sz="2400" dirty="0">
              <a:solidFill>
                <a:schemeClr val="bg1"/>
              </a:solidFill>
              <a:latin typeface="Calibri" panose="020F0502020204030204" pitchFamily="34" charset="0"/>
              <a:cs typeface="Calibri" panose="020F0502020204030204" pitchFamily="34" charset="0"/>
            </a:endParaRPr>
          </a:p>
          <a:p>
            <a:pPr>
              <a:spcAft>
                <a:spcPts val="800"/>
              </a:spcAft>
            </a:pPr>
            <a:endParaRPr lang="en-US" sz="2400" dirty="0">
              <a:solidFill>
                <a:schemeClr val="bg1"/>
              </a:solidFill>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664EA46D-395A-2FE6-C53B-40E6A56DC898}"/>
              </a:ext>
            </a:extLst>
          </p:cNvPr>
          <p:cNvSpPr/>
          <p:nvPr/>
        </p:nvSpPr>
        <p:spPr>
          <a:xfrm rot="12521420" flipH="1">
            <a:off x="2557186" y="298745"/>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Freeform 2">
            <a:extLst>
              <a:ext uri="{FF2B5EF4-FFF2-40B4-BE49-F238E27FC236}">
                <a16:creationId xmlns:a16="http://schemas.microsoft.com/office/drawing/2014/main" id="{04239112-9180-D2F4-EBE3-A04CBCCFDC53}"/>
              </a:ext>
            </a:extLst>
          </p:cNvPr>
          <p:cNvSpPr/>
          <p:nvPr/>
        </p:nvSpPr>
        <p:spPr>
          <a:xfrm>
            <a:off x="579276" y="1234822"/>
            <a:ext cx="262775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Tree>
    <p:extLst>
      <p:ext uri="{BB962C8B-B14F-4D97-AF65-F5344CB8AC3E}">
        <p14:creationId xmlns:p14="http://schemas.microsoft.com/office/powerpoint/2010/main" val="1808093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FCE3-8928-283B-470D-4E89A1F1AA4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1B212FF-D2CF-160E-A1B1-AE0F63F4F16D}"/>
              </a:ext>
            </a:extLst>
          </p:cNvPr>
          <p:cNvSpPr/>
          <p:nvPr/>
        </p:nvSpPr>
        <p:spPr>
          <a:xfrm flipH="1" flipV="1">
            <a:off x="3425250" y="5956028"/>
            <a:ext cx="3445241" cy="849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2" name="Rectangle 1">
            <a:extLst>
              <a:ext uri="{FF2B5EF4-FFF2-40B4-BE49-F238E27FC236}">
                <a16:creationId xmlns:a16="http://schemas.microsoft.com/office/drawing/2014/main" id="{DA673E21-9346-1D6F-EBFF-2823DABDD0D7}"/>
              </a:ext>
            </a:extLst>
          </p:cNvPr>
          <p:cNvSpPr/>
          <p:nvPr/>
        </p:nvSpPr>
        <p:spPr>
          <a:xfrm flipH="1" flipV="1">
            <a:off x="-6744" y="-4"/>
            <a:ext cx="5027992" cy="685797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Graphic 7">
            <a:extLst>
              <a:ext uri="{FF2B5EF4-FFF2-40B4-BE49-F238E27FC236}">
                <a16:creationId xmlns:a16="http://schemas.microsoft.com/office/drawing/2014/main" id="{78121696-5E03-3966-5DA9-7DA985D53264}"/>
              </a:ext>
            </a:extLst>
          </p:cNvPr>
          <p:cNvSpPr/>
          <p:nvPr/>
        </p:nvSpPr>
        <p:spPr>
          <a:xfrm>
            <a:off x="-1955680" y="3483351"/>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grpSp>
        <p:nvGrpSpPr>
          <p:cNvPr id="17" name="Gruppieren 30">
            <a:extLst>
              <a:ext uri="{FF2B5EF4-FFF2-40B4-BE49-F238E27FC236}">
                <a16:creationId xmlns:a16="http://schemas.microsoft.com/office/drawing/2014/main" id="{C848B462-D44F-EF96-F043-4A4BC329FF6B}"/>
              </a:ext>
            </a:extLst>
          </p:cNvPr>
          <p:cNvGrpSpPr/>
          <p:nvPr/>
        </p:nvGrpSpPr>
        <p:grpSpPr>
          <a:xfrm>
            <a:off x="3756620" y="386543"/>
            <a:ext cx="7977667" cy="6049273"/>
            <a:chOff x="9515475" y="838200"/>
            <a:chExt cx="14591035" cy="12065000"/>
          </a:xfrm>
        </p:grpSpPr>
        <p:sp>
          <p:nvSpPr>
            <p:cNvPr id="19" name="Oval 10">
              <a:extLst>
                <a:ext uri="{FF2B5EF4-FFF2-40B4-BE49-F238E27FC236}">
                  <a16:creationId xmlns:a16="http://schemas.microsoft.com/office/drawing/2014/main" id="{614C2C9F-96E6-B197-EDA4-E51F0248E464}"/>
                </a:ext>
              </a:extLst>
            </p:cNvPr>
            <p:cNvSpPr/>
            <p:nvPr/>
          </p:nvSpPr>
          <p:spPr>
            <a:xfrm flipH="1">
              <a:off x="9515475" y="4578350"/>
              <a:ext cx="4564063" cy="4564063"/>
            </a:xfrm>
            <a:prstGeom prst="ellipse">
              <a:avLst/>
            </a:prstGeom>
            <a:solidFill>
              <a:srgbClr val="713293">
                <a:alpha val="7120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20" name="Straight Connector 33">
              <a:extLst>
                <a:ext uri="{FF2B5EF4-FFF2-40B4-BE49-F238E27FC236}">
                  <a16:creationId xmlns:a16="http://schemas.microsoft.com/office/drawing/2014/main" id="{517C0526-D459-C8FA-D48B-81292B92539D}"/>
                </a:ext>
              </a:extLst>
            </p:cNvPr>
            <p:cNvCxnSpPr>
              <a:cxnSpLocks/>
            </p:cNvCxnSpPr>
            <p:nvPr/>
          </p:nvCxnSpPr>
          <p:spPr>
            <a:xfrm>
              <a:off x="13245571" y="6283482"/>
              <a:ext cx="10759185" cy="0"/>
            </a:xfrm>
            <a:prstGeom prst="line">
              <a:avLst/>
            </a:prstGeom>
            <a:ln w="25400">
              <a:solidFill>
                <a:srgbClr val="713293"/>
              </a:solidFill>
              <a:prstDash val="sysDot"/>
            </a:ln>
          </p:spPr>
          <p:style>
            <a:lnRef idx="1">
              <a:schemeClr val="accent1"/>
            </a:lnRef>
            <a:fillRef idx="0">
              <a:schemeClr val="accent1"/>
            </a:fillRef>
            <a:effectRef idx="0">
              <a:schemeClr val="accent1"/>
            </a:effectRef>
            <a:fontRef idx="minor">
              <a:schemeClr val="tx1"/>
            </a:fontRef>
          </p:style>
        </p:cxnSp>
        <p:sp>
          <p:nvSpPr>
            <p:cNvPr id="22" name="Oval 14">
              <a:extLst>
                <a:ext uri="{FF2B5EF4-FFF2-40B4-BE49-F238E27FC236}">
                  <a16:creationId xmlns:a16="http://schemas.microsoft.com/office/drawing/2014/main" id="{57025233-06FE-C238-249A-1964B11CFA8C}"/>
                </a:ext>
              </a:extLst>
            </p:cNvPr>
            <p:cNvSpPr/>
            <p:nvPr/>
          </p:nvSpPr>
          <p:spPr>
            <a:xfrm>
              <a:off x="9536113" y="8340725"/>
              <a:ext cx="4564062" cy="4562475"/>
            </a:xfrm>
            <a:prstGeom prst="ellipse">
              <a:avLst/>
            </a:prstGeom>
            <a:solidFill>
              <a:srgbClr val="307EAC">
                <a:alpha val="427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23" name="Oval 3">
              <a:extLst>
                <a:ext uri="{FF2B5EF4-FFF2-40B4-BE49-F238E27FC236}">
                  <a16:creationId xmlns:a16="http://schemas.microsoft.com/office/drawing/2014/main" id="{123F9280-791F-5967-427C-B216BF0B45E5}"/>
                </a:ext>
              </a:extLst>
            </p:cNvPr>
            <p:cNvSpPr/>
            <p:nvPr/>
          </p:nvSpPr>
          <p:spPr>
            <a:xfrm>
              <a:off x="9536113" y="838200"/>
              <a:ext cx="4564062" cy="4564063"/>
            </a:xfrm>
            <a:prstGeom prst="ellipse">
              <a:avLst/>
            </a:prstGeom>
            <a:solidFill>
              <a:srgbClr val="E8068C">
                <a:alpha val="5810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cxnSp>
          <p:nvCxnSpPr>
            <p:cNvPr id="32" name="Straight Connector 29">
              <a:extLst>
                <a:ext uri="{FF2B5EF4-FFF2-40B4-BE49-F238E27FC236}">
                  <a16:creationId xmlns:a16="http://schemas.microsoft.com/office/drawing/2014/main" id="{04167662-5CC5-69D6-FE2A-9F98993436DA}"/>
                </a:ext>
              </a:extLst>
            </p:cNvPr>
            <p:cNvCxnSpPr>
              <a:cxnSpLocks/>
            </p:cNvCxnSpPr>
            <p:nvPr/>
          </p:nvCxnSpPr>
          <p:spPr>
            <a:xfrm>
              <a:off x="12768265" y="10224454"/>
              <a:ext cx="11338245" cy="0"/>
            </a:xfrm>
            <a:prstGeom prst="line">
              <a:avLst/>
            </a:prstGeom>
            <a:ln w="25400">
              <a:solidFill>
                <a:srgbClr val="307EAC"/>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28">
              <a:extLst>
                <a:ext uri="{FF2B5EF4-FFF2-40B4-BE49-F238E27FC236}">
                  <a16:creationId xmlns:a16="http://schemas.microsoft.com/office/drawing/2014/main" id="{85B073B7-A59F-EBC7-4BA4-4618A8B02846}"/>
                </a:ext>
              </a:extLst>
            </p:cNvPr>
            <p:cNvCxnSpPr>
              <a:cxnSpLocks/>
            </p:cNvCxnSpPr>
            <p:nvPr/>
          </p:nvCxnSpPr>
          <p:spPr>
            <a:xfrm>
              <a:off x="12539848" y="1757448"/>
              <a:ext cx="11464908" cy="0"/>
            </a:xfrm>
            <a:prstGeom prst="line">
              <a:avLst/>
            </a:prstGeom>
            <a:ln w="25400">
              <a:solidFill>
                <a:srgbClr val="E8068C"/>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Shape 8">
              <a:extLst>
                <a:ext uri="{FF2B5EF4-FFF2-40B4-BE49-F238E27FC236}">
                  <a16:creationId xmlns:a16="http://schemas.microsoft.com/office/drawing/2014/main" id="{3EB01C04-3E9B-28E4-23EE-2FC4FFEABF93}"/>
                </a:ext>
              </a:extLst>
            </p:cNvPr>
            <p:cNvSpPr/>
            <p:nvPr/>
          </p:nvSpPr>
          <p:spPr>
            <a:xfrm>
              <a:off x="9536113" y="838200"/>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E8068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5" name="Freeform: Shape 11">
              <a:extLst>
                <a:ext uri="{FF2B5EF4-FFF2-40B4-BE49-F238E27FC236}">
                  <a16:creationId xmlns:a16="http://schemas.microsoft.com/office/drawing/2014/main" id="{3B15D96E-8042-68F0-F484-1AAC4777783A}"/>
                </a:ext>
              </a:extLst>
            </p:cNvPr>
            <p:cNvSpPr/>
            <p:nvPr/>
          </p:nvSpPr>
          <p:spPr>
            <a:xfrm flipH="1">
              <a:off x="11807825" y="4578350"/>
              <a:ext cx="2271713"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71329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6" name="Oval 9">
              <a:extLst>
                <a:ext uri="{FF2B5EF4-FFF2-40B4-BE49-F238E27FC236}">
                  <a16:creationId xmlns:a16="http://schemas.microsoft.com/office/drawing/2014/main" id="{B1E167B5-B3ED-FE44-86D8-D0875591D446}"/>
                </a:ext>
              </a:extLst>
            </p:cNvPr>
            <p:cNvSpPr/>
            <p:nvPr/>
          </p:nvSpPr>
          <p:spPr>
            <a:xfrm>
              <a:off x="10337800" y="1639888"/>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7" name="Freeform: Shape 15">
              <a:extLst>
                <a:ext uri="{FF2B5EF4-FFF2-40B4-BE49-F238E27FC236}">
                  <a16:creationId xmlns:a16="http://schemas.microsoft.com/office/drawing/2014/main" id="{6B35429D-1C1F-56A6-5C51-B4051211DF0B}"/>
                </a:ext>
              </a:extLst>
            </p:cNvPr>
            <p:cNvSpPr/>
            <p:nvPr/>
          </p:nvSpPr>
          <p:spPr>
            <a:xfrm>
              <a:off x="9536113" y="8340725"/>
              <a:ext cx="2271712" cy="4562475"/>
            </a:xfrm>
            <a:custGeom>
              <a:avLst/>
              <a:gdLst>
                <a:gd name="connsiteX0" fmla="*/ 1791607 w 1791607"/>
                <a:gd name="connsiteY0" fmla="*/ 0 h 3599152"/>
                <a:gd name="connsiteX1" fmla="*/ 1791607 w 1791607"/>
                <a:gd name="connsiteY1" fmla="*/ 3599152 h 3599152"/>
                <a:gd name="connsiteX2" fmla="*/ 1615960 w 1791607"/>
                <a:gd name="connsiteY2" fmla="*/ 3590283 h 3599152"/>
                <a:gd name="connsiteX3" fmla="*/ 0 w 1791607"/>
                <a:gd name="connsiteY3" fmla="*/ 1799576 h 3599152"/>
                <a:gd name="connsiteX4" fmla="*/ 1615960 w 1791607"/>
                <a:gd name="connsiteY4" fmla="*/ 8869 h 35991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1607" h="3599152">
                  <a:moveTo>
                    <a:pt x="1791607" y="0"/>
                  </a:moveTo>
                  <a:lnTo>
                    <a:pt x="1791607" y="3599152"/>
                  </a:lnTo>
                  <a:lnTo>
                    <a:pt x="1615960" y="3590283"/>
                  </a:lnTo>
                  <a:cubicBezTo>
                    <a:pt x="708299" y="3498105"/>
                    <a:pt x="0" y="2731557"/>
                    <a:pt x="0" y="1799576"/>
                  </a:cubicBezTo>
                  <a:cubicBezTo>
                    <a:pt x="0" y="867595"/>
                    <a:pt x="708299" y="101047"/>
                    <a:pt x="1615960" y="8869"/>
                  </a:cubicBezTo>
                  <a:close/>
                </a:path>
              </a:pathLst>
            </a:custGeom>
            <a:solidFill>
              <a:srgbClr val="307EA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8" name="Oval 16">
              <a:extLst>
                <a:ext uri="{FF2B5EF4-FFF2-40B4-BE49-F238E27FC236}">
                  <a16:creationId xmlns:a16="http://schemas.microsoft.com/office/drawing/2014/main" id="{11848341-88FC-3E88-AA0A-AEB55F551B14}"/>
                </a:ext>
              </a:extLst>
            </p:cNvPr>
            <p:cNvSpPr/>
            <p:nvPr/>
          </p:nvSpPr>
          <p:spPr>
            <a:xfrm>
              <a:off x="10337800" y="9142413"/>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39" name="Oval 12">
              <a:extLst>
                <a:ext uri="{FF2B5EF4-FFF2-40B4-BE49-F238E27FC236}">
                  <a16:creationId xmlns:a16="http://schemas.microsoft.com/office/drawing/2014/main" id="{0DC6870F-82E9-F241-8367-5C56033DDC36}"/>
                </a:ext>
              </a:extLst>
            </p:cNvPr>
            <p:cNvSpPr/>
            <p:nvPr/>
          </p:nvSpPr>
          <p:spPr>
            <a:xfrm flipH="1">
              <a:off x="10337800" y="5381625"/>
              <a:ext cx="2959100" cy="2959100"/>
            </a:xfrm>
            <a:prstGeom prst="ellipse">
              <a:avLst/>
            </a:prstGeom>
            <a:solidFill>
              <a:schemeClr val="bg1"/>
            </a:solidFill>
            <a:ln>
              <a:no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050"/>
            </a:p>
          </p:txBody>
        </p:sp>
        <p:sp>
          <p:nvSpPr>
            <p:cNvPr id="40" name="TextBox 19">
              <a:extLst>
                <a:ext uri="{FF2B5EF4-FFF2-40B4-BE49-F238E27FC236}">
                  <a16:creationId xmlns:a16="http://schemas.microsoft.com/office/drawing/2014/main" id="{AA9D64B9-8E74-720D-3108-6D3A98A2EA96}"/>
                </a:ext>
              </a:extLst>
            </p:cNvPr>
            <p:cNvSpPr txBox="1"/>
            <p:nvPr/>
          </p:nvSpPr>
          <p:spPr bwMode="auto">
            <a:xfrm>
              <a:off x="10337801" y="2336901"/>
              <a:ext cx="2940050" cy="2165599"/>
            </a:xfrm>
            <a:prstGeom prst="rect">
              <a:avLst/>
            </a:prstGeom>
            <a:noFill/>
          </p:spPr>
          <p:txBody>
            <a:bodyPr wrap="square">
              <a:spAutoFit/>
            </a:bodyPr>
            <a:lstStyle/>
            <a:p>
              <a:pPr algn="ctr">
                <a:lnSpc>
                  <a:spcPct val="150000"/>
                </a:lnSpc>
                <a:defRPr/>
              </a:pPr>
              <a:r>
                <a:rPr lang="en-US" sz="7200" b="1" spc="600" baseline="30000" dirty="0">
                  <a:solidFill>
                    <a:srgbClr val="E8068C"/>
                  </a:solidFill>
                  <a:latin typeface="Calibri" panose="020F0502020204030204" pitchFamily="34" charset="0"/>
                  <a:ea typeface="Roboto Cn" pitchFamily="2" charset="0"/>
                  <a:cs typeface="Calibri" panose="020F0502020204030204" pitchFamily="34" charset="0"/>
                </a:rPr>
                <a:t>01</a:t>
              </a:r>
            </a:p>
          </p:txBody>
        </p:sp>
        <p:sp>
          <p:nvSpPr>
            <p:cNvPr id="41" name="TextBox 23">
              <a:extLst>
                <a:ext uri="{FF2B5EF4-FFF2-40B4-BE49-F238E27FC236}">
                  <a16:creationId xmlns:a16="http://schemas.microsoft.com/office/drawing/2014/main" id="{1CE8F319-9A3F-02DD-2F5C-323E561D6EA9}"/>
                </a:ext>
              </a:extLst>
            </p:cNvPr>
            <p:cNvSpPr txBox="1"/>
            <p:nvPr/>
          </p:nvSpPr>
          <p:spPr bwMode="auto">
            <a:xfrm>
              <a:off x="10418763" y="6108801"/>
              <a:ext cx="2959100" cy="2165599"/>
            </a:xfrm>
            <a:prstGeom prst="rect">
              <a:avLst/>
            </a:prstGeom>
            <a:noFill/>
          </p:spPr>
          <p:txBody>
            <a:bodyPr wrap="square">
              <a:spAutoFit/>
            </a:bodyPr>
            <a:lstStyle/>
            <a:p>
              <a:pPr algn="ctr">
                <a:lnSpc>
                  <a:spcPct val="150000"/>
                </a:lnSpc>
                <a:defRPr/>
              </a:pPr>
              <a:r>
                <a:rPr lang="en-US" sz="7200" b="1" spc="600" baseline="30000" dirty="0">
                  <a:solidFill>
                    <a:srgbClr val="713293"/>
                  </a:solidFill>
                  <a:latin typeface="Calibri" panose="020F0502020204030204" pitchFamily="34" charset="0"/>
                  <a:ea typeface="Roboto Cn" pitchFamily="2" charset="0"/>
                  <a:cs typeface="Calibri" panose="020F0502020204030204" pitchFamily="34" charset="0"/>
                </a:rPr>
                <a:t>02</a:t>
              </a:r>
            </a:p>
          </p:txBody>
        </p:sp>
        <p:sp>
          <p:nvSpPr>
            <p:cNvPr id="42" name="TextBox 26">
              <a:extLst>
                <a:ext uri="{FF2B5EF4-FFF2-40B4-BE49-F238E27FC236}">
                  <a16:creationId xmlns:a16="http://schemas.microsoft.com/office/drawing/2014/main" id="{13A24DB1-46A1-31E7-3F26-4714B5350A0F}"/>
                </a:ext>
              </a:extLst>
            </p:cNvPr>
            <p:cNvSpPr txBox="1"/>
            <p:nvPr/>
          </p:nvSpPr>
          <p:spPr bwMode="auto">
            <a:xfrm>
              <a:off x="10337801" y="9880702"/>
              <a:ext cx="2841623" cy="2165599"/>
            </a:xfrm>
            <a:prstGeom prst="rect">
              <a:avLst/>
            </a:prstGeom>
            <a:noFill/>
          </p:spPr>
          <p:txBody>
            <a:bodyPr wrap="square">
              <a:spAutoFit/>
            </a:bodyPr>
            <a:lstStyle/>
            <a:p>
              <a:pPr algn="ctr">
                <a:lnSpc>
                  <a:spcPct val="150000"/>
                </a:lnSpc>
                <a:defRPr/>
              </a:pPr>
              <a:r>
                <a:rPr lang="en-US" sz="7200" b="1" spc="600" baseline="30000" dirty="0">
                  <a:solidFill>
                    <a:srgbClr val="307EAC"/>
                  </a:solidFill>
                  <a:latin typeface="Calibri" panose="020F0502020204030204" pitchFamily="34" charset="0"/>
                  <a:ea typeface="Roboto Cn" pitchFamily="2" charset="0"/>
                  <a:cs typeface="Calibri" panose="020F0502020204030204" pitchFamily="34" charset="0"/>
                </a:rPr>
                <a:t>03</a:t>
              </a:r>
            </a:p>
          </p:txBody>
        </p:sp>
      </p:grpSp>
      <p:sp>
        <p:nvSpPr>
          <p:cNvPr id="9" name="TextBox 34">
            <a:extLst>
              <a:ext uri="{FF2B5EF4-FFF2-40B4-BE49-F238E27FC236}">
                <a16:creationId xmlns:a16="http://schemas.microsoft.com/office/drawing/2014/main" id="{CD6E0B36-27DA-7E06-490A-CC72E8CCFC1E}"/>
              </a:ext>
            </a:extLst>
          </p:cNvPr>
          <p:cNvSpPr txBox="1"/>
          <p:nvPr/>
        </p:nvSpPr>
        <p:spPr>
          <a:xfrm>
            <a:off x="6522730" y="4595618"/>
            <a:ext cx="5364470" cy="2000548"/>
          </a:xfrm>
          <a:prstGeom prst="rect">
            <a:avLst/>
          </a:prstGeom>
          <a:noFill/>
        </p:spPr>
        <p:txBody>
          <a:bodyPr wrap="square">
            <a:spAutoFit/>
          </a:bodyPr>
          <a:lstStyle>
            <a:defPPr>
              <a:defRPr lang="en-US"/>
            </a:defPPr>
            <a:lvl1pPr lvl="0" eaLnBrk="0" fontAlgn="base" hangingPunct="0">
              <a:spcBef>
                <a:spcPct val="0"/>
              </a:spcBef>
              <a:spcAft>
                <a:spcPct val="0"/>
              </a:spcAft>
              <a:buFontTx/>
              <a:buChar char="•"/>
              <a:defRPr sz="1600">
                <a:latin typeface="Arial" panose="020B0604020202020204" pitchFamily="34" charset="0"/>
              </a:defRPr>
            </a:lvl1pPr>
          </a:lstStyle>
          <a:p>
            <a:pPr>
              <a:buNone/>
            </a:pPr>
            <a:r>
              <a:rPr lang="en-US" sz="2800" b="1" dirty="0">
                <a:solidFill>
                  <a:srgbClr val="307EAC"/>
                </a:solidFill>
                <a:latin typeface="Calibri" panose="020F0502020204030204" pitchFamily="34" charset="0"/>
                <a:ea typeface="Georgia" pitchFamily="34" charset="-122"/>
                <a:cs typeface="Calibri" panose="020F0502020204030204" pitchFamily="34" charset="0"/>
              </a:rPr>
              <a:t>Reliability Risk (False Confidence):</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endParaRPr lang="en-US" sz="800" b="1" dirty="0">
              <a:solidFill>
                <a:srgbClr val="10153D"/>
              </a:solidFill>
              <a:latin typeface="Calibri" panose="020F0502020204030204" pitchFamily="34" charset="0"/>
              <a:ea typeface="Georgia" pitchFamily="34" charset="-122"/>
              <a:cs typeface="Calibri" panose="020F0502020204030204" pitchFamily="34" charset="0"/>
            </a:endParaRPr>
          </a:p>
          <a:p>
            <a:pP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AI can produce fluent answers that sound correct even when the input data is weak, missing context, or misleading.</a:t>
            </a:r>
          </a:p>
          <a:p>
            <a:pPr>
              <a:buNone/>
            </a:pPr>
            <a:endParaRPr lang="en-US" sz="2200" dirty="0">
              <a:solidFill>
                <a:srgbClr val="10153D"/>
              </a:solidFill>
              <a:latin typeface="Calibri" panose="020F0502020204030204" pitchFamily="34" charset="0"/>
              <a:cs typeface="Calibri" panose="020F0502020204030204" pitchFamily="34" charset="0"/>
            </a:endParaRPr>
          </a:p>
        </p:txBody>
      </p:sp>
      <p:sp>
        <p:nvSpPr>
          <p:cNvPr id="11" name="TextBox 36">
            <a:extLst>
              <a:ext uri="{FF2B5EF4-FFF2-40B4-BE49-F238E27FC236}">
                <a16:creationId xmlns:a16="http://schemas.microsoft.com/office/drawing/2014/main" id="{F0CBE63A-F926-7756-71AF-F1C12BD593BA}"/>
              </a:ext>
            </a:extLst>
          </p:cNvPr>
          <p:cNvSpPr txBox="1"/>
          <p:nvPr/>
        </p:nvSpPr>
        <p:spPr>
          <a:xfrm>
            <a:off x="6522732" y="357603"/>
            <a:ext cx="5155922" cy="2000548"/>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buNone/>
            </a:pPr>
            <a:r>
              <a:rPr lang="en-US" sz="2800" b="1" dirty="0">
                <a:solidFill>
                  <a:srgbClr val="E8068C"/>
                </a:solidFill>
                <a:latin typeface="Calibri" panose="020F0502020204030204" pitchFamily="34" charset="0"/>
                <a:ea typeface="Georgia" pitchFamily="34" charset="-122"/>
                <a:cs typeface="Calibri" panose="020F0502020204030204" pitchFamily="34" charset="0"/>
              </a:rPr>
              <a:t>Privacy Risk (Exposure):</a:t>
            </a:r>
            <a:endParaRPr lang="en-US" sz="2800" b="1" dirty="0">
              <a:solidFill>
                <a:srgbClr val="10153D"/>
              </a:solidFill>
              <a:latin typeface="Calibri" panose="020F0502020204030204" pitchFamily="34" charset="0"/>
              <a:ea typeface="Georgia" pitchFamily="34" charset="-122"/>
              <a:cs typeface="Calibri" panose="020F0502020204030204" pitchFamily="34" charset="0"/>
            </a:endParaRPr>
          </a:p>
          <a:p>
            <a:pPr marL="0" indent="0">
              <a:buNone/>
            </a:pPr>
            <a:r>
              <a:rPr lang="en-US" sz="800" b="1" dirty="0">
                <a:solidFill>
                  <a:srgbClr val="10153D"/>
                </a:solidFill>
                <a:latin typeface="Calibri" panose="020F0502020204030204" pitchFamily="34" charset="0"/>
                <a:ea typeface="Georgia" pitchFamily="34" charset="-122"/>
                <a:cs typeface="Calibri" panose="020F0502020204030204" pitchFamily="34" charset="0"/>
              </a:rPr>
              <a:t> </a:t>
            </a:r>
          </a:p>
          <a:p>
            <a:pPr marL="0" indent="0">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Oversharing can reveal personal, sensitive, or third-party information-sometimes even indirectly.</a:t>
            </a:r>
          </a:p>
          <a:p>
            <a:pPr marL="0" indent="0">
              <a:buNone/>
            </a:pPr>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p:txBody>
      </p:sp>
      <p:sp>
        <p:nvSpPr>
          <p:cNvPr id="12" name="TextBox 37">
            <a:extLst>
              <a:ext uri="{FF2B5EF4-FFF2-40B4-BE49-F238E27FC236}">
                <a16:creationId xmlns:a16="http://schemas.microsoft.com/office/drawing/2014/main" id="{3C814F27-A90A-6D48-2E68-B0345939C1C1}"/>
              </a:ext>
            </a:extLst>
          </p:cNvPr>
          <p:cNvSpPr txBox="1"/>
          <p:nvPr/>
        </p:nvSpPr>
        <p:spPr>
          <a:xfrm>
            <a:off x="6522730" y="2687734"/>
            <a:ext cx="5213246" cy="2108975"/>
          </a:xfrm>
          <a:prstGeom prst="rect">
            <a:avLst/>
          </a:prstGeom>
          <a:noFill/>
        </p:spPr>
        <p:txBody>
          <a:bodyPr wrap="square">
            <a:spAutoFit/>
          </a:bodyPr>
          <a:lstStyle>
            <a:defPPr>
              <a:defRPr lang="en-US"/>
            </a:defPPr>
            <a:lvl1pPr marL="285750" lvl="0" indent="-285750" eaLnBrk="0" fontAlgn="base" hangingPunct="0">
              <a:spcBef>
                <a:spcPct val="0"/>
              </a:spcBef>
              <a:spcAft>
                <a:spcPct val="0"/>
              </a:spcAft>
              <a:buFontTx/>
              <a:buChar char="•"/>
              <a:defRPr sz="1600">
                <a:latin typeface="Arial" panose="020B0604020202020204" pitchFamily="34" charset="0"/>
              </a:defRPr>
            </a:lvl1pPr>
          </a:lstStyle>
          <a:p>
            <a:pPr marL="0" indent="0">
              <a:lnSpc>
                <a:spcPts val="2340"/>
              </a:lnSpc>
              <a:buClr>
                <a:srgbClr val="62A844"/>
              </a:buClr>
              <a:buNone/>
            </a:pPr>
            <a:r>
              <a:rPr lang="en-US" sz="2800" b="1" dirty="0">
                <a:solidFill>
                  <a:srgbClr val="713293"/>
                </a:solidFill>
                <a:latin typeface="Calibri" panose="020F0502020204030204" pitchFamily="34" charset="0"/>
                <a:ea typeface="Georgia" pitchFamily="34" charset="-122"/>
                <a:cs typeface="Calibri" panose="020F0502020204030204" pitchFamily="34" charset="0"/>
              </a:rPr>
              <a:t>Fairness Risk (Harm):</a:t>
            </a:r>
            <a:endParaRPr lang="en-US" sz="2800" b="1" dirty="0">
              <a:solidFill>
                <a:srgbClr val="713293"/>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buClr>
                <a:srgbClr val="62A844"/>
              </a:buClr>
              <a:buNone/>
            </a:pPr>
            <a:endParaRPr lang="en-US" sz="800" b="1" dirty="0">
              <a:solidFill>
                <a:srgbClr val="10153D"/>
              </a:solidFill>
              <a:latin typeface="Calibri" panose="020F0502020204030204" pitchFamily="34" charset="0"/>
              <a:cs typeface="Calibri" panose="020F0502020204030204" pitchFamily="34" charset="0"/>
            </a:endParaRPr>
          </a:p>
          <a:p>
            <a:pPr marL="0" indent="0">
              <a:lnSpc>
                <a:spcPts val="2340"/>
              </a:lnSpc>
              <a:buClr>
                <a:srgbClr val="62A844"/>
              </a:buClr>
              <a:buNone/>
            </a:pPr>
            <a:r>
              <a:rPr lang="en-US" sz="2200" dirty="0">
                <a:solidFill>
                  <a:srgbClr val="10153D"/>
                </a:solidFill>
                <a:latin typeface="Calibri" panose="020F0502020204030204" pitchFamily="34" charset="0"/>
                <a:ea typeface="Calibri" pitchFamily="34" charset="-122"/>
                <a:cs typeface="Calibri" panose="020F0502020204030204" pitchFamily="34" charset="0"/>
              </a:rPr>
              <a:t>If the data is biased, incomplete, or uses unfair labels, AI outputs can reinforce stereotypes or disadvantage groups.</a:t>
            </a:r>
          </a:p>
          <a:p>
            <a:pPr marL="0" indent="0">
              <a:lnSpc>
                <a:spcPts val="2340"/>
              </a:lnSpc>
              <a:buClr>
                <a:srgbClr val="62A844"/>
              </a:buClr>
              <a:buNone/>
            </a:pPr>
            <a:endParaRPr lang="en-US" sz="2200" dirty="0">
              <a:solidFill>
                <a:srgbClr val="10153D"/>
              </a:solidFill>
              <a:latin typeface="Calibri" panose="020F0502020204030204" pitchFamily="34" charset="0"/>
              <a:ea typeface="Calibri" pitchFamily="34" charset="-122"/>
              <a:cs typeface="Calibri" panose="020F0502020204030204" pitchFamily="34" charset="0"/>
            </a:endParaRPr>
          </a:p>
          <a:p>
            <a:pPr marL="0" indent="0">
              <a:lnSpc>
                <a:spcPts val="2340"/>
              </a:lnSpc>
              <a:buClr>
                <a:srgbClr val="62A844"/>
              </a:buClr>
              <a:buNone/>
            </a:pPr>
            <a:endParaRPr lang="en-US" sz="2200" dirty="0">
              <a:solidFill>
                <a:srgbClr val="10153D"/>
              </a:solidFill>
              <a:latin typeface="Calibri" panose="020F0502020204030204" pitchFamily="34" charset="0"/>
              <a:cs typeface="Calibri" panose="020F0502020204030204" pitchFamily="34" charset="0"/>
            </a:endParaRPr>
          </a:p>
        </p:txBody>
      </p:sp>
      <p:sp>
        <p:nvSpPr>
          <p:cNvPr id="7" name="Text Placeholder 11">
            <a:extLst>
              <a:ext uri="{FF2B5EF4-FFF2-40B4-BE49-F238E27FC236}">
                <a16:creationId xmlns:a16="http://schemas.microsoft.com/office/drawing/2014/main" id="{F1C62041-297C-4C1B-1E9F-EF8273CB221B}"/>
              </a:ext>
            </a:extLst>
          </p:cNvPr>
          <p:cNvSpPr txBox="1">
            <a:spLocks/>
          </p:cNvSpPr>
          <p:nvPr/>
        </p:nvSpPr>
        <p:spPr>
          <a:xfrm>
            <a:off x="342997" y="594274"/>
            <a:ext cx="3941924"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Three negative effects: privacy, unfairness, and false confidence</a:t>
            </a:r>
          </a:p>
          <a:p>
            <a:pPr marL="0" indent="0">
              <a:buNone/>
            </a:pPr>
            <a:endParaRPr lang="en-US" sz="3600" b="1"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40289292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2C5E7-BEF1-1AD8-804D-4E1B7A973B8E}"/>
            </a:ext>
          </a:extLst>
        </p:cNvPr>
        <p:cNvGrpSpPr/>
        <p:nvPr/>
      </p:nvGrpSpPr>
      <p:grpSpPr>
        <a:xfrm>
          <a:off x="0" y="0"/>
          <a:ext cx="0" cy="0"/>
          <a:chOff x="0" y="0"/>
          <a:chExt cx="0" cy="0"/>
        </a:xfrm>
      </p:grpSpPr>
      <p:sp>
        <p:nvSpPr>
          <p:cNvPr id="88" name="Rectangle 87">
            <a:extLst>
              <a:ext uri="{FF2B5EF4-FFF2-40B4-BE49-F238E27FC236}">
                <a16:creationId xmlns:a16="http://schemas.microsoft.com/office/drawing/2014/main" id="{0CAB5FE1-5810-904F-FED2-558E48FBC640}"/>
              </a:ext>
            </a:extLst>
          </p:cNvPr>
          <p:cNvSpPr/>
          <p:nvPr/>
        </p:nvSpPr>
        <p:spPr>
          <a:xfrm flipH="1">
            <a:off x="-48501" y="1677030"/>
            <a:ext cx="12240501" cy="2813527"/>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grpSp>
        <p:nvGrpSpPr>
          <p:cNvPr id="13" name="Group 12">
            <a:extLst>
              <a:ext uri="{FF2B5EF4-FFF2-40B4-BE49-F238E27FC236}">
                <a16:creationId xmlns:a16="http://schemas.microsoft.com/office/drawing/2014/main" id="{D3E15DA6-BBC1-8A46-909E-EA88276AD46D}"/>
              </a:ext>
            </a:extLst>
          </p:cNvPr>
          <p:cNvGrpSpPr/>
          <p:nvPr/>
        </p:nvGrpSpPr>
        <p:grpSpPr>
          <a:xfrm>
            <a:off x="529390" y="1249501"/>
            <a:ext cx="4973052" cy="3641558"/>
            <a:chOff x="529390" y="1844842"/>
            <a:chExt cx="5839326" cy="4283242"/>
          </a:xfrm>
        </p:grpSpPr>
        <p:sp>
          <p:nvSpPr>
            <p:cNvPr id="5" name="Rounded Rectangle 4">
              <a:extLst>
                <a:ext uri="{FF2B5EF4-FFF2-40B4-BE49-F238E27FC236}">
                  <a16:creationId xmlns:a16="http://schemas.microsoft.com/office/drawing/2014/main" id="{E732D65A-D478-9324-338A-6D1ABB2DB91A}"/>
                </a:ext>
              </a:extLst>
            </p:cNvPr>
            <p:cNvSpPr/>
            <p:nvPr/>
          </p:nvSpPr>
          <p:spPr>
            <a:xfrm>
              <a:off x="529390" y="1844842"/>
              <a:ext cx="5839326"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B75324C1-0869-024D-DCE1-6F13D42A971C}"/>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8" name="TextBox 17">
            <a:extLst>
              <a:ext uri="{FF2B5EF4-FFF2-40B4-BE49-F238E27FC236}">
                <a16:creationId xmlns:a16="http://schemas.microsoft.com/office/drawing/2014/main" id="{E287BEAD-A498-C68A-DFB6-B476319956BA}"/>
              </a:ext>
            </a:extLst>
          </p:cNvPr>
          <p:cNvSpPr txBox="1"/>
          <p:nvPr/>
        </p:nvSpPr>
        <p:spPr>
          <a:xfrm>
            <a:off x="2190269" y="1552735"/>
            <a:ext cx="3249100" cy="4838312"/>
          </a:xfrm>
          <a:prstGeom prst="rect">
            <a:avLst/>
          </a:prstGeom>
          <a:noFill/>
        </p:spPr>
        <p:txBody>
          <a:bodyPr wrap="square">
            <a:spAutoFit/>
          </a:bodyPr>
          <a:lstStyle/>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Ask</a:t>
            </a:r>
            <a:r>
              <a:rPr lang="pl-PL" sz="2400" b="1"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What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is</a:t>
            </a:r>
            <a:r>
              <a:rPr lang="pl-PL" sz="2400" dirty="0">
                <a:solidFill>
                  <a:srgbClr val="10153D"/>
                </a:solidFill>
                <a:latin typeface="Calibri" panose="020F0502020204030204" pitchFamily="34" charset="0"/>
                <a:cs typeface="Calibri" panose="020F0502020204030204" pitchFamily="34" charset="0"/>
              </a:rPr>
              <a:t> missing? </a:t>
            </a:r>
            <a:r>
              <a:rPr lang="pl-PL" sz="2400" dirty="0" err="1">
                <a:solidFill>
                  <a:srgbClr val="10153D"/>
                </a:solidFill>
                <a:latin typeface="Calibri" panose="020F0502020204030204" pitchFamily="34" charset="0"/>
                <a:cs typeface="Calibri" panose="020F0502020204030204" pitchFamily="34" charset="0"/>
              </a:rPr>
              <a:t>Who</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is</a:t>
            </a:r>
            <a:r>
              <a:rPr lang="pl-PL" sz="2400" dirty="0">
                <a:solidFill>
                  <a:srgbClr val="10153D"/>
                </a:solidFill>
                <a:latin typeface="Calibri" panose="020F0502020204030204" pitchFamily="34" charset="0"/>
                <a:cs typeface="Calibri" panose="020F0502020204030204" pitchFamily="34" charset="0"/>
              </a:rPr>
              <a:t> not </a:t>
            </a:r>
            <a:r>
              <a:rPr lang="pl-PL" sz="2400" dirty="0" err="1">
                <a:solidFill>
                  <a:srgbClr val="10153D"/>
                </a:solidFill>
                <a:latin typeface="Calibri" panose="020F0502020204030204" pitchFamily="34" charset="0"/>
                <a:cs typeface="Calibri" panose="020F0502020204030204" pitchFamily="34" charset="0"/>
              </a:rPr>
              <a:t>represented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Could</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this</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output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harm</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someone</a:t>
            </a:r>
            <a:r>
              <a:rPr lang="pl-PL" sz="2400" dirty="0">
                <a:solidFill>
                  <a:srgbClr val="10153D"/>
                </a:solidFill>
                <a:latin typeface="Calibri" panose="020F0502020204030204" pitchFamily="34" charset="0"/>
                <a:cs typeface="Calibri" panose="020F0502020204030204" pitchFamily="34" charset="0"/>
              </a:rPr>
              <a:t>?</a:t>
            </a: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Use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checks</a:t>
            </a:r>
            <a:r>
              <a:rPr lang="pl-PL" sz="2400" b="1"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Consent</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Gate</a:t>
            </a:r>
            <a:r>
              <a:rPr lang="pl-PL" sz="2400" dirty="0">
                <a:solidFill>
                  <a:srgbClr val="10153D"/>
                </a:solidFill>
                <a:latin typeface="Calibri" panose="020F0502020204030204" pitchFamily="34" charset="0"/>
                <a:cs typeface="Calibri" panose="020F0502020204030204" pitchFamily="34" charset="0"/>
              </a:rPr>
              <a:t> + Fair Data </a:t>
            </a:r>
            <a:r>
              <a:rPr lang="pl-PL" sz="2400" dirty="0" err="1">
                <a:solidFill>
                  <a:srgbClr val="10153D"/>
                </a:solidFill>
                <a:latin typeface="Calibri" panose="020F0502020204030204" pitchFamily="34" charset="0"/>
                <a:cs typeface="Calibri" panose="020F0502020204030204" pitchFamily="34" charset="0"/>
              </a:rPr>
              <a:t>Check</a:t>
            </a:r>
            <a:r>
              <a:rPr lang="pl-PL" sz="2400" dirty="0">
                <a:solidFill>
                  <a:srgbClr val="10153D"/>
                </a:solidFill>
                <a:latin typeface="Calibri" panose="020F0502020204030204" pitchFamily="34" charset="0"/>
                <a:cs typeface="Calibri" panose="020F0502020204030204" pitchFamily="34" charset="0"/>
              </a:rPr>
              <a:t> + SAFE </a:t>
            </a:r>
            <a:r>
              <a:rPr lang="pl-PL" sz="2400" dirty="0" err="1">
                <a:solidFill>
                  <a:srgbClr val="10153D"/>
                </a:solidFill>
                <a:latin typeface="Calibri" panose="020F0502020204030204" pitchFamily="34" charset="0"/>
                <a:cs typeface="Calibri" panose="020F0502020204030204" pitchFamily="34" charset="0"/>
              </a:rPr>
              <a:t>Workflow</a:t>
            </a:r>
            <a:r>
              <a:rPr lang="pl-PL" sz="2400" dirty="0">
                <a:solidFill>
                  <a:srgbClr val="10153D"/>
                </a:solidFill>
                <a:latin typeface="Calibri" panose="020F0502020204030204" pitchFamily="34" charset="0"/>
                <a:cs typeface="Calibri" panose="020F0502020204030204" pitchFamily="34" charset="0"/>
              </a:rPr>
              <a:t> </a:t>
            </a:r>
            <a:r>
              <a:rPr lang="pl-PL" sz="2400" dirty="0" err="1">
                <a:solidFill>
                  <a:srgbClr val="10153D"/>
                </a:solidFill>
                <a:latin typeface="Calibri" panose="020F0502020204030204" pitchFamily="34" charset="0"/>
                <a:cs typeface="Calibri" panose="020F0502020204030204" pitchFamily="34" charset="0"/>
              </a:rPr>
              <a:t>Ladder</a:t>
            </a: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20" name="Graphic 19" descr="Thumbs up sign with solid fill">
            <a:extLst>
              <a:ext uri="{FF2B5EF4-FFF2-40B4-BE49-F238E27FC236}">
                <a16:creationId xmlns:a16="http://schemas.microsoft.com/office/drawing/2014/main" id="{033289D7-79FF-094C-16D7-209BE8186C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1704" y="1530049"/>
            <a:ext cx="369463" cy="369463"/>
          </a:xfrm>
          <a:prstGeom prst="rect">
            <a:avLst/>
          </a:prstGeom>
        </p:spPr>
      </p:pic>
      <p:sp>
        <p:nvSpPr>
          <p:cNvPr id="21" name="TextBox 20">
            <a:extLst>
              <a:ext uri="{FF2B5EF4-FFF2-40B4-BE49-F238E27FC236}">
                <a16:creationId xmlns:a16="http://schemas.microsoft.com/office/drawing/2014/main" id="{CB75011E-A7BB-D79A-89E3-68C15F5DC1CC}"/>
              </a:ext>
            </a:extLst>
          </p:cNvPr>
          <p:cNvSpPr txBox="1"/>
          <p:nvPr/>
        </p:nvSpPr>
        <p:spPr>
          <a:xfrm rot="16200000">
            <a:off x="86225" y="3528188"/>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 </a:t>
            </a:r>
          </a:p>
        </p:txBody>
      </p:sp>
      <p:sp>
        <p:nvSpPr>
          <p:cNvPr id="22" name="Rectangle 21">
            <a:extLst>
              <a:ext uri="{FF2B5EF4-FFF2-40B4-BE49-F238E27FC236}">
                <a16:creationId xmlns:a16="http://schemas.microsoft.com/office/drawing/2014/main" id="{36A370CA-ECCD-5FE5-9128-0E458B30C452}"/>
              </a:ext>
            </a:extLst>
          </p:cNvPr>
          <p:cNvSpPr/>
          <p:nvPr/>
        </p:nvSpPr>
        <p:spPr>
          <a:xfrm rot="18900000">
            <a:off x="1108423" y="4075071"/>
            <a:ext cx="397889" cy="397889"/>
          </a:xfrm>
          <a:prstGeom prst="rect">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E4C0D72A-9512-0845-D273-B09C69738CDF}"/>
              </a:ext>
            </a:extLst>
          </p:cNvPr>
          <p:cNvGrpSpPr/>
          <p:nvPr/>
        </p:nvGrpSpPr>
        <p:grpSpPr>
          <a:xfrm>
            <a:off x="1611584" y="1566291"/>
            <a:ext cx="364959" cy="364959"/>
            <a:chOff x="1676400" y="2951806"/>
            <a:chExt cx="364959" cy="364959"/>
          </a:xfrm>
        </p:grpSpPr>
        <p:sp>
          <p:nvSpPr>
            <p:cNvPr id="23" name="Oval 22">
              <a:extLst>
                <a:ext uri="{FF2B5EF4-FFF2-40B4-BE49-F238E27FC236}">
                  <a16:creationId xmlns:a16="http://schemas.microsoft.com/office/drawing/2014/main" id="{EBA9EFEB-5E56-13DF-4E36-CDB17C7B40B1}"/>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Graphic 24" descr="Tick with solid fill">
              <a:extLst>
                <a:ext uri="{FF2B5EF4-FFF2-40B4-BE49-F238E27FC236}">
                  <a16:creationId xmlns:a16="http://schemas.microsoft.com/office/drawing/2014/main" id="{05D10232-4F25-EC08-8E79-350FF260A05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50383" y="3059314"/>
              <a:ext cx="216993" cy="203875"/>
            </a:xfrm>
            <a:prstGeom prst="rect">
              <a:avLst/>
            </a:prstGeom>
          </p:spPr>
        </p:pic>
      </p:grpSp>
      <p:grpSp>
        <p:nvGrpSpPr>
          <p:cNvPr id="30" name="Group 29">
            <a:extLst>
              <a:ext uri="{FF2B5EF4-FFF2-40B4-BE49-F238E27FC236}">
                <a16:creationId xmlns:a16="http://schemas.microsoft.com/office/drawing/2014/main" id="{CAA5AAC9-C3B0-43B4-5159-27398BEF05FF}"/>
              </a:ext>
            </a:extLst>
          </p:cNvPr>
          <p:cNvGrpSpPr/>
          <p:nvPr/>
        </p:nvGrpSpPr>
        <p:grpSpPr>
          <a:xfrm>
            <a:off x="1611584" y="3226622"/>
            <a:ext cx="364959" cy="364959"/>
            <a:chOff x="1676400" y="2951806"/>
            <a:chExt cx="364959" cy="364959"/>
          </a:xfrm>
        </p:grpSpPr>
        <p:sp>
          <p:nvSpPr>
            <p:cNvPr id="31" name="Oval 30">
              <a:extLst>
                <a:ext uri="{FF2B5EF4-FFF2-40B4-BE49-F238E27FC236}">
                  <a16:creationId xmlns:a16="http://schemas.microsoft.com/office/drawing/2014/main" id="{97A0D4B6-17B4-7B4A-DEFE-F3E9D0BB58BA}"/>
                </a:ext>
              </a:extLst>
            </p:cNvPr>
            <p:cNvSpPr/>
            <p:nvPr/>
          </p:nvSpPr>
          <p:spPr>
            <a:xfrm>
              <a:off x="1676400" y="2951806"/>
              <a:ext cx="364959" cy="364959"/>
            </a:xfrm>
            <a:prstGeom prst="ellipse">
              <a:avLst/>
            </a:prstGeom>
            <a:solidFill>
              <a:srgbClr val="E8068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Tick with solid fill">
              <a:extLst>
                <a:ext uri="{FF2B5EF4-FFF2-40B4-BE49-F238E27FC236}">
                  <a16:creationId xmlns:a16="http://schemas.microsoft.com/office/drawing/2014/main" id="{8516F28D-3EE5-E87E-93A7-6332840F05D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50383" y="3059314"/>
              <a:ext cx="216993" cy="203875"/>
            </a:xfrm>
            <a:prstGeom prst="rect">
              <a:avLst/>
            </a:prstGeom>
          </p:spPr>
        </p:pic>
      </p:grpSp>
      <p:cxnSp>
        <p:nvCxnSpPr>
          <p:cNvPr id="36" name="Straight Connector 35">
            <a:extLst>
              <a:ext uri="{FF2B5EF4-FFF2-40B4-BE49-F238E27FC236}">
                <a16:creationId xmlns:a16="http://schemas.microsoft.com/office/drawing/2014/main" id="{B1575FF3-5B8E-4608-65DB-C39C40FC7124}"/>
              </a:ext>
            </a:extLst>
          </p:cNvPr>
          <p:cNvCxnSpPr>
            <a:cxnSpLocks/>
          </p:cNvCxnSpPr>
          <p:nvPr/>
        </p:nvCxnSpPr>
        <p:spPr>
          <a:xfrm flipH="1">
            <a:off x="1321799" y="3056777"/>
            <a:ext cx="4180643"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54" name="Group 53">
            <a:extLst>
              <a:ext uri="{FF2B5EF4-FFF2-40B4-BE49-F238E27FC236}">
                <a16:creationId xmlns:a16="http://schemas.microsoft.com/office/drawing/2014/main" id="{C3C7CEDB-AF69-031F-DBA7-D7EC7DCC1257}"/>
              </a:ext>
            </a:extLst>
          </p:cNvPr>
          <p:cNvGrpSpPr/>
          <p:nvPr/>
        </p:nvGrpSpPr>
        <p:grpSpPr>
          <a:xfrm>
            <a:off x="5897148" y="1235998"/>
            <a:ext cx="5367759" cy="3641558"/>
            <a:chOff x="529389" y="1844842"/>
            <a:chExt cx="6302788" cy="4283242"/>
          </a:xfrm>
        </p:grpSpPr>
        <p:sp>
          <p:nvSpPr>
            <p:cNvPr id="55" name="Rounded Rectangle 54">
              <a:extLst>
                <a:ext uri="{FF2B5EF4-FFF2-40B4-BE49-F238E27FC236}">
                  <a16:creationId xmlns:a16="http://schemas.microsoft.com/office/drawing/2014/main" id="{9C50ABFD-6D6D-FF5D-6A47-74005E5FC22F}"/>
                </a:ext>
              </a:extLst>
            </p:cNvPr>
            <p:cNvSpPr/>
            <p:nvPr/>
          </p:nvSpPr>
          <p:spPr>
            <a:xfrm>
              <a:off x="529389" y="1844842"/>
              <a:ext cx="6302788" cy="4283242"/>
            </a:xfrm>
            <a:prstGeom prst="roundRect">
              <a:avLst>
                <a:gd name="adj" fmla="val 9551"/>
              </a:avLst>
            </a:prstGeom>
            <a:solidFill>
              <a:schemeClr val="bg1"/>
            </a:solidFill>
            <a:ln>
              <a:solidFill>
                <a:srgbClr val="10153D"/>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Freeform 55">
              <a:extLst>
                <a:ext uri="{FF2B5EF4-FFF2-40B4-BE49-F238E27FC236}">
                  <a16:creationId xmlns:a16="http://schemas.microsoft.com/office/drawing/2014/main" id="{8CA5152F-72D6-9129-B119-EB633C80FCB3}"/>
                </a:ext>
              </a:extLst>
            </p:cNvPr>
            <p:cNvSpPr/>
            <p:nvPr/>
          </p:nvSpPr>
          <p:spPr>
            <a:xfrm>
              <a:off x="529390" y="1844842"/>
              <a:ext cx="930442" cy="4283242"/>
            </a:xfrm>
            <a:custGeom>
              <a:avLst/>
              <a:gdLst>
                <a:gd name="csX0" fmla="*/ 409092 w 930442"/>
                <a:gd name="csY0" fmla="*/ 0 h 4283242"/>
                <a:gd name="csX1" fmla="*/ 930442 w 930442"/>
                <a:gd name="csY1" fmla="*/ 0 h 4283242"/>
                <a:gd name="csX2" fmla="*/ 930442 w 930442"/>
                <a:gd name="csY2" fmla="*/ 4283242 h 4283242"/>
                <a:gd name="csX3" fmla="*/ 409092 w 930442"/>
                <a:gd name="csY3" fmla="*/ 4283242 h 4283242"/>
                <a:gd name="csX4" fmla="*/ 0 w 930442"/>
                <a:gd name="csY4" fmla="*/ 3874150 h 4283242"/>
                <a:gd name="csX5" fmla="*/ 0 w 930442"/>
                <a:gd name="csY5" fmla="*/ 409092 h 4283242"/>
                <a:gd name="csX6" fmla="*/ 409092 w 930442"/>
                <a:gd name="csY6" fmla="*/ 0 h 4283242"/>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930442" h="4283242">
                  <a:moveTo>
                    <a:pt x="409092" y="0"/>
                  </a:moveTo>
                  <a:lnTo>
                    <a:pt x="930442" y="0"/>
                  </a:lnTo>
                  <a:lnTo>
                    <a:pt x="930442" y="4283242"/>
                  </a:lnTo>
                  <a:lnTo>
                    <a:pt x="409092" y="4283242"/>
                  </a:lnTo>
                  <a:cubicBezTo>
                    <a:pt x="183157" y="4283242"/>
                    <a:pt x="0" y="4100085"/>
                    <a:pt x="0" y="3874150"/>
                  </a:cubicBezTo>
                  <a:lnTo>
                    <a:pt x="0" y="409092"/>
                  </a:lnTo>
                  <a:cubicBezTo>
                    <a:pt x="0" y="183157"/>
                    <a:pt x="183157" y="0"/>
                    <a:pt x="409092" y="0"/>
                  </a:cubicBezTo>
                  <a:close/>
                </a:path>
              </a:pathLst>
            </a:cu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57" name="TextBox 56">
            <a:extLst>
              <a:ext uri="{FF2B5EF4-FFF2-40B4-BE49-F238E27FC236}">
                <a16:creationId xmlns:a16="http://schemas.microsoft.com/office/drawing/2014/main" id="{7FC33416-4220-AAB5-12BC-CDD6AFFC925D}"/>
              </a:ext>
            </a:extLst>
          </p:cNvPr>
          <p:cNvSpPr txBox="1"/>
          <p:nvPr/>
        </p:nvSpPr>
        <p:spPr>
          <a:xfrm>
            <a:off x="7558028" y="1539232"/>
            <a:ext cx="3417096" cy="2786468"/>
          </a:xfrm>
          <a:prstGeom prst="rect">
            <a:avLst/>
          </a:prstGeom>
          <a:noFill/>
        </p:spPr>
        <p:txBody>
          <a:bodyPr wrap="square">
            <a:spAutoFit/>
          </a:bodyPr>
          <a:lstStyle/>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Treat</a:t>
            </a:r>
            <a:r>
              <a:rPr lang="pl-PL" sz="2400" b="1" dirty="0">
                <a:solidFill>
                  <a:srgbClr val="10153D"/>
                </a:solidFill>
                <a:latin typeface="Calibri" panose="020F0502020204030204" pitchFamily="34" charset="0"/>
                <a:cs typeface="Calibri" panose="020F0502020204030204" pitchFamily="34" charset="0"/>
              </a:rPr>
              <a:t> AI </a:t>
            </a:r>
            <a:r>
              <a:rPr lang="pl-PL" sz="2400" b="1" dirty="0" err="1">
                <a:solidFill>
                  <a:srgbClr val="10153D"/>
                </a:solidFill>
                <a:latin typeface="Calibri" panose="020F0502020204030204" pitchFamily="34" charset="0"/>
                <a:cs typeface="Calibri" panose="020F0502020204030204" pitchFamily="34" charset="0"/>
              </a:rPr>
              <a:t>outputs</a:t>
            </a:r>
            <a:r>
              <a:rPr lang="pl-PL" sz="2400" b="1" dirty="0">
                <a:solidFill>
                  <a:srgbClr val="10153D"/>
                </a:solidFill>
                <a:latin typeface="Calibri" panose="020F0502020204030204" pitchFamily="34" charset="0"/>
                <a:cs typeface="Calibri" panose="020F0502020204030204" pitchFamily="34" charset="0"/>
              </a:rPr>
              <a:t> as </a:t>
            </a:r>
            <a:r>
              <a:rPr lang="pl-PL" sz="2400" b="1" dirty="0" err="1">
                <a:solidFill>
                  <a:srgbClr val="10153D"/>
                </a:solidFill>
                <a:latin typeface="Calibri" panose="020F0502020204030204" pitchFamily="34" charset="0"/>
                <a:cs typeface="Calibri" panose="020F0502020204030204" pitchFamily="34" charset="0"/>
              </a:rPr>
              <a:t>neutral</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truth</a:t>
            </a: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r>
              <a:rPr lang="pl-PL" sz="2400" b="1" dirty="0" err="1">
                <a:solidFill>
                  <a:srgbClr val="10153D"/>
                </a:solidFill>
                <a:latin typeface="Calibri" panose="020F0502020204030204" pitchFamily="34" charset="0"/>
                <a:cs typeface="Calibri" panose="020F0502020204030204" pitchFamily="34" charset="0"/>
              </a:rPr>
              <a:t>Use</a:t>
            </a:r>
            <a:r>
              <a:rPr lang="pl-PL" sz="2400" b="1" dirty="0">
                <a:solidFill>
                  <a:srgbClr val="10153D"/>
                </a:solidFill>
                <a:latin typeface="Calibri" panose="020F0502020204030204" pitchFamily="34" charset="0"/>
                <a:cs typeface="Calibri" panose="020F0502020204030204" pitchFamily="34" charset="0"/>
              </a:rPr>
              <a:t> AI </a:t>
            </a:r>
            <a:r>
              <a:rPr lang="pl-PL" sz="2400" b="1" dirty="0" err="1">
                <a:solidFill>
                  <a:srgbClr val="10153D"/>
                </a:solidFill>
                <a:latin typeface="Calibri" panose="020F0502020204030204" pitchFamily="34" charset="0"/>
                <a:cs typeface="Calibri" panose="020F0502020204030204" pitchFamily="34" charset="0"/>
              </a:rPr>
              <a:t>results</a:t>
            </a:r>
            <a:r>
              <a:rPr lang="pl-PL" sz="2400" b="1" dirty="0">
                <a:solidFill>
                  <a:srgbClr val="10153D"/>
                </a:solidFill>
                <a:latin typeface="Calibri" panose="020F0502020204030204" pitchFamily="34" charset="0"/>
                <a:cs typeface="Calibri" panose="020F0502020204030204" pitchFamily="34" charset="0"/>
              </a:rPr>
              <a:t> to </a:t>
            </a:r>
            <a:r>
              <a:rPr lang="pl-PL" sz="2400" b="1" dirty="0" err="1">
                <a:solidFill>
                  <a:srgbClr val="10153D"/>
                </a:solidFill>
                <a:latin typeface="Calibri" panose="020F0502020204030204" pitchFamily="34" charset="0"/>
                <a:cs typeface="Calibri" panose="020F0502020204030204" pitchFamily="34" charset="0"/>
              </a:rPr>
              <a:t>judge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people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or</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make</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decisions</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without</a:t>
            </a:r>
            <a:r>
              <a:rPr lang="pl-PL" sz="2400" b="1" dirty="0">
                <a:solidFill>
                  <a:srgbClr val="10153D"/>
                </a:solidFill>
                <a:latin typeface="Calibri" panose="020F0502020204030204" pitchFamily="34" charset="0"/>
                <a:cs typeface="Calibri" panose="020F0502020204030204" pitchFamily="34" charset="0"/>
              </a:rPr>
              <a:t> </a:t>
            </a:r>
            <a:r>
              <a:rPr lang="pl-PL" sz="2400" b="1" dirty="0" err="1">
                <a:solidFill>
                  <a:srgbClr val="10153D"/>
                </a:solidFill>
                <a:latin typeface="Calibri" panose="020F0502020204030204" pitchFamily="34" charset="0"/>
                <a:cs typeface="Calibri" panose="020F0502020204030204" pitchFamily="34" charset="0"/>
              </a:rPr>
              <a:t>context</a:t>
            </a:r>
            <a:endParaRPr lang="pl-PL" sz="2400" b="1" dirty="0">
              <a:solidFill>
                <a:srgbClr val="10153D"/>
              </a:solidFill>
              <a:latin typeface="Calibri" panose="020F0502020204030204" pitchFamily="34" charset="0"/>
              <a:cs typeface="Calibri" panose="020F0502020204030204" pitchFamily="34" charset="0"/>
            </a:endParaRPr>
          </a:p>
          <a:p>
            <a:pPr>
              <a:lnSpc>
                <a:spcPts val="2480"/>
              </a:lnSpc>
              <a:spcAft>
                <a:spcPts val="3000"/>
              </a:spcAft>
            </a:pPr>
            <a:endParaRPr lang="pl-PL" sz="2400" dirty="0">
              <a:solidFill>
                <a:srgbClr val="10153D"/>
              </a:solidFill>
              <a:latin typeface="Calibri" panose="020F0502020204030204" pitchFamily="34" charset="0"/>
              <a:cs typeface="Calibri" panose="020F0502020204030204" pitchFamily="34" charset="0"/>
            </a:endParaRPr>
          </a:p>
        </p:txBody>
      </p:sp>
      <p:pic>
        <p:nvPicPr>
          <p:cNvPr id="58" name="Graphic 57" descr="Thumbs up sign with solid fill">
            <a:extLst>
              <a:ext uri="{FF2B5EF4-FFF2-40B4-BE49-F238E27FC236}">
                <a16:creationId xmlns:a16="http://schemas.microsoft.com/office/drawing/2014/main" id="{9244D994-0711-1F0C-AEA5-D5154D3810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0800000">
            <a:off x="6109463" y="1516546"/>
            <a:ext cx="369463" cy="369463"/>
          </a:xfrm>
          <a:prstGeom prst="rect">
            <a:avLst/>
          </a:prstGeom>
        </p:spPr>
      </p:pic>
      <p:sp>
        <p:nvSpPr>
          <p:cNvPr id="59" name="TextBox 58">
            <a:extLst>
              <a:ext uri="{FF2B5EF4-FFF2-40B4-BE49-F238E27FC236}">
                <a16:creationId xmlns:a16="http://schemas.microsoft.com/office/drawing/2014/main" id="{B5ABAD71-F179-757E-A697-3BD001AA3BA2}"/>
              </a:ext>
            </a:extLst>
          </p:cNvPr>
          <p:cNvSpPr txBox="1"/>
          <p:nvPr/>
        </p:nvSpPr>
        <p:spPr>
          <a:xfrm rot="16200000">
            <a:off x="5453984" y="3514685"/>
            <a:ext cx="1835650" cy="454612"/>
          </a:xfrm>
          <a:prstGeom prst="rect">
            <a:avLst/>
          </a:prstGeom>
          <a:noFill/>
        </p:spPr>
        <p:txBody>
          <a:bodyPr wrap="square">
            <a:spAutoFit/>
          </a:bodyPr>
          <a:lstStyle/>
          <a:p>
            <a:pPr>
              <a:lnSpc>
                <a:spcPts val="2480"/>
              </a:lnSpc>
            </a:pPr>
            <a:r>
              <a:rPr lang="pl-PL" sz="3600" b="1" dirty="0">
                <a:solidFill>
                  <a:schemeClr val="bg1"/>
                </a:solidFill>
                <a:latin typeface="Calibri" panose="020F0502020204030204" pitchFamily="34" charset="0"/>
                <a:cs typeface="Calibri" panose="020F0502020204030204" pitchFamily="34" charset="0"/>
              </a:rPr>
              <a:t>DON’T</a:t>
            </a:r>
          </a:p>
        </p:txBody>
      </p:sp>
      <p:sp>
        <p:nvSpPr>
          <p:cNvPr id="60" name="Rectangle 59">
            <a:extLst>
              <a:ext uri="{FF2B5EF4-FFF2-40B4-BE49-F238E27FC236}">
                <a16:creationId xmlns:a16="http://schemas.microsoft.com/office/drawing/2014/main" id="{3EDFFC05-F9FB-F1C2-3E1F-2EB9F6EDEC6E}"/>
              </a:ext>
            </a:extLst>
          </p:cNvPr>
          <p:cNvSpPr/>
          <p:nvPr/>
        </p:nvSpPr>
        <p:spPr>
          <a:xfrm rot="18900000">
            <a:off x="6476182" y="4061568"/>
            <a:ext cx="397889" cy="397889"/>
          </a:xfrm>
          <a:prstGeom prst="rect">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0" name="Straight Connector 69">
            <a:extLst>
              <a:ext uri="{FF2B5EF4-FFF2-40B4-BE49-F238E27FC236}">
                <a16:creationId xmlns:a16="http://schemas.microsoft.com/office/drawing/2014/main" id="{B3FF2261-F595-42C9-EF3F-38799F86B9EE}"/>
              </a:ext>
            </a:extLst>
          </p:cNvPr>
          <p:cNvCxnSpPr>
            <a:cxnSpLocks/>
          </p:cNvCxnSpPr>
          <p:nvPr/>
        </p:nvCxnSpPr>
        <p:spPr>
          <a:xfrm flipH="1">
            <a:off x="6689558" y="2385009"/>
            <a:ext cx="4520412" cy="0"/>
          </a:xfrm>
          <a:prstGeom prst="line">
            <a:avLst/>
          </a:prstGeom>
          <a:ln w="12700">
            <a:solidFill>
              <a:srgbClr val="10153D"/>
            </a:solidFill>
            <a:prstDash val="sysDot"/>
          </a:ln>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5B69EACF-9146-17D7-D3D5-04EA170151F4}"/>
              </a:ext>
            </a:extLst>
          </p:cNvPr>
          <p:cNvGrpSpPr/>
          <p:nvPr/>
        </p:nvGrpSpPr>
        <p:grpSpPr>
          <a:xfrm>
            <a:off x="6979343" y="1552788"/>
            <a:ext cx="364959" cy="364959"/>
            <a:chOff x="7170203" y="2951859"/>
            <a:chExt cx="364959" cy="364959"/>
          </a:xfrm>
        </p:grpSpPr>
        <p:sp>
          <p:nvSpPr>
            <p:cNvPr id="62" name="Oval 61">
              <a:extLst>
                <a:ext uri="{FF2B5EF4-FFF2-40B4-BE49-F238E27FC236}">
                  <a16:creationId xmlns:a16="http://schemas.microsoft.com/office/drawing/2014/main" id="{B9D725FA-FD8B-F7C6-5125-4D7D07E55C34}"/>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4" name="Graphic 73" descr="Close with solid fill">
              <a:extLst>
                <a:ext uri="{FF2B5EF4-FFF2-40B4-BE49-F238E27FC236}">
                  <a16:creationId xmlns:a16="http://schemas.microsoft.com/office/drawing/2014/main" id="{F8CDAFDF-C765-5FE4-15ED-3AC92AE3A8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grpSp>
        <p:nvGrpSpPr>
          <p:cNvPr id="79" name="Group 78">
            <a:extLst>
              <a:ext uri="{FF2B5EF4-FFF2-40B4-BE49-F238E27FC236}">
                <a16:creationId xmlns:a16="http://schemas.microsoft.com/office/drawing/2014/main" id="{0FC6272B-E11C-BE2C-674B-259C4F6AF144}"/>
              </a:ext>
            </a:extLst>
          </p:cNvPr>
          <p:cNvGrpSpPr/>
          <p:nvPr/>
        </p:nvGrpSpPr>
        <p:grpSpPr>
          <a:xfrm>
            <a:off x="6979343" y="2564819"/>
            <a:ext cx="364959" cy="364959"/>
            <a:chOff x="7170203" y="2951859"/>
            <a:chExt cx="364959" cy="364959"/>
          </a:xfrm>
        </p:grpSpPr>
        <p:sp>
          <p:nvSpPr>
            <p:cNvPr id="80" name="Oval 79">
              <a:extLst>
                <a:ext uri="{FF2B5EF4-FFF2-40B4-BE49-F238E27FC236}">
                  <a16:creationId xmlns:a16="http://schemas.microsoft.com/office/drawing/2014/main" id="{2F08D68E-AD37-7632-BA34-E95B9350E25B}"/>
                </a:ext>
              </a:extLst>
            </p:cNvPr>
            <p:cNvSpPr/>
            <p:nvPr/>
          </p:nvSpPr>
          <p:spPr>
            <a:xfrm>
              <a:off x="7170203" y="2951859"/>
              <a:ext cx="364959" cy="364959"/>
            </a:xfrm>
            <a:prstGeom prst="ellipse">
              <a:avLst/>
            </a:prstGeom>
            <a:solidFill>
              <a:srgbClr val="22BDB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Graphic 80" descr="Close with solid fill">
              <a:extLst>
                <a:ext uri="{FF2B5EF4-FFF2-40B4-BE49-F238E27FC236}">
                  <a16:creationId xmlns:a16="http://schemas.microsoft.com/office/drawing/2014/main" id="{31DF8201-1234-73C3-B8A9-A1D8DEAFD19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09966" y="2991622"/>
              <a:ext cx="285432" cy="285432"/>
            </a:xfrm>
            <a:prstGeom prst="rect">
              <a:avLst/>
            </a:prstGeom>
          </p:spPr>
        </p:pic>
      </p:grpSp>
      <p:sp>
        <p:nvSpPr>
          <p:cNvPr id="90" name="Graphic 7">
            <a:extLst>
              <a:ext uri="{FF2B5EF4-FFF2-40B4-BE49-F238E27FC236}">
                <a16:creationId xmlns:a16="http://schemas.microsoft.com/office/drawing/2014/main" id="{699841B9-4EE7-6C27-EAB3-2C60FB3A1675}"/>
              </a:ext>
            </a:extLst>
          </p:cNvPr>
          <p:cNvSpPr/>
          <p:nvPr/>
        </p:nvSpPr>
        <p:spPr>
          <a:xfrm>
            <a:off x="9347136" y="1055968"/>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Tree>
    <p:extLst>
      <p:ext uri="{BB962C8B-B14F-4D97-AF65-F5344CB8AC3E}">
        <p14:creationId xmlns:p14="http://schemas.microsoft.com/office/powerpoint/2010/main" val="2005885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96920-CE86-B982-2D1E-80E3D3F3756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86BD02C-5345-D31C-D3C8-0D066E081533}"/>
              </a:ext>
            </a:extLst>
          </p:cNvPr>
          <p:cNvSpPr/>
          <p:nvPr/>
        </p:nvSpPr>
        <p:spPr>
          <a:xfrm flipH="1" flipV="1">
            <a:off x="0" y="-5"/>
            <a:ext cx="5047398" cy="6858003"/>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5FB00F3D-4095-442C-6EE9-70FC1E3C4118}"/>
              </a:ext>
            </a:extLst>
          </p:cNvPr>
          <p:cNvSpPr txBox="1">
            <a:spLocks/>
          </p:cNvSpPr>
          <p:nvPr/>
        </p:nvSpPr>
        <p:spPr>
          <a:xfrm>
            <a:off x="715245" y="507221"/>
            <a:ext cx="3145559"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chemeClr val="bg1"/>
                </a:solidFill>
                <a:cs typeface="Times New Roman" panose="02020603050405020304" pitchFamily="18" charset="0"/>
              </a:rPr>
              <a:t>Values Lens</a:t>
            </a:r>
          </a:p>
        </p:txBody>
      </p:sp>
      <p:sp>
        <p:nvSpPr>
          <p:cNvPr id="10" name="pole tekstowe 19">
            <a:extLst>
              <a:ext uri="{FF2B5EF4-FFF2-40B4-BE49-F238E27FC236}">
                <a16:creationId xmlns:a16="http://schemas.microsoft.com/office/drawing/2014/main" id="{B8CE63C7-F921-EF1C-1194-757B6EC1381B}"/>
              </a:ext>
            </a:extLst>
          </p:cNvPr>
          <p:cNvSpPr txBox="1"/>
          <p:nvPr/>
        </p:nvSpPr>
        <p:spPr>
          <a:xfrm>
            <a:off x="5819769" y="1579470"/>
            <a:ext cx="5730547" cy="4524315"/>
          </a:xfrm>
          <a:prstGeom prst="rect">
            <a:avLst/>
          </a:prstGeom>
          <a:noFill/>
        </p:spPr>
        <p:txBody>
          <a:bodyPr wrap="square" numCol="1" rtlCol="0">
            <a:spAutoFit/>
          </a:bodyPr>
          <a:lstStyle/>
          <a:p>
            <a:pPr>
              <a:buClr>
                <a:srgbClr val="22BDBF"/>
              </a:buClr>
            </a:pPr>
            <a:r>
              <a:rPr lang="en-US" sz="2400" b="1" dirty="0">
                <a:solidFill>
                  <a:srgbClr val="10153D"/>
                </a:solidFill>
                <a:latin typeface="Calibri" panose="020F0502020204030204" pitchFamily="34" charset="0"/>
                <a:cs typeface="Calibri" panose="020F0502020204030204" pitchFamily="34" charset="0"/>
              </a:rPr>
              <a:t>Use four value questions whenever you use AI with data:</a:t>
            </a:r>
            <a:br>
              <a:rPr lang="en-US" sz="2400" b="1" dirty="0">
                <a:solidFill>
                  <a:srgbClr val="10153D"/>
                </a:solidFill>
                <a:latin typeface="Calibri" panose="020F0502020204030204" pitchFamily="34" charset="0"/>
                <a:cs typeface="Calibri" panose="020F0502020204030204" pitchFamily="34" charset="0"/>
              </a:rPr>
            </a:br>
            <a:endParaRPr lang="en-US" sz="2400" b="1" dirty="0">
              <a:solidFill>
                <a:srgbClr val="10153D"/>
              </a:solidFill>
              <a:latin typeface="Calibri" panose="020F0502020204030204" pitchFamily="34" charset="0"/>
              <a:cs typeface="Calibri" panose="020F0502020204030204" pitchFamily="34" charset="0"/>
            </a:endParaRP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Agency: </a:t>
            </a:r>
            <a:r>
              <a:rPr lang="en-US" sz="2400" dirty="0">
                <a:solidFill>
                  <a:srgbClr val="10153D"/>
                </a:solidFill>
                <a:latin typeface="Calibri" panose="020F0502020204030204" pitchFamily="34" charset="0"/>
                <a:cs typeface="Calibri" panose="020F0502020204030204" pitchFamily="34" charset="0"/>
              </a:rPr>
              <a:t>Am I choosing deliberately, or clicking automatically?</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Privacy: </a:t>
            </a:r>
            <a:r>
              <a:rPr lang="en-US" sz="2400" dirty="0">
                <a:solidFill>
                  <a:srgbClr val="10153D"/>
                </a:solidFill>
                <a:latin typeface="Calibri" panose="020F0502020204030204" pitchFamily="34" charset="0"/>
                <a:cs typeface="Calibri" panose="020F0502020204030204" pitchFamily="34" charset="0"/>
              </a:rPr>
              <a:t>Am I sharing more data than necessary (about me or others)?</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Fairness: </a:t>
            </a:r>
            <a:r>
              <a:rPr lang="en-US" sz="2400" dirty="0">
                <a:solidFill>
                  <a:srgbClr val="10153D"/>
                </a:solidFill>
                <a:latin typeface="Calibri" panose="020F0502020204030204" pitchFamily="34" charset="0"/>
                <a:cs typeface="Calibri" panose="020F0502020204030204" pitchFamily="34" charset="0"/>
              </a:rPr>
              <a:t>Could my use of data harm or disadvantage someone?</a:t>
            </a:r>
          </a:p>
          <a:p>
            <a:pPr marL="457200" indent="-457200">
              <a:buClr>
                <a:srgbClr val="22BDBF"/>
              </a:buClr>
              <a:buFont typeface="+mj-lt"/>
              <a:buAutoNum type="arabicPeriod"/>
            </a:pPr>
            <a:r>
              <a:rPr lang="en-US" sz="2400" b="1" dirty="0">
                <a:solidFill>
                  <a:srgbClr val="10153D"/>
                </a:solidFill>
                <a:latin typeface="Calibri" panose="020F0502020204030204" pitchFamily="34" charset="0"/>
                <a:cs typeface="Calibri" panose="020F0502020204030204" pitchFamily="34" charset="0"/>
              </a:rPr>
              <a:t>Transparency: </a:t>
            </a:r>
            <a:r>
              <a:rPr lang="en-US" sz="2400" dirty="0">
                <a:solidFill>
                  <a:srgbClr val="10153D"/>
                </a:solidFill>
                <a:latin typeface="Calibri" panose="020F0502020204030204" pitchFamily="34" charset="0"/>
                <a:cs typeface="Calibri" panose="020F0502020204030204" pitchFamily="34" charset="0"/>
              </a:rPr>
              <a:t>Can I explain what data I used and why?</a:t>
            </a:r>
          </a:p>
          <a:p>
            <a:pPr>
              <a:buClr>
                <a:srgbClr val="22BDBF"/>
              </a:buClr>
            </a:pPr>
            <a:endParaRPr lang="en-US" sz="2400" dirty="0">
              <a:solidFill>
                <a:srgbClr val="10153D"/>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9C4DB4A3-F2E7-A882-B3DD-4B9E6C20A2EE}"/>
              </a:ext>
            </a:extLst>
          </p:cNvPr>
          <p:cNvSpPr/>
          <p:nvPr/>
        </p:nvSpPr>
        <p:spPr>
          <a:xfrm>
            <a:off x="1466268" y="4126506"/>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48A487B-4A86-4FC9-D366-2CB898E2302E}"/>
              </a:ext>
            </a:extLst>
          </p:cNvPr>
          <p:cNvSpPr/>
          <p:nvPr/>
        </p:nvSpPr>
        <p:spPr>
          <a:xfrm rot="16200000">
            <a:off x="3990630" y="1525470"/>
            <a:ext cx="2124000" cy="108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49E9213-D92D-D47D-12E8-0F80847174BE}"/>
              </a:ext>
            </a:extLst>
          </p:cNvPr>
          <p:cNvSpPr/>
          <p:nvPr/>
        </p:nvSpPr>
        <p:spPr>
          <a:xfrm rot="970622">
            <a:off x="4535181" y="3021790"/>
            <a:ext cx="926896" cy="526949"/>
          </a:xfrm>
          <a:custGeom>
            <a:avLst/>
            <a:gdLst>
              <a:gd name="connsiteX0" fmla="*/ 67754 w 1037030"/>
              <a:gd name="connsiteY0" fmla="*/ 214644 h 589562"/>
              <a:gd name="connsiteX1" fmla="*/ 67214 w 1037030"/>
              <a:gd name="connsiteY1" fmla="*/ 213026 h 589562"/>
              <a:gd name="connsiteX2" fmla="*/ 67754 w 1037030"/>
              <a:gd name="connsiteY2" fmla="*/ 214644 h 589562"/>
              <a:gd name="connsiteX3" fmla="*/ 237775 w 1037030"/>
              <a:gd name="connsiteY3" fmla="*/ 295000 h 589562"/>
              <a:gd name="connsiteX4" fmla="*/ 239394 w 1037030"/>
              <a:gd name="connsiteY4" fmla="*/ 284753 h 589562"/>
              <a:gd name="connsiteX5" fmla="*/ 239394 w 1037030"/>
              <a:gd name="connsiteY5" fmla="*/ 282596 h 589562"/>
              <a:gd name="connsiteX6" fmla="*/ 239394 w 1037030"/>
              <a:gd name="connsiteY6" fmla="*/ 282596 h 589562"/>
              <a:gd name="connsiteX7" fmla="*/ 240474 w 1037030"/>
              <a:gd name="connsiteY7" fmla="*/ 278821 h 589562"/>
              <a:gd name="connsiteX8" fmla="*/ 248030 w 1037030"/>
              <a:gd name="connsiteY8" fmla="*/ 257249 h 589562"/>
              <a:gd name="connsiteX9" fmla="*/ 249649 w 1037030"/>
              <a:gd name="connsiteY9" fmla="*/ 253474 h 589562"/>
              <a:gd name="connsiteX10" fmla="*/ 249649 w 1037030"/>
              <a:gd name="connsiteY10" fmla="*/ 252395 h 589562"/>
              <a:gd name="connsiteX11" fmla="*/ 256126 w 1037030"/>
              <a:gd name="connsiteY11" fmla="*/ 242148 h 589562"/>
              <a:gd name="connsiteX12" fmla="*/ 258825 w 1037030"/>
              <a:gd name="connsiteY12" fmla="*/ 239452 h 589562"/>
              <a:gd name="connsiteX13" fmla="*/ 259905 w 1037030"/>
              <a:gd name="connsiteY13" fmla="*/ 238373 h 589562"/>
              <a:gd name="connsiteX14" fmla="*/ 263683 w 1037030"/>
              <a:gd name="connsiteY14" fmla="*/ 234598 h 589562"/>
              <a:gd name="connsiteX15" fmla="*/ 265842 w 1037030"/>
              <a:gd name="connsiteY15" fmla="*/ 232980 h 589562"/>
              <a:gd name="connsiteX16" fmla="*/ 268541 w 1037030"/>
              <a:gd name="connsiteY16" fmla="*/ 231362 h 589562"/>
              <a:gd name="connsiteX17" fmla="*/ 273398 w 1037030"/>
              <a:gd name="connsiteY17" fmla="*/ 229205 h 589562"/>
              <a:gd name="connsiteX18" fmla="*/ 274478 w 1037030"/>
              <a:gd name="connsiteY18" fmla="*/ 229205 h 589562"/>
              <a:gd name="connsiteX19" fmla="*/ 278256 w 1037030"/>
              <a:gd name="connsiteY19" fmla="*/ 228126 h 589562"/>
              <a:gd name="connsiteX20" fmla="*/ 283114 w 1037030"/>
              <a:gd name="connsiteY20" fmla="*/ 227048 h 589562"/>
              <a:gd name="connsiteX21" fmla="*/ 284193 w 1037030"/>
              <a:gd name="connsiteY21" fmla="*/ 227048 h 589562"/>
              <a:gd name="connsiteX22" fmla="*/ 283114 w 1037030"/>
              <a:gd name="connsiteY22" fmla="*/ 227048 h 589562"/>
              <a:gd name="connsiteX23" fmla="*/ 284193 w 1037030"/>
              <a:gd name="connsiteY23" fmla="*/ 227048 h 589562"/>
              <a:gd name="connsiteX24" fmla="*/ 286352 w 1037030"/>
              <a:gd name="connsiteY24" fmla="*/ 227048 h 589562"/>
              <a:gd name="connsiteX25" fmla="*/ 292290 w 1037030"/>
              <a:gd name="connsiteY25" fmla="*/ 227048 h 589562"/>
              <a:gd name="connsiteX26" fmla="*/ 297147 w 1037030"/>
              <a:gd name="connsiteY26" fmla="*/ 228666 h 589562"/>
              <a:gd name="connsiteX27" fmla="*/ 300926 w 1037030"/>
              <a:gd name="connsiteY27" fmla="*/ 231362 h 589562"/>
              <a:gd name="connsiteX28" fmla="*/ 300926 w 1037030"/>
              <a:gd name="connsiteY28" fmla="*/ 231362 h 589562"/>
              <a:gd name="connsiteX29" fmla="*/ 303624 w 1037030"/>
              <a:gd name="connsiteY29" fmla="*/ 234598 h 589562"/>
              <a:gd name="connsiteX30" fmla="*/ 305783 w 1037030"/>
              <a:gd name="connsiteY30" fmla="*/ 239452 h 589562"/>
              <a:gd name="connsiteX31" fmla="*/ 305783 w 1037030"/>
              <a:gd name="connsiteY31" fmla="*/ 239991 h 589562"/>
              <a:gd name="connsiteX32" fmla="*/ 306323 w 1037030"/>
              <a:gd name="connsiteY32" fmla="*/ 242688 h 589562"/>
              <a:gd name="connsiteX33" fmla="*/ 307403 w 1037030"/>
              <a:gd name="connsiteY33" fmla="*/ 247002 h 589562"/>
              <a:gd name="connsiteX34" fmla="*/ 307403 w 1037030"/>
              <a:gd name="connsiteY34" fmla="*/ 250238 h 589562"/>
              <a:gd name="connsiteX35" fmla="*/ 307403 w 1037030"/>
              <a:gd name="connsiteY35" fmla="*/ 247002 h 589562"/>
              <a:gd name="connsiteX36" fmla="*/ 307403 w 1037030"/>
              <a:gd name="connsiteY36" fmla="*/ 256710 h 589562"/>
              <a:gd name="connsiteX37" fmla="*/ 306863 w 1037030"/>
              <a:gd name="connsiteY37" fmla="*/ 262103 h 589562"/>
              <a:gd name="connsiteX38" fmla="*/ 306863 w 1037030"/>
              <a:gd name="connsiteY38" fmla="*/ 263181 h 589562"/>
              <a:gd name="connsiteX39" fmla="*/ 304704 w 1037030"/>
              <a:gd name="connsiteY39" fmla="*/ 271271 h 589562"/>
              <a:gd name="connsiteX40" fmla="*/ 300386 w 1037030"/>
              <a:gd name="connsiteY40" fmla="*/ 280978 h 589562"/>
              <a:gd name="connsiteX41" fmla="*/ 301465 w 1037030"/>
              <a:gd name="connsiteY41" fmla="*/ 278282 h 589562"/>
              <a:gd name="connsiteX42" fmla="*/ 300386 w 1037030"/>
              <a:gd name="connsiteY42" fmla="*/ 279900 h 589562"/>
              <a:gd name="connsiteX43" fmla="*/ 298227 w 1037030"/>
              <a:gd name="connsiteY43" fmla="*/ 283675 h 589562"/>
              <a:gd name="connsiteX44" fmla="*/ 292290 w 1037030"/>
              <a:gd name="connsiteY44" fmla="*/ 292304 h 589562"/>
              <a:gd name="connsiteX45" fmla="*/ 289591 w 1037030"/>
              <a:gd name="connsiteY45" fmla="*/ 295540 h 589562"/>
              <a:gd name="connsiteX46" fmla="*/ 287972 w 1037030"/>
              <a:gd name="connsiteY46" fmla="*/ 297697 h 589562"/>
              <a:gd name="connsiteX47" fmla="*/ 290131 w 1037030"/>
              <a:gd name="connsiteY47" fmla="*/ 295000 h 589562"/>
              <a:gd name="connsiteX48" fmla="*/ 283114 w 1037030"/>
              <a:gd name="connsiteY48" fmla="*/ 302011 h 589562"/>
              <a:gd name="connsiteX49" fmla="*/ 276097 w 1037030"/>
              <a:gd name="connsiteY49" fmla="*/ 307944 h 589562"/>
              <a:gd name="connsiteX50" fmla="*/ 272319 w 1037030"/>
              <a:gd name="connsiteY50" fmla="*/ 310640 h 589562"/>
              <a:gd name="connsiteX51" fmla="*/ 270160 w 1037030"/>
              <a:gd name="connsiteY51" fmla="*/ 312258 h 589562"/>
              <a:gd name="connsiteX52" fmla="*/ 272859 w 1037030"/>
              <a:gd name="connsiteY52" fmla="*/ 310640 h 589562"/>
              <a:gd name="connsiteX53" fmla="*/ 256126 w 1037030"/>
              <a:gd name="connsiteY53" fmla="*/ 319808 h 589562"/>
              <a:gd name="connsiteX54" fmla="*/ 246951 w 1037030"/>
              <a:gd name="connsiteY54" fmla="*/ 323583 h 589562"/>
              <a:gd name="connsiteX55" fmla="*/ 242633 w 1037030"/>
              <a:gd name="connsiteY55" fmla="*/ 325201 h 589562"/>
              <a:gd name="connsiteX56" fmla="*/ 242633 w 1037030"/>
              <a:gd name="connsiteY56" fmla="*/ 325201 h 589562"/>
              <a:gd name="connsiteX57" fmla="*/ 235616 w 1037030"/>
              <a:gd name="connsiteY57" fmla="*/ 327359 h 589562"/>
              <a:gd name="connsiteX58" fmla="*/ 235616 w 1037030"/>
              <a:gd name="connsiteY58" fmla="*/ 324662 h 589562"/>
              <a:gd name="connsiteX59" fmla="*/ 235616 w 1037030"/>
              <a:gd name="connsiteY59" fmla="*/ 314955 h 589562"/>
              <a:gd name="connsiteX60" fmla="*/ 236695 w 1037030"/>
              <a:gd name="connsiteY60" fmla="*/ 294461 h 589562"/>
              <a:gd name="connsiteX61" fmla="*/ 25113 w 1037030"/>
              <a:gd name="connsiteY61" fmla="*/ 249699 h 589562"/>
              <a:gd name="connsiteX62" fmla="*/ 79628 w 1037030"/>
              <a:gd name="connsiteY62" fmla="*/ 328976 h 589562"/>
              <a:gd name="connsiteX63" fmla="*/ 165448 w 1037030"/>
              <a:gd name="connsiteY63" fmla="*/ 378593 h 589562"/>
              <a:gd name="connsiteX64" fmla="*/ 194055 w 1037030"/>
              <a:gd name="connsiteY64" fmla="*/ 382907 h 589562"/>
              <a:gd name="connsiteX65" fmla="*/ 286352 w 1037030"/>
              <a:gd name="connsiteY65" fmla="*/ 518812 h 589562"/>
              <a:gd name="connsiteX66" fmla="*/ 467169 w 1037030"/>
              <a:gd name="connsiteY66" fmla="*/ 588922 h 589562"/>
              <a:gd name="connsiteX67" fmla="*/ 674433 w 1037030"/>
              <a:gd name="connsiteY67" fmla="*/ 545238 h 589562"/>
              <a:gd name="connsiteX68" fmla="*/ 848232 w 1037030"/>
              <a:gd name="connsiteY68" fmla="*/ 419041 h 589562"/>
              <a:gd name="connsiteX69" fmla="*/ 983709 w 1037030"/>
              <a:gd name="connsiteY69" fmla="*/ 257249 h 589562"/>
              <a:gd name="connsiteX70" fmla="*/ 982630 w 1037030"/>
              <a:gd name="connsiteY70" fmla="*/ 336527 h 589562"/>
              <a:gd name="connsiteX71" fmla="*/ 980471 w 1037030"/>
              <a:gd name="connsiteY71" fmla="*/ 378053 h 589562"/>
              <a:gd name="connsiteX72" fmla="*/ 986948 w 1037030"/>
              <a:gd name="connsiteY72" fmla="*/ 396929 h 589562"/>
              <a:gd name="connsiteX73" fmla="*/ 1004760 w 1037030"/>
              <a:gd name="connsiteY73" fmla="*/ 406097 h 589562"/>
              <a:gd name="connsiteX74" fmla="*/ 1023651 w 1037030"/>
              <a:gd name="connsiteY74" fmla="*/ 399626 h 589562"/>
              <a:gd name="connsiteX75" fmla="*/ 1032827 w 1037030"/>
              <a:gd name="connsiteY75" fmla="*/ 381828 h 589562"/>
              <a:gd name="connsiteX76" fmla="*/ 1035525 w 1037030"/>
              <a:gd name="connsiteY76" fmla="*/ 235137 h 589562"/>
              <a:gd name="connsiteX77" fmla="*/ 1033906 w 1037030"/>
              <a:gd name="connsiteY77" fmla="*/ 197386 h 589562"/>
              <a:gd name="connsiteX78" fmla="*/ 1035525 w 1037030"/>
              <a:gd name="connsiteY78" fmla="*/ 194150 h 589562"/>
              <a:gd name="connsiteX79" fmla="*/ 1034446 w 1037030"/>
              <a:gd name="connsiteY79" fmla="*/ 173656 h 589562"/>
              <a:gd name="connsiteX80" fmla="*/ 1019333 w 1037030"/>
              <a:gd name="connsiteY80" fmla="*/ 160713 h 589562"/>
              <a:gd name="connsiteX81" fmla="*/ 998822 w 1037030"/>
              <a:gd name="connsiteY81" fmla="*/ 161792 h 589562"/>
              <a:gd name="connsiteX82" fmla="*/ 908144 w 1037030"/>
              <a:gd name="connsiteY82" fmla="*/ 203318 h 589562"/>
              <a:gd name="connsiteX83" fmla="*/ 884395 w 1037030"/>
              <a:gd name="connsiteY83" fmla="*/ 211947 h 589562"/>
              <a:gd name="connsiteX84" fmla="*/ 786161 w 1037030"/>
              <a:gd name="connsiteY84" fmla="*/ 237834 h 589562"/>
              <a:gd name="connsiteX85" fmla="*/ 769429 w 1037030"/>
              <a:gd name="connsiteY85" fmla="*/ 248620 h 589562"/>
              <a:gd name="connsiteX86" fmla="*/ 765111 w 1037030"/>
              <a:gd name="connsiteY86" fmla="*/ 268574 h 589562"/>
              <a:gd name="connsiteX87" fmla="*/ 775906 w 1037030"/>
              <a:gd name="connsiteY87" fmla="*/ 285293 h 589562"/>
              <a:gd name="connsiteX88" fmla="*/ 795876 w 1037030"/>
              <a:gd name="connsiteY88" fmla="*/ 289607 h 589562"/>
              <a:gd name="connsiteX89" fmla="*/ 917860 w 1037030"/>
              <a:gd name="connsiteY89" fmla="*/ 255092 h 589562"/>
              <a:gd name="connsiteX90" fmla="*/ 849851 w 1037030"/>
              <a:gd name="connsiteY90" fmla="*/ 339223 h 589562"/>
              <a:gd name="connsiteX91" fmla="*/ 846073 w 1037030"/>
              <a:gd name="connsiteY91" fmla="*/ 343538 h 589562"/>
              <a:gd name="connsiteX92" fmla="*/ 844994 w 1037030"/>
              <a:gd name="connsiteY92" fmla="*/ 344616 h 589562"/>
              <a:gd name="connsiteX93" fmla="*/ 835818 w 1037030"/>
              <a:gd name="connsiteY93" fmla="*/ 354863 h 589562"/>
              <a:gd name="connsiteX94" fmla="*/ 818546 w 1037030"/>
              <a:gd name="connsiteY94" fmla="*/ 373200 h 589562"/>
              <a:gd name="connsiteX95" fmla="*/ 781843 w 1037030"/>
              <a:gd name="connsiteY95" fmla="*/ 408254 h 589562"/>
              <a:gd name="connsiteX96" fmla="*/ 742981 w 1037030"/>
              <a:gd name="connsiteY96" fmla="*/ 440613 h 589562"/>
              <a:gd name="connsiteX97" fmla="*/ 723010 w 1037030"/>
              <a:gd name="connsiteY97" fmla="*/ 455174 h 589562"/>
              <a:gd name="connsiteX98" fmla="*/ 713295 w 1037030"/>
              <a:gd name="connsiteY98" fmla="*/ 461646 h 589562"/>
              <a:gd name="connsiteX99" fmla="*/ 712215 w 1037030"/>
              <a:gd name="connsiteY99" fmla="*/ 462185 h 589562"/>
              <a:gd name="connsiteX100" fmla="*/ 706818 w 1037030"/>
              <a:gd name="connsiteY100" fmla="*/ 465960 h 589562"/>
              <a:gd name="connsiteX101" fmla="*/ 619378 w 1037030"/>
              <a:gd name="connsiteY101" fmla="*/ 510183 h 589562"/>
              <a:gd name="connsiteX102" fmla="*/ 608043 w 1037030"/>
              <a:gd name="connsiteY102" fmla="*/ 514498 h 589562"/>
              <a:gd name="connsiteX103" fmla="*/ 604265 w 1037030"/>
              <a:gd name="connsiteY103" fmla="*/ 515576 h 589562"/>
              <a:gd name="connsiteX104" fmla="*/ 601566 w 1037030"/>
              <a:gd name="connsiteY104" fmla="*/ 516655 h 589562"/>
              <a:gd name="connsiteX105" fmla="*/ 578357 w 1037030"/>
              <a:gd name="connsiteY105" fmla="*/ 523666 h 589562"/>
              <a:gd name="connsiteX106" fmla="*/ 530859 w 1037030"/>
              <a:gd name="connsiteY106" fmla="*/ 533373 h 589562"/>
              <a:gd name="connsiteX107" fmla="*/ 507110 w 1037030"/>
              <a:gd name="connsiteY107" fmla="*/ 536070 h 589562"/>
              <a:gd name="connsiteX108" fmla="*/ 507110 w 1037030"/>
              <a:gd name="connsiteY108" fmla="*/ 536070 h 589562"/>
              <a:gd name="connsiteX109" fmla="*/ 501713 w 1037030"/>
              <a:gd name="connsiteY109" fmla="*/ 536070 h 589562"/>
              <a:gd name="connsiteX110" fmla="*/ 489298 w 1037030"/>
              <a:gd name="connsiteY110" fmla="*/ 536070 h 589562"/>
              <a:gd name="connsiteX111" fmla="*/ 441800 w 1037030"/>
              <a:gd name="connsiteY111" fmla="*/ 532834 h 589562"/>
              <a:gd name="connsiteX112" fmla="*/ 431005 w 1037030"/>
              <a:gd name="connsiteY112" fmla="*/ 531216 h 589562"/>
              <a:gd name="connsiteX113" fmla="*/ 427227 w 1037030"/>
              <a:gd name="connsiteY113" fmla="*/ 530677 h 589562"/>
              <a:gd name="connsiteX114" fmla="*/ 423989 w 1037030"/>
              <a:gd name="connsiteY114" fmla="*/ 530138 h 589562"/>
              <a:gd name="connsiteX115" fmla="*/ 402399 w 1037030"/>
              <a:gd name="connsiteY115" fmla="*/ 524205 h 589562"/>
              <a:gd name="connsiteX116" fmla="*/ 382968 w 1037030"/>
              <a:gd name="connsiteY116" fmla="*/ 517194 h 589562"/>
              <a:gd name="connsiteX117" fmla="*/ 373252 w 1037030"/>
              <a:gd name="connsiteY117" fmla="*/ 512880 h 589562"/>
              <a:gd name="connsiteX118" fmla="*/ 368934 w 1037030"/>
              <a:gd name="connsiteY118" fmla="*/ 510722 h 589562"/>
              <a:gd name="connsiteX119" fmla="*/ 366235 w 1037030"/>
              <a:gd name="connsiteY119" fmla="*/ 509644 h 589562"/>
              <a:gd name="connsiteX120" fmla="*/ 368394 w 1037030"/>
              <a:gd name="connsiteY120" fmla="*/ 510722 h 589562"/>
              <a:gd name="connsiteX121" fmla="*/ 359219 w 1037030"/>
              <a:gd name="connsiteY121" fmla="*/ 505869 h 589562"/>
              <a:gd name="connsiteX122" fmla="*/ 349503 w 1037030"/>
              <a:gd name="connsiteY122" fmla="*/ 499936 h 589562"/>
              <a:gd name="connsiteX123" fmla="*/ 332231 w 1037030"/>
              <a:gd name="connsiteY123" fmla="*/ 488072 h 589562"/>
              <a:gd name="connsiteX124" fmla="*/ 315499 w 1037030"/>
              <a:gd name="connsiteY124" fmla="*/ 475128 h 589562"/>
              <a:gd name="connsiteX125" fmla="*/ 312260 w 1037030"/>
              <a:gd name="connsiteY125" fmla="*/ 472432 h 589562"/>
              <a:gd name="connsiteX126" fmla="*/ 311721 w 1037030"/>
              <a:gd name="connsiteY126" fmla="*/ 471892 h 589562"/>
              <a:gd name="connsiteX127" fmla="*/ 304164 w 1037030"/>
              <a:gd name="connsiteY127" fmla="*/ 464881 h 589562"/>
              <a:gd name="connsiteX128" fmla="*/ 276097 w 1037030"/>
              <a:gd name="connsiteY128" fmla="*/ 432523 h 589562"/>
              <a:gd name="connsiteX129" fmla="*/ 270700 w 1037030"/>
              <a:gd name="connsiteY129" fmla="*/ 424973 h 589562"/>
              <a:gd name="connsiteX130" fmla="*/ 267461 w 1037030"/>
              <a:gd name="connsiteY130" fmla="*/ 420119 h 589562"/>
              <a:gd name="connsiteX131" fmla="*/ 257206 w 1037030"/>
              <a:gd name="connsiteY131" fmla="*/ 402322 h 589562"/>
              <a:gd name="connsiteX132" fmla="*/ 248570 w 1037030"/>
              <a:gd name="connsiteY132" fmla="*/ 383446 h 589562"/>
              <a:gd name="connsiteX133" fmla="*/ 246951 w 1037030"/>
              <a:gd name="connsiteY133" fmla="*/ 378593 h 589562"/>
              <a:gd name="connsiteX134" fmla="*/ 337089 w 1037030"/>
              <a:gd name="connsiteY134" fmla="*/ 320348 h 589562"/>
              <a:gd name="connsiteX135" fmla="*/ 356520 w 1037030"/>
              <a:gd name="connsiteY135" fmla="*/ 224890 h 589562"/>
              <a:gd name="connsiteX136" fmla="*/ 315499 w 1037030"/>
              <a:gd name="connsiteY136" fmla="*/ 178510 h 589562"/>
              <a:gd name="connsiteX137" fmla="*/ 261524 w 1037030"/>
              <a:gd name="connsiteY137" fmla="*/ 176353 h 589562"/>
              <a:gd name="connsiteX138" fmla="*/ 183260 w 1037030"/>
              <a:gd name="connsiteY138" fmla="*/ 328437 h 589562"/>
              <a:gd name="connsiteX139" fmla="*/ 181641 w 1037030"/>
              <a:gd name="connsiteY139" fmla="*/ 328437 h 589562"/>
              <a:gd name="connsiteX140" fmla="*/ 176783 w 1037030"/>
              <a:gd name="connsiteY140" fmla="*/ 327359 h 589562"/>
              <a:gd name="connsiteX141" fmla="*/ 156812 w 1037030"/>
              <a:gd name="connsiteY141" fmla="*/ 320348 h 589562"/>
              <a:gd name="connsiteX142" fmla="*/ 153574 w 1037030"/>
              <a:gd name="connsiteY142" fmla="*/ 318730 h 589562"/>
              <a:gd name="connsiteX143" fmla="*/ 151955 w 1037030"/>
              <a:gd name="connsiteY143" fmla="*/ 318190 h 589562"/>
              <a:gd name="connsiteX144" fmla="*/ 151955 w 1037030"/>
              <a:gd name="connsiteY144" fmla="*/ 318190 h 589562"/>
              <a:gd name="connsiteX145" fmla="*/ 149796 w 1037030"/>
              <a:gd name="connsiteY145" fmla="*/ 317112 h 589562"/>
              <a:gd name="connsiteX146" fmla="*/ 150875 w 1037030"/>
              <a:gd name="connsiteY146" fmla="*/ 317651 h 589562"/>
              <a:gd name="connsiteX147" fmla="*/ 142239 w 1037030"/>
              <a:gd name="connsiteY147" fmla="*/ 312797 h 589562"/>
              <a:gd name="connsiteX148" fmla="*/ 124967 w 1037030"/>
              <a:gd name="connsiteY148" fmla="*/ 300393 h 589562"/>
              <a:gd name="connsiteX149" fmla="*/ 121189 w 1037030"/>
              <a:gd name="connsiteY149" fmla="*/ 297157 h 589562"/>
              <a:gd name="connsiteX150" fmla="*/ 121189 w 1037030"/>
              <a:gd name="connsiteY150" fmla="*/ 297157 h 589562"/>
              <a:gd name="connsiteX151" fmla="*/ 113632 w 1037030"/>
              <a:gd name="connsiteY151" fmla="*/ 289607 h 589562"/>
              <a:gd name="connsiteX152" fmla="*/ 99599 w 1037030"/>
              <a:gd name="connsiteY152" fmla="*/ 273428 h 589562"/>
              <a:gd name="connsiteX153" fmla="*/ 93662 w 1037030"/>
              <a:gd name="connsiteY153" fmla="*/ 265338 h 589562"/>
              <a:gd name="connsiteX154" fmla="*/ 90423 w 1037030"/>
              <a:gd name="connsiteY154" fmla="*/ 261024 h 589562"/>
              <a:gd name="connsiteX155" fmla="*/ 90423 w 1037030"/>
              <a:gd name="connsiteY155" fmla="*/ 260485 h 589562"/>
              <a:gd name="connsiteX156" fmla="*/ 70452 w 1037030"/>
              <a:gd name="connsiteY156" fmla="*/ 222194 h 589562"/>
              <a:gd name="connsiteX157" fmla="*/ 66674 w 1037030"/>
              <a:gd name="connsiteY157" fmla="*/ 212486 h 589562"/>
              <a:gd name="connsiteX158" fmla="*/ 66674 w 1037030"/>
              <a:gd name="connsiteY158" fmla="*/ 212486 h 589562"/>
              <a:gd name="connsiteX159" fmla="*/ 64515 w 1037030"/>
              <a:gd name="connsiteY159" fmla="*/ 206015 h 589562"/>
              <a:gd name="connsiteX160" fmla="*/ 58038 w 1037030"/>
              <a:gd name="connsiteY160" fmla="*/ 180667 h 589562"/>
              <a:gd name="connsiteX161" fmla="*/ 53720 w 1037030"/>
              <a:gd name="connsiteY161" fmla="*/ 153702 h 589562"/>
              <a:gd name="connsiteX162" fmla="*/ 52641 w 1037030"/>
              <a:gd name="connsiteY162" fmla="*/ 141298 h 589562"/>
              <a:gd name="connsiteX163" fmla="*/ 52641 w 1037030"/>
              <a:gd name="connsiteY163" fmla="*/ 139680 h 589562"/>
              <a:gd name="connsiteX164" fmla="*/ 52641 w 1037030"/>
              <a:gd name="connsiteY164" fmla="*/ 132669 h 589562"/>
              <a:gd name="connsiteX165" fmla="*/ 53720 w 1037030"/>
              <a:gd name="connsiteY165" fmla="*/ 79817 h 589562"/>
              <a:gd name="connsiteX166" fmla="*/ 59657 w 1037030"/>
              <a:gd name="connsiteY166" fmla="*/ 28044 h 589562"/>
              <a:gd name="connsiteX167" fmla="*/ 35369 w 1037030"/>
              <a:gd name="connsiteY167" fmla="*/ 0 h 589562"/>
              <a:gd name="connsiteX168" fmla="*/ 7302 w 1037030"/>
              <a:gd name="connsiteY168" fmla="*/ 24269 h 589562"/>
              <a:gd name="connsiteX169" fmla="*/ 25653 w 1037030"/>
              <a:gd name="connsiteY169" fmla="*/ 250777 h 589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Lst>
            <a:rect l="l" t="t" r="r" b="b"/>
            <a:pathLst>
              <a:path w="1037030" h="589562">
                <a:moveTo>
                  <a:pt x="67754" y="214644"/>
                </a:moveTo>
                <a:cubicBezTo>
                  <a:pt x="67754" y="214104"/>
                  <a:pt x="67754" y="213565"/>
                  <a:pt x="67214" y="213026"/>
                </a:cubicBezTo>
                <a:cubicBezTo>
                  <a:pt x="67214" y="214104"/>
                  <a:pt x="67754" y="215183"/>
                  <a:pt x="67754" y="214644"/>
                </a:cubicBezTo>
                <a:close/>
                <a:moveTo>
                  <a:pt x="237775" y="295000"/>
                </a:moveTo>
                <a:cubicBezTo>
                  <a:pt x="237775" y="291764"/>
                  <a:pt x="238854" y="287989"/>
                  <a:pt x="239394" y="284753"/>
                </a:cubicBezTo>
                <a:cubicBezTo>
                  <a:pt x="239394" y="284214"/>
                  <a:pt x="239394" y="283135"/>
                  <a:pt x="239394" y="282596"/>
                </a:cubicBezTo>
                <a:cubicBezTo>
                  <a:pt x="239394" y="282596"/>
                  <a:pt x="239394" y="282596"/>
                  <a:pt x="239394" y="282596"/>
                </a:cubicBezTo>
                <a:cubicBezTo>
                  <a:pt x="239394" y="281518"/>
                  <a:pt x="239934" y="279900"/>
                  <a:pt x="240474" y="278821"/>
                </a:cubicBezTo>
                <a:cubicBezTo>
                  <a:pt x="242093" y="271271"/>
                  <a:pt x="244792" y="264260"/>
                  <a:pt x="248030" y="257249"/>
                </a:cubicBezTo>
                <a:cubicBezTo>
                  <a:pt x="248570" y="256170"/>
                  <a:pt x="249110" y="254552"/>
                  <a:pt x="249649" y="253474"/>
                </a:cubicBezTo>
                <a:cubicBezTo>
                  <a:pt x="249649" y="253474"/>
                  <a:pt x="249649" y="252934"/>
                  <a:pt x="249649" y="252395"/>
                </a:cubicBezTo>
                <a:cubicBezTo>
                  <a:pt x="251808" y="249159"/>
                  <a:pt x="253967" y="245384"/>
                  <a:pt x="256126" y="242148"/>
                </a:cubicBezTo>
                <a:cubicBezTo>
                  <a:pt x="256666" y="241070"/>
                  <a:pt x="257746" y="239991"/>
                  <a:pt x="258825" y="239452"/>
                </a:cubicBezTo>
                <a:cubicBezTo>
                  <a:pt x="258825" y="239452"/>
                  <a:pt x="259365" y="238912"/>
                  <a:pt x="259905" y="238373"/>
                </a:cubicBezTo>
                <a:cubicBezTo>
                  <a:pt x="260984" y="237294"/>
                  <a:pt x="262603" y="236216"/>
                  <a:pt x="263683" y="234598"/>
                </a:cubicBezTo>
                <a:cubicBezTo>
                  <a:pt x="264223" y="234059"/>
                  <a:pt x="265302" y="233519"/>
                  <a:pt x="265842" y="232980"/>
                </a:cubicBezTo>
                <a:cubicBezTo>
                  <a:pt x="266921" y="232980"/>
                  <a:pt x="268001" y="231362"/>
                  <a:pt x="268541" y="231362"/>
                </a:cubicBezTo>
                <a:cubicBezTo>
                  <a:pt x="270160" y="230284"/>
                  <a:pt x="271779" y="229744"/>
                  <a:pt x="273398" y="229205"/>
                </a:cubicBezTo>
                <a:cubicBezTo>
                  <a:pt x="273398" y="229205"/>
                  <a:pt x="273938" y="229205"/>
                  <a:pt x="274478" y="229205"/>
                </a:cubicBezTo>
                <a:cubicBezTo>
                  <a:pt x="275557" y="229205"/>
                  <a:pt x="277716" y="228126"/>
                  <a:pt x="278256" y="228126"/>
                </a:cubicBezTo>
                <a:cubicBezTo>
                  <a:pt x="279875" y="228126"/>
                  <a:pt x="281495" y="227587"/>
                  <a:pt x="283114" y="227048"/>
                </a:cubicBezTo>
                <a:cubicBezTo>
                  <a:pt x="283114" y="227048"/>
                  <a:pt x="283654" y="227048"/>
                  <a:pt x="284193" y="227048"/>
                </a:cubicBezTo>
                <a:cubicBezTo>
                  <a:pt x="284193" y="227048"/>
                  <a:pt x="283654" y="227048"/>
                  <a:pt x="283114" y="227048"/>
                </a:cubicBezTo>
                <a:cubicBezTo>
                  <a:pt x="283114" y="227048"/>
                  <a:pt x="283654" y="227048"/>
                  <a:pt x="284193" y="227048"/>
                </a:cubicBezTo>
                <a:cubicBezTo>
                  <a:pt x="286352" y="227048"/>
                  <a:pt x="288511" y="227048"/>
                  <a:pt x="286352" y="227048"/>
                </a:cubicBezTo>
                <a:cubicBezTo>
                  <a:pt x="288511" y="227048"/>
                  <a:pt x="290670" y="227048"/>
                  <a:pt x="292290" y="227048"/>
                </a:cubicBezTo>
                <a:cubicBezTo>
                  <a:pt x="293909" y="227048"/>
                  <a:pt x="295528" y="228126"/>
                  <a:pt x="297147" y="228666"/>
                </a:cubicBezTo>
                <a:cubicBezTo>
                  <a:pt x="298227" y="229744"/>
                  <a:pt x="299846" y="230284"/>
                  <a:pt x="300926" y="231362"/>
                </a:cubicBezTo>
                <a:cubicBezTo>
                  <a:pt x="300926" y="231362"/>
                  <a:pt x="300926" y="231362"/>
                  <a:pt x="300926" y="231362"/>
                </a:cubicBezTo>
                <a:cubicBezTo>
                  <a:pt x="302005" y="232441"/>
                  <a:pt x="302545" y="233519"/>
                  <a:pt x="303624" y="234598"/>
                </a:cubicBezTo>
                <a:cubicBezTo>
                  <a:pt x="304704" y="236216"/>
                  <a:pt x="305244" y="237834"/>
                  <a:pt x="305783" y="239452"/>
                </a:cubicBezTo>
                <a:cubicBezTo>
                  <a:pt x="305783" y="239452"/>
                  <a:pt x="305783" y="239452"/>
                  <a:pt x="305783" y="239991"/>
                </a:cubicBezTo>
                <a:cubicBezTo>
                  <a:pt x="305783" y="241070"/>
                  <a:pt x="305783" y="241609"/>
                  <a:pt x="306323" y="242688"/>
                </a:cubicBezTo>
                <a:cubicBezTo>
                  <a:pt x="306323" y="244305"/>
                  <a:pt x="306863" y="245923"/>
                  <a:pt x="307403" y="247002"/>
                </a:cubicBezTo>
                <a:cubicBezTo>
                  <a:pt x="307403" y="248081"/>
                  <a:pt x="307403" y="249159"/>
                  <a:pt x="307403" y="250238"/>
                </a:cubicBezTo>
                <a:cubicBezTo>
                  <a:pt x="307403" y="249699"/>
                  <a:pt x="307403" y="248620"/>
                  <a:pt x="307403" y="247002"/>
                </a:cubicBezTo>
                <a:cubicBezTo>
                  <a:pt x="307403" y="250238"/>
                  <a:pt x="307403" y="253474"/>
                  <a:pt x="307403" y="256710"/>
                </a:cubicBezTo>
                <a:cubicBezTo>
                  <a:pt x="307403" y="258327"/>
                  <a:pt x="307403" y="260485"/>
                  <a:pt x="306863" y="262103"/>
                </a:cubicBezTo>
                <a:cubicBezTo>
                  <a:pt x="306863" y="262103"/>
                  <a:pt x="306863" y="262642"/>
                  <a:pt x="306863" y="263181"/>
                </a:cubicBezTo>
                <a:cubicBezTo>
                  <a:pt x="306323" y="265878"/>
                  <a:pt x="305244" y="268574"/>
                  <a:pt x="304704" y="271271"/>
                </a:cubicBezTo>
                <a:cubicBezTo>
                  <a:pt x="303624" y="273967"/>
                  <a:pt x="302545" y="278821"/>
                  <a:pt x="300386" y="280978"/>
                </a:cubicBezTo>
                <a:cubicBezTo>
                  <a:pt x="300386" y="280978"/>
                  <a:pt x="303624" y="274507"/>
                  <a:pt x="301465" y="278282"/>
                </a:cubicBezTo>
                <a:cubicBezTo>
                  <a:pt x="301465" y="278821"/>
                  <a:pt x="300926" y="279360"/>
                  <a:pt x="300386" y="279900"/>
                </a:cubicBezTo>
                <a:cubicBezTo>
                  <a:pt x="299846" y="280978"/>
                  <a:pt x="298767" y="282596"/>
                  <a:pt x="298227" y="283675"/>
                </a:cubicBezTo>
                <a:cubicBezTo>
                  <a:pt x="296608" y="286371"/>
                  <a:pt x="294449" y="289607"/>
                  <a:pt x="292290" y="292304"/>
                </a:cubicBezTo>
                <a:cubicBezTo>
                  <a:pt x="291210" y="293382"/>
                  <a:pt x="290670" y="294461"/>
                  <a:pt x="289591" y="295540"/>
                </a:cubicBezTo>
                <a:cubicBezTo>
                  <a:pt x="289591" y="296079"/>
                  <a:pt x="288511" y="296618"/>
                  <a:pt x="287972" y="297697"/>
                </a:cubicBezTo>
                <a:cubicBezTo>
                  <a:pt x="286352" y="299854"/>
                  <a:pt x="290670" y="294461"/>
                  <a:pt x="290131" y="295000"/>
                </a:cubicBezTo>
                <a:cubicBezTo>
                  <a:pt x="288511" y="297697"/>
                  <a:pt x="285273" y="299854"/>
                  <a:pt x="283114" y="302011"/>
                </a:cubicBezTo>
                <a:cubicBezTo>
                  <a:pt x="280955" y="304168"/>
                  <a:pt x="278256" y="306326"/>
                  <a:pt x="276097" y="307944"/>
                </a:cubicBezTo>
                <a:cubicBezTo>
                  <a:pt x="275018" y="309022"/>
                  <a:pt x="273938" y="309561"/>
                  <a:pt x="272319" y="310640"/>
                </a:cubicBezTo>
                <a:cubicBezTo>
                  <a:pt x="271779" y="310640"/>
                  <a:pt x="270700" y="311719"/>
                  <a:pt x="270160" y="312258"/>
                </a:cubicBezTo>
                <a:cubicBezTo>
                  <a:pt x="267461" y="314415"/>
                  <a:pt x="272319" y="311179"/>
                  <a:pt x="272859" y="310640"/>
                </a:cubicBezTo>
                <a:cubicBezTo>
                  <a:pt x="268001" y="314415"/>
                  <a:pt x="261524" y="317651"/>
                  <a:pt x="256126" y="319808"/>
                </a:cubicBezTo>
                <a:cubicBezTo>
                  <a:pt x="253428" y="321426"/>
                  <a:pt x="250189" y="322505"/>
                  <a:pt x="246951" y="323583"/>
                </a:cubicBezTo>
                <a:cubicBezTo>
                  <a:pt x="245331" y="324123"/>
                  <a:pt x="244252" y="324662"/>
                  <a:pt x="242633" y="325201"/>
                </a:cubicBezTo>
                <a:cubicBezTo>
                  <a:pt x="251269" y="321966"/>
                  <a:pt x="244252" y="324662"/>
                  <a:pt x="242633" y="325201"/>
                </a:cubicBezTo>
                <a:cubicBezTo>
                  <a:pt x="240474" y="325741"/>
                  <a:pt x="237775" y="326280"/>
                  <a:pt x="235616" y="327359"/>
                </a:cubicBezTo>
                <a:cubicBezTo>
                  <a:pt x="235616" y="326280"/>
                  <a:pt x="235616" y="325201"/>
                  <a:pt x="235616" y="324662"/>
                </a:cubicBezTo>
                <a:cubicBezTo>
                  <a:pt x="235616" y="321426"/>
                  <a:pt x="235616" y="318190"/>
                  <a:pt x="235616" y="314955"/>
                </a:cubicBezTo>
                <a:cubicBezTo>
                  <a:pt x="235616" y="307944"/>
                  <a:pt x="235616" y="301472"/>
                  <a:pt x="236695" y="294461"/>
                </a:cubicBezTo>
                <a:close/>
                <a:moveTo>
                  <a:pt x="25113" y="249699"/>
                </a:moveTo>
                <a:cubicBezTo>
                  <a:pt x="38067" y="279360"/>
                  <a:pt x="56419" y="306865"/>
                  <a:pt x="79628" y="328976"/>
                </a:cubicBezTo>
                <a:cubicBezTo>
                  <a:pt x="103917" y="351627"/>
                  <a:pt x="133063" y="370503"/>
                  <a:pt x="165448" y="378593"/>
                </a:cubicBezTo>
                <a:cubicBezTo>
                  <a:pt x="174624" y="380750"/>
                  <a:pt x="184340" y="382368"/>
                  <a:pt x="194055" y="382907"/>
                </a:cubicBezTo>
                <a:cubicBezTo>
                  <a:pt x="210248" y="436298"/>
                  <a:pt x="244252" y="482679"/>
                  <a:pt x="286352" y="518812"/>
                </a:cubicBezTo>
                <a:cubicBezTo>
                  <a:pt x="337089" y="561957"/>
                  <a:pt x="400779" y="585147"/>
                  <a:pt x="467169" y="588922"/>
                </a:cubicBezTo>
                <a:cubicBezTo>
                  <a:pt x="538416" y="593236"/>
                  <a:pt x="610202" y="575439"/>
                  <a:pt x="674433" y="545238"/>
                </a:cubicBezTo>
                <a:cubicBezTo>
                  <a:pt x="739742" y="514498"/>
                  <a:pt x="797496" y="470275"/>
                  <a:pt x="848232" y="419041"/>
                </a:cubicBezTo>
                <a:cubicBezTo>
                  <a:pt x="897889" y="369424"/>
                  <a:pt x="941609" y="313876"/>
                  <a:pt x="983709" y="257249"/>
                </a:cubicBezTo>
                <a:cubicBezTo>
                  <a:pt x="983709" y="283675"/>
                  <a:pt x="983709" y="310101"/>
                  <a:pt x="982630" y="336527"/>
                </a:cubicBezTo>
                <a:cubicBezTo>
                  <a:pt x="982630" y="350549"/>
                  <a:pt x="981550" y="364031"/>
                  <a:pt x="980471" y="378053"/>
                </a:cubicBezTo>
                <a:cubicBezTo>
                  <a:pt x="980471" y="385064"/>
                  <a:pt x="982630" y="392075"/>
                  <a:pt x="986948" y="396929"/>
                </a:cubicBezTo>
                <a:cubicBezTo>
                  <a:pt x="991266" y="401783"/>
                  <a:pt x="998283" y="405558"/>
                  <a:pt x="1004760" y="406097"/>
                </a:cubicBezTo>
                <a:cubicBezTo>
                  <a:pt x="1011776" y="406097"/>
                  <a:pt x="1018793" y="404479"/>
                  <a:pt x="1023651" y="399626"/>
                </a:cubicBezTo>
                <a:cubicBezTo>
                  <a:pt x="1028509" y="394772"/>
                  <a:pt x="1032287" y="388839"/>
                  <a:pt x="1032827" y="381828"/>
                </a:cubicBezTo>
                <a:cubicBezTo>
                  <a:pt x="1036065" y="333291"/>
                  <a:pt x="1036605" y="284214"/>
                  <a:pt x="1035525" y="235137"/>
                </a:cubicBezTo>
                <a:cubicBezTo>
                  <a:pt x="1035525" y="222733"/>
                  <a:pt x="1034446" y="209790"/>
                  <a:pt x="1033906" y="197386"/>
                </a:cubicBezTo>
                <a:cubicBezTo>
                  <a:pt x="1034446" y="196307"/>
                  <a:pt x="1034986" y="195229"/>
                  <a:pt x="1035525" y="194150"/>
                </a:cubicBezTo>
                <a:cubicBezTo>
                  <a:pt x="1037684" y="188218"/>
                  <a:pt x="1037684" y="179589"/>
                  <a:pt x="1034446" y="173656"/>
                </a:cubicBezTo>
                <a:cubicBezTo>
                  <a:pt x="1031207" y="167724"/>
                  <a:pt x="1026350" y="162331"/>
                  <a:pt x="1019333" y="160713"/>
                </a:cubicBezTo>
                <a:cubicBezTo>
                  <a:pt x="1012856" y="158556"/>
                  <a:pt x="1005299" y="158556"/>
                  <a:pt x="998822" y="161792"/>
                </a:cubicBezTo>
                <a:cubicBezTo>
                  <a:pt x="969676" y="177432"/>
                  <a:pt x="939450" y="191454"/>
                  <a:pt x="908144" y="203318"/>
                </a:cubicBezTo>
                <a:cubicBezTo>
                  <a:pt x="900048" y="206554"/>
                  <a:pt x="892492" y="209251"/>
                  <a:pt x="884395" y="211947"/>
                </a:cubicBezTo>
                <a:cubicBezTo>
                  <a:pt x="852010" y="222733"/>
                  <a:pt x="819086" y="231362"/>
                  <a:pt x="786161" y="237834"/>
                </a:cubicBezTo>
                <a:cubicBezTo>
                  <a:pt x="779684" y="238912"/>
                  <a:pt x="773207" y="243227"/>
                  <a:pt x="769429" y="248620"/>
                </a:cubicBezTo>
                <a:cubicBezTo>
                  <a:pt x="765650" y="254013"/>
                  <a:pt x="763491" y="262103"/>
                  <a:pt x="765111" y="268574"/>
                </a:cubicBezTo>
                <a:cubicBezTo>
                  <a:pt x="766730" y="275046"/>
                  <a:pt x="770508" y="281518"/>
                  <a:pt x="775906" y="285293"/>
                </a:cubicBezTo>
                <a:cubicBezTo>
                  <a:pt x="781843" y="289068"/>
                  <a:pt x="788860" y="290686"/>
                  <a:pt x="795876" y="289607"/>
                </a:cubicBezTo>
                <a:cubicBezTo>
                  <a:pt x="837437" y="281518"/>
                  <a:pt x="878458" y="270192"/>
                  <a:pt x="917860" y="255092"/>
                </a:cubicBezTo>
                <a:cubicBezTo>
                  <a:pt x="896270" y="283675"/>
                  <a:pt x="873600" y="311719"/>
                  <a:pt x="849851" y="339223"/>
                </a:cubicBezTo>
                <a:cubicBezTo>
                  <a:pt x="848772" y="340841"/>
                  <a:pt x="847153" y="341920"/>
                  <a:pt x="846073" y="343538"/>
                </a:cubicBezTo>
                <a:cubicBezTo>
                  <a:pt x="850931" y="337605"/>
                  <a:pt x="846073" y="343538"/>
                  <a:pt x="844994" y="344616"/>
                </a:cubicBezTo>
                <a:cubicBezTo>
                  <a:pt x="841755" y="347852"/>
                  <a:pt x="839056" y="351088"/>
                  <a:pt x="835818" y="354863"/>
                </a:cubicBezTo>
                <a:cubicBezTo>
                  <a:pt x="829881" y="360796"/>
                  <a:pt x="824483" y="367267"/>
                  <a:pt x="818546" y="373200"/>
                </a:cubicBezTo>
                <a:cubicBezTo>
                  <a:pt x="806671" y="385064"/>
                  <a:pt x="794797" y="396929"/>
                  <a:pt x="781843" y="408254"/>
                </a:cubicBezTo>
                <a:cubicBezTo>
                  <a:pt x="769429" y="419580"/>
                  <a:pt x="756475" y="430366"/>
                  <a:pt x="742981" y="440613"/>
                </a:cubicBezTo>
                <a:cubicBezTo>
                  <a:pt x="736504" y="445467"/>
                  <a:pt x="730027" y="450320"/>
                  <a:pt x="723010" y="455174"/>
                </a:cubicBezTo>
                <a:cubicBezTo>
                  <a:pt x="719772" y="457331"/>
                  <a:pt x="716533" y="459488"/>
                  <a:pt x="713295" y="461646"/>
                </a:cubicBezTo>
                <a:cubicBezTo>
                  <a:pt x="713295" y="461646"/>
                  <a:pt x="712755" y="461646"/>
                  <a:pt x="712215" y="462185"/>
                </a:cubicBezTo>
                <a:cubicBezTo>
                  <a:pt x="710596" y="463264"/>
                  <a:pt x="708437" y="464342"/>
                  <a:pt x="706818" y="465960"/>
                </a:cubicBezTo>
                <a:cubicBezTo>
                  <a:pt x="679290" y="483757"/>
                  <a:pt x="650144" y="498318"/>
                  <a:pt x="619378" y="510183"/>
                </a:cubicBezTo>
                <a:cubicBezTo>
                  <a:pt x="615600" y="511801"/>
                  <a:pt x="611822" y="512880"/>
                  <a:pt x="608043" y="514498"/>
                </a:cubicBezTo>
                <a:cubicBezTo>
                  <a:pt x="606964" y="514498"/>
                  <a:pt x="605884" y="515576"/>
                  <a:pt x="604265" y="515576"/>
                </a:cubicBezTo>
                <a:cubicBezTo>
                  <a:pt x="603186" y="515576"/>
                  <a:pt x="602106" y="516116"/>
                  <a:pt x="601566" y="516655"/>
                </a:cubicBezTo>
                <a:cubicBezTo>
                  <a:pt x="594010" y="519351"/>
                  <a:pt x="586453" y="521509"/>
                  <a:pt x="578357" y="523666"/>
                </a:cubicBezTo>
                <a:cubicBezTo>
                  <a:pt x="562704" y="527980"/>
                  <a:pt x="546512" y="531216"/>
                  <a:pt x="530859" y="533373"/>
                </a:cubicBezTo>
                <a:cubicBezTo>
                  <a:pt x="522763" y="534452"/>
                  <a:pt x="515206" y="535531"/>
                  <a:pt x="507110" y="536070"/>
                </a:cubicBezTo>
                <a:cubicBezTo>
                  <a:pt x="507110" y="536070"/>
                  <a:pt x="507110" y="536070"/>
                  <a:pt x="507110" y="536070"/>
                </a:cubicBezTo>
                <a:cubicBezTo>
                  <a:pt x="505491" y="536070"/>
                  <a:pt x="503332" y="536070"/>
                  <a:pt x="501713" y="536070"/>
                </a:cubicBezTo>
                <a:cubicBezTo>
                  <a:pt x="497395" y="536070"/>
                  <a:pt x="493077" y="536070"/>
                  <a:pt x="489298" y="536070"/>
                </a:cubicBezTo>
                <a:cubicBezTo>
                  <a:pt x="473646" y="536070"/>
                  <a:pt x="457453" y="534991"/>
                  <a:pt x="441800" y="532834"/>
                </a:cubicBezTo>
                <a:cubicBezTo>
                  <a:pt x="438022" y="532834"/>
                  <a:pt x="434244" y="531755"/>
                  <a:pt x="431005" y="531216"/>
                </a:cubicBezTo>
                <a:cubicBezTo>
                  <a:pt x="429926" y="531216"/>
                  <a:pt x="428307" y="531216"/>
                  <a:pt x="427227" y="530677"/>
                </a:cubicBezTo>
                <a:cubicBezTo>
                  <a:pt x="426148" y="530677"/>
                  <a:pt x="425068" y="530677"/>
                  <a:pt x="423989" y="530138"/>
                </a:cubicBezTo>
                <a:cubicBezTo>
                  <a:pt x="416972" y="528520"/>
                  <a:pt x="409415" y="526362"/>
                  <a:pt x="402399" y="524205"/>
                </a:cubicBezTo>
                <a:cubicBezTo>
                  <a:pt x="395922" y="522048"/>
                  <a:pt x="389445" y="519891"/>
                  <a:pt x="382968" y="517194"/>
                </a:cubicBezTo>
                <a:cubicBezTo>
                  <a:pt x="379729" y="516116"/>
                  <a:pt x="376491" y="514498"/>
                  <a:pt x="373252" y="512880"/>
                </a:cubicBezTo>
                <a:cubicBezTo>
                  <a:pt x="371633" y="512340"/>
                  <a:pt x="370553" y="511262"/>
                  <a:pt x="368934" y="510722"/>
                </a:cubicBezTo>
                <a:cubicBezTo>
                  <a:pt x="367855" y="510722"/>
                  <a:pt x="367315" y="509644"/>
                  <a:pt x="366235" y="509644"/>
                </a:cubicBezTo>
                <a:cubicBezTo>
                  <a:pt x="362997" y="508026"/>
                  <a:pt x="367855" y="510722"/>
                  <a:pt x="368394" y="510722"/>
                </a:cubicBezTo>
                <a:cubicBezTo>
                  <a:pt x="365696" y="510183"/>
                  <a:pt x="361917" y="506947"/>
                  <a:pt x="359219" y="505869"/>
                </a:cubicBezTo>
                <a:cubicBezTo>
                  <a:pt x="355980" y="504251"/>
                  <a:pt x="352742" y="502094"/>
                  <a:pt x="349503" y="499936"/>
                </a:cubicBezTo>
                <a:cubicBezTo>
                  <a:pt x="343566" y="496161"/>
                  <a:pt x="337629" y="492386"/>
                  <a:pt x="332231" y="488072"/>
                </a:cubicBezTo>
                <a:cubicBezTo>
                  <a:pt x="326294" y="483757"/>
                  <a:pt x="320896" y="479443"/>
                  <a:pt x="315499" y="475128"/>
                </a:cubicBezTo>
                <a:cubicBezTo>
                  <a:pt x="314419" y="474050"/>
                  <a:pt x="313340" y="472971"/>
                  <a:pt x="312260" y="472432"/>
                </a:cubicBezTo>
                <a:cubicBezTo>
                  <a:pt x="312260" y="472432"/>
                  <a:pt x="312260" y="472432"/>
                  <a:pt x="311721" y="471892"/>
                </a:cubicBezTo>
                <a:cubicBezTo>
                  <a:pt x="309022" y="469735"/>
                  <a:pt x="306863" y="467039"/>
                  <a:pt x="304164" y="464881"/>
                </a:cubicBezTo>
                <a:cubicBezTo>
                  <a:pt x="293909" y="454635"/>
                  <a:pt x="284733" y="444388"/>
                  <a:pt x="276097" y="432523"/>
                </a:cubicBezTo>
                <a:cubicBezTo>
                  <a:pt x="274478" y="429827"/>
                  <a:pt x="272319" y="427669"/>
                  <a:pt x="270700" y="424973"/>
                </a:cubicBezTo>
                <a:cubicBezTo>
                  <a:pt x="269620" y="423355"/>
                  <a:pt x="268541" y="421737"/>
                  <a:pt x="267461" y="420119"/>
                </a:cubicBezTo>
                <a:cubicBezTo>
                  <a:pt x="263683" y="414187"/>
                  <a:pt x="260444" y="408254"/>
                  <a:pt x="257206" y="402322"/>
                </a:cubicBezTo>
                <a:cubicBezTo>
                  <a:pt x="253967" y="396390"/>
                  <a:pt x="251269" y="389918"/>
                  <a:pt x="248570" y="383446"/>
                </a:cubicBezTo>
                <a:cubicBezTo>
                  <a:pt x="248030" y="381828"/>
                  <a:pt x="247490" y="380210"/>
                  <a:pt x="246951" y="378593"/>
                </a:cubicBezTo>
                <a:cubicBezTo>
                  <a:pt x="282574" y="369964"/>
                  <a:pt x="314959" y="350549"/>
                  <a:pt x="337089" y="320348"/>
                </a:cubicBezTo>
                <a:cubicBezTo>
                  <a:pt x="356520" y="293922"/>
                  <a:pt x="367315" y="256710"/>
                  <a:pt x="356520" y="224890"/>
                </a:cubicBezTo>
                <a:cubicBezTo>
                  <a:pt x="349503" y="203858"/>
                  <a:pt x="336009" y="187678"/>
                  <a:pt x="315499" y="178510"/>
                </a:cubicBezTo>
                <a:cubicBezTo>
                  <a:pt x="299306" y="170960"/>
                  <a:pt x="278256" y="170960"/>
                  <a:pt x="261524" y="176353"/>
                </a:cubicBezTo>
                <a:cubicBezTo>
                  <a:pt x="198913" y="196307"/>
                  <a:pt x="179482" y="266956"/>
                  <a:pt x="183260" y="328437"/>
                </a:cubicBezTo>
                <a:cubicBezTo>
                  <a:pt x="182720" y="328437"/>
                  <a:pt x="182181" y="328437"/>
                  <a:pt x="181641" y="328437"/>
                </a:cubicBezTo>
                <a:cubicBezTo>
                  <a:pt x="180022" y="328437"/>
                  <a:pt x="178402" y="327898"/>
                  <a:pt x="176783" y="327359"/>
                </a:cubicBezTo>
                <a:cubicBezTo>
                  <a:pt x="169766" y="325201"/>
                  <a:pt x="163289" y="323044"/>
                  <a:pt x="156812" y="320348"/>
                </a:cubicBezTo>
                <a:cubicBezTo>
                  <a:pt x="155733" y="320348"/>
                  <a:pt x="154653" y="319269"/>
                  <a:pt x="153574" y="318730"/>
                </a:cubicBezTo>
                <a:cubicBezTo>
                  <a:pt x="153574" y="318730"/>
                  <a:pt x="152494" y="318730"/>
                  <a:pt x="151955" y="318190"/>
                </a:cubicBezTo>
                <a:cubicBezTo>
                  <a:pt x="151955" y="318190"/>
                  <a:pt x="151955" y="318190"/>
                  <a:pt x="151955" y="318190"/>
                </a:cubicBezTo>
                <a:cubicBezTo>
                  <a:pt x="151415" y="318190"/>
                  <a:pt x="150335" y="317651"/>
                  <a:pt x="149796" y="317112"/>
                </a:cubicBezTo>
                <a:cubicBezTo>
                  <a:pt x="149796" y="317112"/>
                  <a:pt x="150875" y="317112"/>
                  <a:pt x="150875" y="317651"/>
                </a:cubicBezTo>
                <a:cubicBezTo>
                  <a:pt x="148176" y="316033"/>
                  <a:pt x="144938" y="314415"/>
                  <a:pt x="142239" y="312797"/>
                </a:cubicBezTo>
                <a:cubicBezTo>
                  <a:pt x="136302" y="309022"/>
                  <a:pt x="130365" y="304708"/>
                  <a:pt x="124967" y="300393"/>
                </a:cubicBezTo>
                <a:cubicBezTo>
                  <a:pt x="123888" y="299315"/>
                  <a:pt x="122268" y="298236"/>
                  <a:pt x="121189" y="297157"/>
                </a:cubicBezTo>
                <a:cubicBezTo>
                  <a:pt x="121189" y="297157"/>
                  <a:pt x="121189" y="297157"/>
                  <a:pt x="121189" y="297157"/>
                </a:cubicBezTo>
                <a:cubicBezTo>
                  <a:pt x="118490" y="294461"/>
                  <a:pt x="115791" y="292304"/>
                  <a:pt x="113632" y="289607"/>
                </a:cubicBezTo>
                <a:cubicBezTo>
                  <a:pt x="108775" y="284753"/>
                  <a:pt x="103917" y="279360"/>
                  <a:pt x="99599" y="273428"/>
                </a:cubicBezTo>
                <a:cubicBezTo>
                  <a:pt x="97440" y="270731"/>
                  <a:pt x="95281" y="268035"/>
                  <a:pt x="93662" y="265338"/>
                </a:cubicBezTo>
                <a:cubicBezTo>
                  <a:pt x="92582" y="263720"/>
                  <a:pt x="91503" y="262642"/>
                  <a:pt x="90423" y="261024"/>
                </a:cubicBezTo>
                <a:cubicBezTo>
                  <a:pt x="90423" y="261024"/>
                  <a:pt x="90423" y="261024"/>
                  <a:pt x="90423" y="260485"/>
                </a:cubicBezTo>
                <a:cubicBezTo>
                  <a:pt x="82867" y="248081"/>
                  <a:pt x="75850" y="235137"/>
                  <a:pt x="70452" y="222194"/>
                </a:cubicBezTo>
                <a:cubicBezTo>
                  <a:pt x="69373" y="218958"/>
                  <a:pt x="67754" y="215722"/>
                  <a:pt x="66674" y="212486"/>
                </a:cubicBezTo>
                <a:cubicBezTo>
                  <a:pt x="66674" y="212486"/>
                  <a:pt x="66674" y="212486"/>
                  <a:pt x="66674" y="212486"/>
                </a:cubicBezTo>
                <a:cubicBezTo>
                  <a:pt x="66134" y="210329"/>
                  <a:pt x="65055" y="208172"/>
                  <a:pt x="64515" y="206015"/>
                </a:cubicBezTo>
                <a:cubicBezTo>
                  <a:pt x="61816" y="197386"/>
                  <a:pt x="59657" y="189296"/>
                  <a:pt x="58038" y="180667"/>
                </a:cubicBezTo>
                <a:cubicBezTo>
                  <a:pt x="56419" y="172039"/>
                  <a:pt x="54800" y="162870"/>
                  <a:pt x="53720" y="153702"/>
                </a:cubicBezTo>
                <a:cubicBezTo>
                  <a:pt x="53720" y="149388"/>
                  <a:pt x="52641" y="145613"/>
                  <a:pt x="52641" y="141298"/>
                </a:cubicBezTo>
                <a:cubicBezTo>
                  <a:pt x="52641" y="140759"/>
                  <a:pt x="52641" y="140219"/>
                  <a:pt x="52641" y="139680"/>
                </a:cubicBezTo>
                <a:cubicBezTo>
                  <a:pt x="52641" y="137523"/>
                  <a:pt x="52641" y="134826"/>
                  <a:pt x="52641" y="132669"/>
                </a:cubicBezTo>
                <a:cubicBezTo>
                  <a:pt x="52101" y="114872"/>
                  <a:pt x="52641" y="97075"/>
                  <a:pt x="53720" y="79817"/>
                </a:cubicBezTo>
                <a:cubicBezTo>
                  <a:pt x="54800" y="62559"/>
                  <a:pt x="56959" y="45302"/>
                  <a:pt x="59657" y="28044"/>
                </a:cubicBezTo>
                <a:cubicBezTo>
                  <a:pt x="61816" y="14561"/>
                  <a:pt x="48862" y="539"/>
                  <a:pt x="35369" y="0"/>
                </a:cubicBezTo>
                <a:cubicBezTo>
                  <a:pt x="20256" y="0"/>
                  <a:pt x="9461" y="9707"/>
                  <a:pt x="7302" y="24269"/>
                </a:cubicBezTo>
                <a:cubicBezTo>
                  <a:pt x="-4033" y="99772"/>
                  <a:pt x="-5113" y="179589"/>
                  <a:pt x="25653" y="250777"/>
                </a:cubicBezTo>
                <a:close/>
              </a:path>
            </a:pathLst>
          </a:custGeom>
          <a:solidFill>
            <a:srgbClr val="22BDBF"/>
          </a:solidFill>
          <a:ln w="5398" cap="flat">
            <a:noFill/>
            <a:prstDash val="solid"/>
            <a:miter/>
          </a:ln>
        </p:spPr>
        <p:txBody>
          <a:bodyPr rtlCol="0" anchor="ctr"/>
          <a:lstStyle/>
          <a:p>
            <a:endParaRPr lang="en-US"/>
          </a:p>
        </p:txBody>
      </p:sp>
      <p:sp>
        <p:nvSpPr>
          <p:cNvPr id="3" name="pole tekstowe 19">
            <a:extLst>
              <a:ext uri="{FF2B5EF4-FFF2-40B4-BE49-F238E27FC236}">
                <a16:creationId xmlns:a16="http://schemas.microsoft.com/office/drawing/2014/main" id="{E5FF8C94-AE4D-FA1B-C0BC-DF1B0DFFE780}"/>
              </a:ext>
            </a:extLst>
          </p:cNvPr>
          <p:cNvSpPr txBox="1"/>
          <p:nvPr/>
        </p:nvSpPr>
        <p:spPr>
          <a:xfrm>
            <a:off x="835397" y="1579470"/>
            <a:ext cx="3832856" cy="1323632"/>
          </a:xfrm>
          <a:prstGeom prst="rect">
            <a:avLst/>
          </a:prstGeom>
          <a:noFill/>
        </p:spPr>
        <p:txBody>
          <a:bodyPr wrap="square" rtlCol="0">
            <a:spAutoFit/>
          </a:bodyPr>
          <a:lstStyle/>
          <a:p>
            <a:r>
              <a:rPr lang="en-US" sz="2667" dirty="0">
                <a:solidFill>
                  <a:schemeClr val="bg1"/>
                </a:solidFill>
                <a:latin typeface="Calibri" panose="020F0502020204030204" pitchFamily="34" charset="0"/>
                <a:cs typeface="Calibri" panose="020F0502020204030204" pitchFamily="34" charset="0"/>
              </a:rPr>
              <a:t>Safe data = smart choices guided by values.</a:t>
            </a:r>
          </a:p>
          <a:p>
            <a:endParaRPr lang="en-US" sz="2667"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02507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C0563-3564-9394-3C74-EA693D1B778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85CA6E6-98CF-E09E-5B8C-70D29997F8A8}"/>
              </a:ext>
            </a:extLst>
          </p:cNvPr>
          <p:cNvSpPr/>
          <p:nvPr/>
        </p:nvSpPr>
        <p:spPr>
          <a:xfrm flipH="1" flipV="1">
            <a:off x="0" y="1533667"/>
            <a:ext cx="12191996" cy="4266379"/>
          </a:xfrm>
          <a:prstGeom prst="rect">
            <a:avLst/>
          </a:prstGeom>
          <a:solidFill>
            <a:srgbClr val="3C37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7" name="Text Placeholder 11">
            <a:extLst>
              <a:ext uri="{FF2B5EF4-FFF2-40B4-BE49-F238E27FC236}">
                <a16:creationId xmlns:a16="http://schemas.microsoft.com/office/drawing/2014/main" id="{E4BD3E99-11CD-314A-424F-9F8A03730959}"/>
              </a:ext>
            </a:extLst>
          </p:cNvPr>
          <p:cNvSpPr txBox="1">
            <a:spLocks/>
          </p:cNvSpPr>
          <p:nvPr/>
        </p:nvSpPr>
        <p:spPr>
          <a:xfrm>
            <a:off x="579276" y="507221"/>
            <a:ext cx="10569987" cy="763603"/>
          </a:xfrm>
          <a:prstGeom prst="rect">
            <a:avLst/>
          </a:prstGeom>
        </p:spPr>
        <p:txBody>
          <a:bodyPr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22BDBF"/>
                </a:solidFill>
                <a:cs typeface="Times New Roman" panose="02020603050405020304" pitchFamily="18" charset="0"/>
              </a:rPr>
              <a:t>Special categories of personal data</a:t>
            </a:r>
          </a:p>
        </p:txBody>
      </p:sp>
      <p:sp>
        <p:nvSpPr>
          <p:cNvPr id="10" name="pole tekstowe 19">
            <a:extLst>
              <a:ext uri="{FF2B5EF4-FFF2-40B4-BE49-F238E27FC236}">
                <a16:creationId xmlns:a16="http://schemas.microsoft.com/office/drawing/2014/main" id="{6A17F8D9-A074-8400-494E-D4EE0BF8A043}"/>
              </a:ext>
            </a:extLst>
          </p:cNvPr>
          <p:cNvSpPr txBox="1"/>
          <p:nvPr/>
        </p:nvSpPr>
        <p:spPr>
          <a:xfrm>
            <a:off x="699428" y="2015359"/>
            <a:ext cx="4466130" cy="1734064"/>
          </a:xfrm>
          <a:prstGeom prst="rect">
            <a:avLst/>
          </a:prstGeom>
          <a:noFill/>
        </p:spPr>
        <p:txBody>
          <a:bodyPr wrap="square" rtlCol="0">
            <a:spAutoFit/>
          </a:bodyPr>
          <a:lstStyle/>
          <a:p>
            <a:r>
              <a:rPr lang="en-US" sz="2667" b="1" dirty="0">
                <a:solidFill>
                  <a:schemeClr val="bg1"/>
                </a:solidFill>
                <a:latin typeface="Calibri" panose="020F0502020204030204" pitchFamily="34" charset="0"/>
                <a:cs typeface="Calibri" panose="020F0502020204030204" pitchFamily="34" charset="0"/>
              </a:rPr>
              <a:t>Particular caution should be exercised when sharing them with AI systems.</a:t>
            </a:r>
          </a:p>
          <a:p>
            <a:endParaRPr lang="en-US" sz="2667" b="1" dirty="0">
              <a:solidFill>
                <a:schemeClr val="bg1"/>
              </a:solidFill>
              <a:latin typeface="Calibri" panose="020F0502020204030204" pitchFamily="34" charset="0"/>
              <a:cs typeface="Calibri" panose="020F0502020204030204" pitchFamily="34" charset="0"/>
            </a:endParaRPr>
          </a:p>
        </p:txBody>
      </p:sp>
      <p:sp>
        <p:nvSpPr>
          <p:cNvPr id="12" name="Graphic 7">
            <a:extLst>
              <a:ext uri="{FF2B5EF4-FFF2-40B4-BE49-F238E27FC236}">
                <a16:creationId xmlns:a16="http://schemas.microsoft.com/office/drawing/2014/main" id="{7CF96716-0283-7F8D-E22D-3C32EA65A22F}"/>
              </a:ext>
            </a:extLst>
          </p:cNvPr>
          <p:cNvSpPr/>
          <p:nvPr/>
        </p:nvSpPr>
        <p:spPr>
          <a:xfrm>
            <a:off x="-366607" y="3653589"/>
            <a:ext cx="4451658" cy="3617351"/>
          </a:xfrm>
          <a:custGeom>
            <a:avLst/>
            <a:gdLst>
              <a:gd name="connsiteX0" fmla="*/ 790618 w 1279343"/>
              <a:gd name="connsiteY0" fmla="*/ 338443 h 1039575"/>
              <a:gd name="connsiteX1" fmla="*/ 683241 w 1279343"/>
              <a:gd name="connsiteY1" fmla="*/ 400320 h 1039575"/>
              <a:gd name="connsiteX2" fmla="*/ 619575 w 1279343"/>
              <a:gd name="connsiteY2" fmla="*/ 396513 h 1039575"/>
              <a:gd name="connsiteX3" fmla="*/ 446632 w 1279343"/>
              <a:gd name="connsiteY3" fmla="*/ 333683 h 1039575"/>
              <a:gd name="connsiteX4" fmla="*/ 403871 w 1279343"/>
              <a:gd name="connsiteY4" fmla="*/ 547875 h 1039575"/>
              <a:gd name="connsiteX5" fmla="*/ 582516 w 1279343"/>
              <a:gd name="connsiteY5" fmla="*/ 770635 h 1039575"/>
              <a:gd name="connsiteX6" fmla="*/ 790618 w 1279343"/>
              <a:gd name="connsiteY6" fmla="*/ 680198 h 1039575"/>
              <a:gd name="connsiteX7" fmla="*/ 921751 w 1279343"/>
              <a:gd name="connsiteY7" fmla="*/ 471718 h 1039575"/>
              <a:gd name="connsiteX8" fmla="*/ 790618 w 1279343"/>
              <a:gd name="connsiteY8" fmla="*/ 338443 h 1039575"/>
              <a:gd name="connsiteX9" fmla="*/ 790618 w 1279343"/>
              <a:gd name="connsiteY9" fmla="*/ 338443 h 1039575"/>
              <a:gd name="connsiteX10" fmla="*/ 994919 w 1279343"/>
              <a:gd name="connsiteY10" fmla="*/ 471718 h 1039575"/>
              <a:gd name="connsiteX11" fmla="*/ 835279 w 1279343"/>
              <a:gd name="connsiteY11" fmla="*/ 739221 h 1039575"/>
              <a:gd name="connsiteX12" fmla="*/ 659485 w 1279343"/>
              <a:gd name="connsiteY12" fmla="*/ 829657 h 1039575"/>
              <a:gd name="connsiteX13" fmla="*/ 958810 w 1279343"/>
              <a:gd name="connsiteY13" fmla="*/ 965788 h 1039575"/>
              <a:gd name="connsiteX14" fmla="*/ 957860 w 1279343"/>
              <a:gd name="connsiteY14" fmla="*/ 942941 h 1039575"/>
              <a:gd name="connsiteX15" fmla="*/ 961661 w 1279343"/>
              <a:gd name="connsiteY15" fmla="*/ 808714 h 1039575"/>
              <a:gd name="connsiteX16" fmla="*/ 1116549 w 1279343"/>
              <a:gd name="connsiteY16" fmla="*/ 722085 h 1039575"/>
              <a:gd name="connsiteX17" fmla="*/ 1146007 w 1279343"/>
              <a:gd name="connsiteY17" fmla="*/ 317500 h 1039575"/>
              <a:gd name="connsiteX18" fmla="*/ 677540 w 1279343"/>
              <a:gd name="connsiteY18" fmla="*/ 74748 h 1039575"/>
              <a:gd name="connsiteX19" fmla="*/ 247082 w 1279343"/>
              <a:gd name="connsiteY19" fmla="*/ 191840 h 1039575"/>
              <a:gd name="connsiteX20" fmla="*/ 85542 w 1279343"/>
              <a:gd name="connsiteY20" fmla="*/ 407936 h 1039575"/>
              <a:gd name="connsiteX21" fmla="*/ 218575 w 1279343"/>
              <a:gd name="connsiteY21" fmla="*/ 696382 h 1039575"/>
              <a:gd name="connsiteX22" fmla="*/ 474189 w 1279343"/>
              <a:gd name="connsiteY22" fmla="*/ 769684 h 1039575"/>
              <a:gd name="connsiteX23" fmla="*/ 337355 w 1279343"/>
              <a:gd name="connsiteY23" fmla="*/ 577386 h 1039575"/>
              <a:gd name="connsiteX24" fmla="*/ 415274 w 1279343"/>
              <a:gd name="connsiteY24" fmla="*/ 267045 h 1039575"/>
              <a:gd name="connsiteX25" fmla="*/ 657585 w 1279343"/>
              <a:gd name="connsiteY25" fmla="*/ 318451 h 1039575"/>
              <a:gd name="connsiteX26" fmla="*/ 790618 w 1279343"/>
              <a:gd name="connsiteY26" fmla="*/ 264189 h 1039575"/>
              <a:gd name="connsiteX27" fmla="*/ 995869 w 1279343"/>
              <a:gd name="connsiteY27" fmla="*/ 471718 h 1039575"/>
              <a:gd name="connsiteX28" fmla="*/ 995869 w 1279343"/>
              <a:gd name="connsiteY28" fmla="*/ 471718 h 1039575"/>
              <a:gd name="connsiteX29" fmla="*/ 557810 w 1279343"/>
              <a:gd name="connsiteY29" fmla="*/ 846793 h 1039575"/>
              <a:gd name="connsiteX30" fmla="*/ 178665 w 1279343"/>
              <a:gd name="connsiteY30" fmla="*/ 761116 h 1039575"/>
              <a:gd name="connsiteX31" fmla="*/ 12373 w 1279343"/>
              <a:gd name="connsiteY31" fmla="*/ 388897 h 1039575"/>
              <a:gd name="connsiteX32" fmla="*/ 200521 w 1279343"/>
              <a:gd name="connsiteY32" fmla="*/ 132818 h 1039575"/>
              <a:gd name="connsiteX33" fmla="*/ 679440 w 1279343"/>
              <a:gd name="connsiteY33" fmla="*/ 1447 h 1039575"/>
              <a:gd name="connsiteX34" fmla="*/ 1203021 w 1279343"/>
              <a:gd name="connsiteY34" fmla="*/ 273709 h 1039575"/>
              <a:gd name="connsiteX35" fmla="*/ 1158360 w 1279343"/>
              <a:gd name="connsiteY35" fmla="*/ 781107 h 1039575"/>
              <a:gd name="connsiteX36" fmla="*/ 1019625 w 1279343"/>
              <a:gd name="connsiteY36" fmla="*/ 851552 h 1039575"/>
              <a:gd name="connsiteX37" fmla="*/ 1025327 w 1279343"/>
              <a:gd name="connsiteY37" fmla="*/ 917238 h 1039575"/>
              <a:gd name="connsiteX38" fmla="*/ 952158 w 1279343"/>
              <a:gd name="connsiteY38" fmla="*/ 1039090 h 1039575"/>
              <a:gd name="connsiteX39" fmla="*/ 556860 w 1279343"/>
              <a:gd name="connsiteY39" fmla="*/ 846793 h 1039575"/>
              <a:gd name="connsiteX40" fmla="*/ 556860 w 1279343"/>
              <a:gd name="connsiteY40" fmla="*/ 846793 h 1039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79343" h="1039575">
                <a:moveTo>
                  <a:pt x="790618" y="338443"/>
                </a:moveTo>
                <a:cubicBezTo>
                  <a:pt x="745957" y="338443"/>
                  <a:pt x="707947" y="363194"/>
                  <a:pt x="683241" y="400320"/>
                </a:cubicBezTo>
                <a:cubicBezTo>
                  <a:pt x="668037" y="424120"/>
                  <a:pt x="631928" y="422216"/>
                  <a:pt x="619575" y="396513"/>
                </a:cubicBezTo>
                <a:cubicBezTo>
                  <a:pt x="587267" y="330827"/>
                  <a:pt x="512198" y="301316"/>
                  <a:pt x="446632" y="333683"/>
                </a:cubicBezTo>
                <a:cubicBezTo>
                  <a:pt x="362061" y="375569"/>
                  <a:pt x="370613" y="474574"/>
                  <a:pt x="403871" y="547875"/>
                </a:cubicBezTo>
                <a:cubicBezTo>
                  <a:pt x="441881" y="632600"/>
                  <a:pt x="512198" y="710662"/>
                  <a:pt x="582516" y="770635"/>
                </a:cubicBezTo>
                <a:cubicBezTo>
                  <a:pt x="654734" y="761116"/>
                  <a:pt x="728853" y="727797"/>
                  <a:pt x="790618" y="680198"/>
                </a:cubicBezTo>
                <a:cubicBezTo>
                  <a:pt x="852384" y="632600"/>
                  <a:pt x="920801" y="554539"/>
                  <a:pt x="921751" y="471718"/>
                </a:cubicBezTo>
                <a:cubicBezTo>
                  <a:pt x="921751" y="398417"/>
                  <a:pt x="864737" y="336539"/>
                  <a:pt x="790618" y="338443"/>
                </a:cubicBezTo>
                <a:lnTo>
                  <a:pt x="790618" y="338443"/>
                </a:lnTo>
                <a:close/>
                <a:moveTo>
                  <a:pt x="994919" y="471718"/>
                </a:moveTo>
                <a:cubicBezTo>
                  <a:pt x="994919" y="579290"/>
                  <a:pt x="917000" y="676391"/>
                  <a:pt x="835279" y="739221"/>
                </a:cubicBezTo>
                <a:cubicBezTo>
                  <a:pt x="783016" y="779203"/>
                  <a:pt x="722201" y="811570"/>
                  <a:pt x="659485" y="829657"/>
                </a:cubicBezTo>
                <a:cubicBezTo>
                  <a:pt x="723151" y="873448"/>
                  <a:pt x="883741" y="960077"/>
                  <a:pt x="958810" y="965788"/>
                </a:cubicBezTo>
                <a:cubicBezTo>
                  <a:pt x="963561" y="965788"/>
                  <a:pt x="963561" y="960077"/>
                  <a:pt x="957860" y="942941"/>
                </a:cubicBezTo>
                <a:cubicBezTo>
                  <a:pt x="935054" y="880111"/>
                  <a:pt x="939805" y="839177"/>
                  <a:pt x="961661" y="808714"/>
                </a:cubicBezTo>
                <a:cubicBezTo>
                  <a:pt x="996820" y="760164"/>
                  <a:pt x="1067137" y="759212"/>
                  <a:pt x="1116549" y="722085"/>
                </a:cubicBezTo>
                <a:cubicBezTo>
                  <a:pt x="1236279" y="633552"/>
                  <a:pt x="1228678" y="430783"/>
                  <a:pt x="1146007" y="317500"/>
                </a:cubicBezTo>
                <a:cubicBezTo>
                  <a:pt x="1035779" y="168041"/>
                  <a:pt x="861886" y="86171"/>
                  <a:pt x="677540" y="74748"/>
                </a:cubicBezTo>
                <a:cubicBezTo>
                  <a:pt x="519800" y="65228"/>
                  <a:pt x="362061" y="106163"/>
                  <a:pt x="247082" y="191840"/>
                </a:cubicBezTo>
                <a:cubicBezTo>
                  <a:pt x="176765" y="244198"/>
                  <a:pt x="109298" y="322259"/>
                  <a:pt x="85542" y="407936"/>
                </a:cubicBezTo>
                <a:cubicBezTo>
                  <a:pt x="51333" y="530740"/>
                  <a:pt x="113099" y="634504"/>
                  <a:pt x="218575" y="696382"/>
                </a:cubicBezTo>
                <a:cubicBezTo>
                  <a:pt x="284141" y="735413"/>
                  <a:pt x="369663" y="761116"/>
                  <a:pt x="474189" y="769684"/>
                </a:cubicBezTo>
                <a:cubicBezTo>
                  <a:pt x="413374" y="707806"/>
                  <a:pt x="365862" y="642120"/>
                  <a:pt x="337355" y="577386"/>
                </a:cubicBezTo>
                <a:cubicBezTo>
                  <a:pt x="286992" y="465054"/>
                  <a:pt x="293644" y="327019"/>
                  <a:pt x="415274" y="267045"/>
                </a:cubicBezTo>
                <a:cubicBezTo>
                  <a:pt x="497945" y="226111"/>
                  <a:pt x="597720" y="247054"/>
                  <a:pt x="657585" y="318451"/>
                </a:cubicBezTo>
                <a:cubicBezTo>
                  <a:pt x="693694" y="284181"/>
                  <a:pt x="741206" y="265141"/>
                  <a:pt x="790618" y="264189"/>
                </a:cubicBezTo>
                <a:cubicBezTo>
                  <a:pt x="905597" y="262285"/>
                  <a:pt x="996820" y="356530"/>
                  <a:pt x="995869" y="471718"/>
                </a:cubicBezTo>
                <a:lnTo>
                  <a:pt x="995869" y="471718"/>
                </a:lnTo>
                <a:close/>
                <a:moveTo>
                  <a:pt x="557810" y="846793"/>
                </a:moveTo>
                <a:cubicBezTo>
                  <a:pt x="435229" y="851552"/>
                  <a:pt x="285092" y="823945"/>
                  <a:pt x="178665" y="761116"/>
                </a:cubicBezTo>
                <a:cubicBezTo>
                  <a:pt x="44682" y="681151"/>
                  <a:pt x="-31337" y="545019"/>
                  <a:pt x="12373" y="388897"/>
                </a:cubicBezTo>
                <a:cubicBezTo>
                  <a:pt x="40881" y="287988"/>
                  <a:pt x="116900" y="194696"/>
                  <a:pt x="200521" y="132818"/>
                </a:cubicBezTo>
                <a:cubicBezTo>
                  <a:pt x="329753" y="37621"/>
                  <a:pt x="504597" y="-9025"/>
                  <a:pt x="679440" y="1447"/>
                </a:cubicBezTo>
                <a:cubicBezTo>
                  <a:pt x="886592" y="14774"/>
                  <a:pt x="1080441" y="107115"/>
                  <a:pt x="1203021" y="273709"/>
                </a:cubicBezTo>
                <a:cubicBezTo>
                  <a:pt x="1310398" y="419360"/>
                  <a:pt x="1312298" y="667823"/>
                  <a:pt x="1158360" y="781107"/>
                </a:cubicBezTo>
                <a:cubicBezTo>
                  <a:pt x="1124151" y="806810"/>
                  <a:pt x="1031028" y="835369"/>
                  <a:pt x="1019625" y="851552"/>
                </a:cubicBezTo>
                <a:cubicBezTo>
                  <a:pt x="1012023" y="862024"/>
                  <a:pt x="1012974" y="881063"/>
                  <a:pt x="1025327" y="917238"/>
                </a:cubicBezTo>
                <a:cubicBezTo>
                  <a:pt x="1060486" y="1014339"/>
                  <a:pt x="1022476" y="1043850"/>
                  <a:pt x="952158" y="1039090"/>
                </a:cubicBezTo>
                <a:cubicBezTo>
                  <a:pt x="840981" y="1031474"/>
                  <a:pt x="642381" y="914382"/>
                  <a:pt x="556860" y="846793"/>
                </a:cubicBezTo>
                <a:lnTo>
                  <a:pt x="556860" y="846793"/>
                </a:lnTo>
                <a:close/>
              </a:path>
            </a:pathLst>
          </a:custGeom>
          <a:solidFill>
            <a:schemeClr val="bg1">
              <a:alpha val="19374"/>
            </a:schemeClr>
          </a:solidFill>
          <a:ln w="950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B532C81-4F6A-630E-3805-02BD947DD04A}"/>
              </a:ext>
            </a:extLst>
          </p:cNvPr>
          <p:cNvSpPr/>
          <p:nvPr/>
        </p:nvSpPr>
        <p:spPr>
          <a:xfrm>
            <a:off x="579276" y="1495413"/>
            <a:ext cx="5904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gradFill>
            <a:gsLst>
              <a:gs pos="0">
                <a:srgbClr val="E8068C"/>
              </a:gs>
              <a:gs pos="100000">
                <a:srgbClr val="22BDBF"/>
              </a:gs>
              <a:gs pos="45000">
                <a:srgbClr val="3C3795"/>
              </a:gs>
            </a:gsLst>
            <a:lin ang="0" scaled="0"/>
          </a:gradFill>
          <a:ln w="3060" cap="flat">
            <a:noFill/>
            <a:prstDash val="solid"/>
            <a:miter/>
          </a:ln>
        </p:spPr>
        <p:txBody>
          <a:bodyPr rtlCol="0" anchor="ctr"/>
          <a:lstStyle/>
          <a:p>
            <a:endParaRPr lang="en-US"/>
          </a:p>
        </p:txBody>
      </p:sp>
      <p:sp>
        <p:nvSpPr>
          <p:cNvPr id="4" name="pole tekstowe 21">
            <a:extLst>
              <a:ext uri="{FF2B5EF4-FFF2-40B4-BE49-F238E27FC236}">
                <a16:creationId xmlns:a16="http://schemas.microsoft.com/office/drawing/2014/main" id="{5631A3F0-6CB6-F976-28B3-F4DAE40CB21F}"/>
              </a:ext>
            </a:extLst>
          </p:cNvPr>
          <p:cNvSpPr txBox="1"/>
          <p:nvPr/>
        </p:nvSpPr>
        <p:spPr>
          <a:xfrm>
            <a:off x="5588572" y="2015359"/>
            <a:ext cx="5904000" cy="4524315"/>
          </a:xfrm>
          <a:prstGeom prst="rect">
            <a:avLst/>
          </a:prstGeom>
          <a:noFill/>
        </p:spPr>
        <p:txBody>
          <a:bodyPr wrap="square" rtlCol="0">
            <a:spAutoFit/>
          </a:bodyPr>
          <a:lstStyle/>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Personal Data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Sensitive Data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Health Data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Financial Data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Login Credentials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Customer Data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Internal Organizational Documents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Unpublished Research Results </a:t>
            </a:r>
          </a:p>
          <a:p>
            <a:pPr marL="457200" indent="-457200">
              <a:buFont typeface="+mj-lt"/>
              <a:buAutoNum type="arabicPeriod"/>
            </a:pPr>
            <a:r>
              <a:rPr lang="en-US" sz="2400" dirty="0">
                <a:solidFill>
                  <a:schemeClr val="bg1"/>
                </a:solidFill>
                <a:latin typeface="Calibri" panose="020F0502020204030204" pitchFamily="34" charset="0"/>
                <a:cs typeface="Calibri" panose="020F0502020204030204" pitchFamily="34" charset="0"/>
              </a:rPr>
              <a:t>Data Protected By Trade Secrets </a:t>
            </a:r>
            <a:br>
              <a:rPr lang="en-US" sz="2400" dirty="0">
                <a:solidFill>
                  <a:schemeClr val="bg1"/>
                </a:solidFill>
                <a:latin typeface="Calibri" panose="020F0502020204030204" pitchFamily="34" charset="0"/>
                <a:cs typeface="Calibri" panose="020F0502020204030204" pitchFamily="34" charset="0"/>
              </a:rPr>
            </a:br>
            <a:endParaRPr lang="en-US" sz="2400" dirty="0">
              <a:solidFill>
                <a:schemeClr val="bg1"/>
              </a:solidFill>
              <a:latin typeface="Calibri" panose="020F0502020204030204" pitchFamily="34" charset="0"/>
              <a:cs typeface="Calibri" panose="020F0502020204030204" pitchFamily="34" charset="0"/>
            </a:endParaRPr>
          </a:p>
          <a:p>
            <a:pPr marL="457200" indent="-457200">
              <a:buFont typeface="+mj-lt"/>
              <a:buAutoNum type="arabicPeriod"/>
            </a:pPr>
            <a:endParaRPr lang="en-US" sz="2400" dirty="0">
              <a:solidFill>
                <a:schemeClr val="bg1"/>
              </a:solidFill>
              <a:latin typeface="Calibri" panose="020F0502020204030204" pitchFamily="34" charset="0"/>
              <a:cs typeface="Calibri" panose="020F0502020204030204" pitchFamily="34" charset="0"/>
            </a:endParaRPr>
          </a:p>
          <a:p>
            <a:pPr marL="457200" indent="-457200">
              <a:buFont typeface="+mj-lt"/>
              <a:buAutoNum type="arabicPeriod"/>
            </a:pP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8891300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11619</TotalTime>
  <Words>3750</Words>
  <Application>Microsoft Macintosh PowerPoint</Application>
  <PresentationFormat>Widescreen</PresentationFormat>
  <Paragraphs>437</Paragraphs>
  <Slides>46</Slides>
  <Notes>44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Aptos</vt:lpstr>
      <vt:lpstr>Arial</vt:lpstr>
      <vt:lpstr>Calibri</vt:lpstr>
      <vt:lpstr>Montserrat</vt:lpstr>
      <vt:lpstr>Montserrat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 Design )</cp:lastModifiedBy>
  <cp:revision>319</cp:revision>
  <dcterms:created xsi:type="dcterms:W3CDTF">2020-10-14T13:32:04Z</dcterms:created>
  <dcterms:modified xsi:type="dcterms:W3CDTF">2026-07-03T16:22:41Z</dcterms:modified>
</cp:coreProperties>
</file>