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58"/>
  </p:notesMasterIdLst>
  <p:handoutMasterIdLst>
    <p:handoutMasterId r:id="rId59"/>
  </p:handoutMasterIdLst>
  <p:sldIdLst>
    <p:sldId id="4369" r:id="rId2"/>
    <p:sldId id="4721" r:id="rId3"/>
    <p:sldId id="4323" r:id="rId4"/>
    <p:sldId id="4365" r:id="rId5"/>
    <p:sldId id="4722" r:id="rId6"/>
    <p:sldId id="4723" r:id="rId7"/>
    <p:sldId id="4724" r:id="rId8"/>
    <p:sldId id="4689" r:id="rId9"/>
    <p:sldId id="4725" r:id="rId10"/>
    <p:sldId id="4726" r:id="rId11"/>
    <p:sldId id="4727" r:id="rId12"/>
    <p:sldId id="4728" r:id="rId13"/>
    <p:sldId id="4729" r:id="rId14"/>
    <p:sldId id="4755" r:id="rId15"/>
    <p:sldId id="4756" r:id="rId16"/>
    <p:sldId id="4541" r:id="rId17"/>
    <p:sldId id="4757" r:id="rId18"/>
    <p:sldId id="4758" r:id="rId19"/>
    <p:sldId id="4491" r:id="rId20"/>
    <p:sldId id="4700" r:id="rId21"/>
    <p:sldId id="4759" r:id="rId22"/>
    <p:sldId id="4760" r:id="rId23"/>
    <p:sldId id="4761" r:id="rId24"/>
    <p:sldId id="4762" r:id="rId25"/>
    <p:sldId id="4763" r:id="rId26"/>
    <p:sldId id="4737" r:id="rId27"/>
    <p:sldId id="4738" r:id="rId28"/>
    <p:sldId id="4764" r:id="rId29"/>
    <p:sldId id="4765" r:id="rId30"/>
    <p:sldId id="4766" r:id="rId31"/>
    <p:sldId id="4767" r:id="rId32"/>
    <p:sldId id="4768" r:id="rId33"/>
    <p:sldId id="4688" r:id="rId34"/>
    <p:sldId id="4769" r:id="rId35"/>
    <p:sldId id="4770" r:id="rId36"/>
    <p:sldId id="4771" r:id="rId37"/>
    <p:sldId id="4538" r:id="rId38"/>
    <p:sldId id="4772" r:id="rId39"/>
    <p:sldId id="4773" r:id="rId40"/>
    <p:sldId id="4774" r:id="rId41"/>
    <p:sldId id="4775" r:id="rId42"/>
    <p:sldId id="4776" r:id="rId43"/>
    <p:sldId id="4777" r:id="rId44"/>
    <p:sldId id="4778" r:id="rId45"/>
    <p:sldId id="4779" r:id="rId46"/>
    <p:sldId id="4748" r:id="rId47"/>
    <p:sldId id="4781" r:id="rId48"/>
    <p:sldId id="4782" r:id="rId49"/>
    <p:sldId id="4784" r:id="rId50"/>
    <p:sldId id="4658" r:id="rId51"/>
    <p:sldId id="4785" r:id="rId52"/>
    <p:sldId id="4786" r:id="rId53"/>
    <p:sldId id="4787" r:id="rId54"/>
    <p:sldId id="4720" r:id="rId55"/>
    <p:sldId id="4788" r:id="rId56"/>
    <p:sldId id="4487"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153D"/>
    <a:srgbClr val="22BDBF"/>
    <a:srgbClr val="307EAC"/>
    <a:srgbClr val="713293"/>
    <a:srgbClr val="E8068C"/>
    <a:srgbClr val="3C3795"/>
    <a:srgbClr val="24C3C6"/>
    <a:srgbClr val="27DCDF"/>
    <a:srgbClr val="25D2D5"/>
    <a:srgbClr val="24E7E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9268"/>
    <p:restoredTop sz="80044"/>
  </p:normalViewPr>
  <p:slideViewPr>
    <p:cSldViewPr snapToGrid="0" snapToObjects="1">
      <p:cViewPr>
        <p:scale>
          <a:sx n="90" d="100"/>
          <a:sy n="90" d="100"/>
        </p:scale>
        <p:origin x="552" y="15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notesViewPr>
    <p:cSldViewPr snapToGrid="0" snapToObjects="1">
      <p:cViewPr varScale="1">
        <p:scale>
          <a:sx n="79" d="100"/>
          <a:sy n="79" d="100"/>
        </p:scale>
        <p:origin x="3440"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4597A7A-3211-A271-2548-6AC8B09A18B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98A50ED-1031-85F4-E6BB-66DF23A40B8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871867D-3A55-714C-8966-73499EC94494}" type="datetimeFigureOut">
              <a:rPr lang="en-US" smtClean="0"/>
              <a:t>7/7/26</a:t>
            </a:fld>
            <a:endParaRPr lang="en-US"/>
          </a:p>
        </p:txBody>
      </p:sp>
      <p:sp>
        <p:nvSpPr>
          <p:cNvPr id="4" name="Footer Placeholder 3">
            <a:extLst>
              <a:ext uri="{FF2B5EF4-FFF2-40B4-BE49-F238E27FC236}">
                <a16:creationId xmlns:a16="http://schemas.microsoft.com/office/drawing/2014/main" id="{57C83080-7EE5-0B71-B8FF-624D8FE2627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1E97694-97BA-948A-A37E-3D2C54FE694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7745810-0676-6A4F-8EE7-F3BEF003DE48}" type="slidenum">
              <a:rPr lang="en-US" smtClean="0"/>
              <a:t>‹#›</a:t>
            </a:fld>
            <a:endParaRPr lang="en-US"/>
          </a:p>
        </p:txBody>
      </p:sp>
    </p:spTree>
    <p:extLst>
      <p:ext uri="{BB962C8B-B14F-4D97-AF65-F5344CB8AC3E}">
        <p14:creationId xmlns:p14="http://schemas.microsoft.com/office/powerpoint/2010/main" val="23124017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7/7/26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D056A3-D48C-9C7C-BBA5-EF7B4F117F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DBC0DF-CD55-CBED-3BED-BA8F7F75E3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E3761A-B4E2-8EAD-2CF7-40DA6D41C0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0BFD76-ED6E-5F28-1C0E-4E30A54ECBD6}"/>
              </a:ext>
            </a:extLst>
          </p:cNvPr>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10566305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571D5-DCB7-DAD4-4ADD-EFCB9E3AB1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046529-52FF-43CB-4F1C-F18FFE1642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40BEFB-4FC6-A444-5B27-3AAFD51AF0A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B60ACBE-0AFE-DA69-F316-591FF8AC1793}"/>
              </a:ext>
            </a:extLst>
          </p:cNvPr>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19963164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06359-EACF-DFBE-68F2-8BEA6CDBAF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8C37B0-39BC-E596-4F47-85D652A903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CD08F2-EEA9-4D8F-71AB-A8F679B78AB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3963FE9-DA79-A5BB-7577-EB837A7675B5}"/>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40974485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E7DEE-D0F6-2DCB-1C6C-2870EE40A6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1582D6-5007-A3CB-39D9-1371BF787E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BA3B3A-CCD8-6A52-34CC-07827B0E121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5CB4C26-4EC3-5842-BCF1-F9619ED4AEA9}"/>
              </a:ext>
            </a:extLst>
          </p:cNvPr>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37090810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1C8CF5-B34E-0077-F1BB-615F21ABB6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B21C20-6DC6-ACE4-EF10-0AD9A12EA9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4585A5-332D-D2F5-6D4F-7ABE79B3DE8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6C7FFB6-77A9-8159-5D0C-CA82D663DD6F}"/>
              </a:ext>
            </a:extLst>
          </p:cNvPr>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2685217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31374525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BC8799-ADAD-26A0-0E17-C6068433CE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5E26CB-EADA-024B-18FD-45C99C1C06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2AA4E3-1628-E794-660F-99D1C5E8E89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218AE0C-955F-4419-14AC-F8C63C6E2D86}"/>
              </a:ext>
            </a:extLst>
          </p:cNvPr>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35976250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23195149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F1FFD-8153-0202-03FA-9BD279EEBF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10C313-B1ED-E700-88E3-3082F3B850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6CAE15-FC41-0E45-B3BE-89167B4AFA3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406A516-6E7D-898A-C52D-D5A8E4F1F48D}"/>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20038669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2746ED-9823-EB81-F13E-BF0FFDC6E1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A5601A-3EE8-738D-3DF5-D009DB4210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C8C97A-690A-D48E-D5EA-DB6A140422E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A425459-B677-1107-7793-4D2BAB82F899}"/>
              </a:ext>
            </a:extLst>
          </p:cNvPr>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37462426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1E280C-0AFD-967E-B19A-5C968D1B6E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AD61AC-C6D9-DB68-0CE3-AC2274D9F6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6FFFFF-6E85-9AD2-EB5E-051B3A5118D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0D80E36-4AD5-FCBD-7378-5BD547DD9C6E}"/>
              </a:ext>
            </a:extLst>
          </p:cNvPr>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37296836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B5597E-16CD-73AD-B279-96E5401EA1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9F8843-3F11-E63B-E4D2-72A7DD28D0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976F4F-A570-BFA9-380A-8126577051D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EADE625-0557-242E-92FE-13C2EDEC444D}"/>
              </a:ext>
            </a:extLst>
          </p:cNvPr>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20855531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A978F1-D251-0328-1C81-B8A7FD6A5C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C017A9-5DF4-3785-1594-E00DF9A20B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A05450-E2A3-8BAF-A903-D82C0290E7A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87878F4-91DA-C312-F923-20E39D7EBEFB}"/>
              </a:ext>
            </a:extLst>
          </p:cNvPr>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29683150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1A9BFF-D9CA-F064-0C59-7297EC6C75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AC17DC-F543-71F1-504C-7EBBB9B977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31BFFE-9AE8-1994-4A72-774159A5D34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AA4C38E-929D-5C49-FE06-322F67950BE1}"/>
              </a:ext>
            </a:extLst>
          </p:cNvPr>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17256373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00811-7DC7-AA50-9A9F-05242FA05E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8B6570-18A7-C46E-AED2-FB2271087F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7420C9-C803-A5CC-DA09-B9716058EFD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7B1167D-EE12-9855-A7BD-CF7CF60794A7}"/>
              </a:ext>
            </a:extLst>
          </p:cNvPr>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21259382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0FDE63-B0E2-781A-008E-6FB3602DB9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F0340D-5AF1-8608-85B9-29E04E4D3A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1E96EE-EE01-C995-F919-BFB83CAF6CB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1F3778F-BFC7-5518-9DF0-6BDEEC24975A}"/>
              </a:ext>
            </a:extLst>
          </p:cNvPr>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8162641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E6A9F-BC06-D7FC-66BF-5E68BD8112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8EE71C-7B4B-0786-F990-A963725260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64D7AA-8C46-AAAD-EA71-6C002870FF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F3EF50A-8285-A267-2523-014AE59597FB}"/>
              </a:ext>
            </a:extLst>
          </p:cNvPr>
          <p:cNvSpPr>
            <a:spLocks noGrp="1"/>
          </p:cNvSpPr>
          <p:nvPr>
            <p:ph type="sldNum" sz="quarter" idx="5"/>
          </p:nvPr>
        </p:nvSpPr>
        <p:spPr/>
        <p:txBody>
          <a:bodyPr/>
          <a:lstStyle/>
          <a:p>
            <a:fld id="{4BE5DE82-CF29-044D-9158-06A811149881}" type="slidenum">
              <a:rPr lang="en-US" smtClean="0"/>
              <a:t>30</a:t>
            </a:fld>
            <a:endParaRPr lang="en-US"/>
          </a:p>
        </p:txBody>
      </p:sp>
    </p:spTree>
    <p:extLst>
      <p:ext uri="{BB962C8B-B14F-4D97-AF65-F5344CB8AC3E}">
        <p14:creationId xmlns:p14="http://schemas.microsoft.com/office/powerpoint/2010/main" val="30421703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CF397-0824-1981-EC79-352A777D85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352919-F893-2306-C3A8-997DB84177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DE32A0-B86B-A79F-7128-1B368284331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52A4AC-2762-F908-F4D7-A407997D3C60}"/>
              </a:ext>
            </a:extLst>
          </p:cNvPr>
          <p:cNvSpPr>
            <a:spLocks noGrp="1"/>
          </p:cNvSpPr>
          <p:nvPr>
            <p:ph type="sldNum" sz="quarter" idx="5"/>
          </p:nvPr>
        </p:nvSpPr>
        <p:spPr/>
        <p:txBody>
          <a:bodyPr/>
          <a:lstStyle/>
          <a:p>
            <a:fld id="{4BE5DE82-CF29-044D-9158-06A811149881}" type="slidenum">
              <a:rPr lang="en-US" smtClean="0"/>
              <a:t>31</a:t>
            </a:fld>
            <a:endParaRPr lang="en-US"/>
          </a:p>
        </p:txBody>
      </p:sp>
    </p:spTree>
    <p:extLst>
      <p:ext uri="{BB962C8B-B14F-4D97-AF65-F5344CB8AC3E}">
        <p14:creationId xmlns:p14="http://schemas.microsoft.com/office/powerpoint/2010/main" val="42731176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E95532-3691-872F-F538-503926A83B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9D4545-CAE6-4008-B3E1-584890A89F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A11797-3CF6-99DB-10C9-5EC28A3508F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D0CA6E-E391-A6FB-EC22-D275836759F0}"/>
              </a:ext>
            </a:extLst>
          </p:cNvPr>
          <p:cNvSpPr>
            <a:spLocks noGrp="1"/>
          </p:cNvSpPr>
          <p:nvPr>
            <p:ph type="sldNum" sz="quarter" idx="5"/>
          </p:nvPr>
        </p:nvSpPr>
        <p:spPr/>
        <p:txBody>
          <a:bodyPr/>
          <a:lstStyle/>
          <a:p>
            <a:fld id="{4BE5DE82-CF29-044D-9158-06A811149881}" type="slidenum">
              <a:rPr lang="en-US" smtClean="0"/>
              <a:t>32</a:t>
            </a:fld>
            <a:endParaRPr lang="en-US"/>
          </a:p>
        </p:txBody>
      </p:sp>
    </p:spTree>
    <p:extLst>
      <p:ext uri="{BB962C8B-B14F-4D97-AF65-F5344CB8AC3E}">
        <p14:creationId xmlns:p14="http://schemas.microsoft.com/office/powerpoint/2010/main" val="13453781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33</a:t>
            </a:fld>
            <a:endParaRPr lang="en-US"/>
          </a:p>
        </p:txBody>
      </p:sp>
    </p:spTree>
    <p:extLst>
      <p:ext uri="{BB962C8B-B14F-4D97-AF65-F5344CB8AC3E}">
        <p14:creationId xmlns:p14="http://schemas.microsoft.com/office/powerpoint/2010/main" val="22588645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7BD31-6053-FA4F-3634-C3B17A38B1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02F3A5-EDAA-B4A9-9C8C-88C9E2C4A7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DF2F9C-2AFD-DC8C-1B77-39F78BF7B46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D8D3FCC-2E27-48B1-B1B9-1949AE6A7508}"/>
              </a:ext>
            </a:extLst>
          </p:cNvPr>
          <p:cNvSpPr>
            <a:spLocks noGrp="1"/>
          </p:cNvSpPr>
          <p:nvPr>
            <p:ph type="sldNum" sz="quarter" idx="5"/>
          </p:nvPr>
        </p:nvSpPr>
        <p:spPr/>
        <p:txBody>
          <a:bodyPr/>
          <a:lstStyle/>
          <a:p>
            <a:fld id="{4BE5DE82-CF29-044D-9158-06A811149881}" type="slidenum">
              <a:rPr lang="en-US" smtClean="0"/>
              <a:t>34</a:t>
            </a:fld>
            <a:endParaRPr lang="en-US"/>
          </a:p>
        </p:txBody>
      </p:sp>
    </p:spTree>
    <p:extLst>
      <p:ext uri="{BB962C8B-B14F-4D97-AF65-F5344CB8AC3E}">
        <p14:creationId xmlns:p14="http://schemas.microsoft.com/office/powerpoint/2010/main" val="2739934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339037-5440-B55F-1495-2D17279CDB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B0321B-371B-C1B5-2A48-2AAE011DF6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051794-5EBF-6EC5-B481-8FC0795FBCD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A6FD497-1941-8637-E5FC-EAA46C27B5A5}"/>
              </a:ext>
            </a:extLst>
          </p:cNvPr>
          <p:cNvSpPr>
            <a:spLocks noGrp="1"/>
          </p:cNvSpPr>
          <p:nvPr>
            <p:ph type="sldNum" sz="quarter" idx="5"/>
          </p:nvPr>
        </p:nvSpPr>
        <p:spPr/>
        <p:txBody>
          <a:bodyPr/>
          <a:lstStyle/>
          <a:p>
            <a:fld id="{4BE5DE82-CF29-044D-9158-06A811149881}" type="slidenum">
              <a:rPr lang="en-US" smtClean="0"/>
              <a:t>35</a:t>
            </a:fld>
            <a:endParaRPr lang="en-US"/>
          </a:p>
        </p:txBody>
      </p:sp>
    </p:spTree>
    <p:extLst>
      <p:ext uri="{BB962C8B-B14F-4D97-AF65-F5344CB8AC3E}">
        <p14:creationId xmlns:p14="http://schemas.microsoft.com/office/powerpoint/2010/main" val="15608524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C4FFC2-8D1E-88DA-33A4-13762B2583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4226A0-568E-91C2-373C-6A8019AAF9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AB7FE1-CBF9-FC46-E39F-D060A67BFFA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A9B0497-F7F8-7098-24D7-BBD06DDDFF17}"/>
              </a:ext>
            </a:extLst>
          </p:cNvPr>
          <p:cNvSpPr>
            <a:spLocks noGrp="1"/>
          </p:cNvSpPr>
          <p:nvPr>
            <p:ph type="sldNum" sz="quarter" idx="5"/>
          </p:nvPr>
        </p:nvSpPr>
        <p:spPr/>
        <p:txBody>
          <a:bodyPr/>
          <a:lstStyle/>
          <a:p>
            <a:fld id="{4BE5DE82-CF29-044D-9158-06A811149881}" type="slidenum">
              <a:rPr lang="en-US" smtClean="0"/>
              <a:t>36</a:t>
            </a:fld>
            <a:endParaRPr lang="en-US"/>
          </a:p>
        </p:txBody>
      </p:sp>
    </p:spTree>
    <p:extLst>
      <p:ext uri="{BB962C8B-B14F-4D97-AF65-F5344CB8AC3E}">
        <p14:creationId xmlns:p14="http://schemas.microsoft.com/office/powerpoint/2010/main" val="28114028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3B848-6141-59F0-554A-CA23C457FF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216FAD-06B5-0321-CA68-F014B7CF9A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A9D930-CCE8-DC36-565F-926C3381A68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2EE61D4-7184-47F2-39D1-9C4B71D92FE9}"/>
              </a:ext>
            </a:extLst>
          </p:cNvPr>
          <p:cNvSpPr>
            <a:spLocks noGrp="1"/>
          </p:cNvSpPr>
          <p:nvPr>
            <p:ph type="sldNum" sz="quarter" idx="5"/>
          </p:nvPr>
        </p:nvSpPr>
        <p:spPr/>
        <p:txBody>
          <a:bodyPr/>
          <a:lstStyle/>
          <a:p>
            <a:fld id="{4BE5DE82-CF29-044D-9158-06A811149881}" type="slidenum">
              <a:rPr lang="en-US" smtClean="0"/>
              <a:t>37</a:t>
            </a:fld>
            <a:endParaRPr lang="en-US"/>
          </a:p>
        </p:txBody>
      </p:sp>
    </p:spTree>
    <p:extLst>
      <p:ext uri="{BB962C8B-B14F-4D97-AF65-F5344CB8AC3E}">
        <p14:creationId xmlns:p14="http://schemas.microsoft.com/office/powerpoint/2010/main" val="39009413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845D93-0F83-BFF5-2494-72ACBDC9EC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A22D81-45AC-9457-719B-534474D281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40DB55-176A-F597-DFDB-ECF0D044A16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01EE73A-B6F7-5856-71D6-B347091B30A0}"/>
              </a:ext>
            </a:extLst>
          </p:cNvPr>
          <p:cNvSpPr>
            <a:spLocks noGrp="1"/>
          </p:cNvSpPr>
          <p:nvPr>
            <p:ph type="sldNum" sz="quarter" idx="5"/>
          </p:nvPr>
        </p:nvSpPr>
        <p:spPr/>
        <p:txBody>
          <a:bodyPr/>
          <a:lstStyle/>
          <a:p>
            <a:fld id="{4BE5DE82-CF29-044D-9158-06A811149881}" type="slidenum">
              <a:rPr lang="en-US" smtClean="0"/>
              <a:t>38</a:t>
            </a:fld>
            <a:endParaRPr lang="en-US"/>
          </a:p>
        </p:txBody>
      </p:sp>
    </p:spTree>
    <p:extLst>
      <p:ext uri="{BB962C8B-B14F-4D97-AF65-F5344CB8AC3E}">
        <p14:creationId xmlns:p14="http://schemas.microsoft.com/office/powerpoint/2010/main" val="28097500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AC65AA-CECE-AFB4-BAA2-A7CCD50C7B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227F91-DA40-BCCA-815B-3DA573DC1F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71FF7A-8AB8-3BB5-A572-F41F5BCEA2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CC6DF4-0415-2115-8248-00BAE9013178}"/>
              </a:ext>
            </a:extLst>
          </p:cNvPr>
          <p:cNvSpPr>
            <a:spLocks noGrp="1"/>
          </p:cNvSpPr>
          <p:nvPr>
            <p:ph type="sldNum" sz="quarter" idx="5"/>
          </p:nvPr>
        </p:nvSpPr>
        <p:spPr/>
        <p:txBody>
          <a:bodyPr/>
          <a:lstStyle/>
          <a:p>
            <a:fld id="{4BE5DE82-CF29-044D-9158-06A811149881}" type="slidenum">
              <a:rPr lang="en-US" smtClean="0"/>
              <a:t>39</a:t>
            </a:fld>
            <a:endParaRPr lang="en-US"/>
          </a:p>
        </p:txBody>
      </p:sp>
    </p:spTree>
    <p:extLst>
      <p:ext uri="{BB962C8B-B14F-4D97-AF65-F5344CB8AC3E}">
        <p14:creationId xmlns:p14="http://schemas.microsoft.com/office/powerpoint/2010/main" val="371566282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45993-CD3E-E424-6EDB-0CF35A0D1B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1D13C9-7B07-58CF-BCC8-472D212F61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7FA5A3-07DE-3313-8D3A-5DAA06A0B20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3BC2DB8-2837-725D-E300-E9571B1D263C}"/>
              </a:ext>
            </a:extLst>
          </p:cNvPr>
          <p:cNvSpPr>
            <a:spLocks noGrp="1"/>
          </p:cNvSpPr>
          <p:nvPr>
            <p:ph type="sldNum" sz="quarter" idx="5"/>
          </p:nvPr>
        </p:nvSpPr>
        <p:spPr/>
        <p:txBody>
          <a:bodyPr/>
          <a:lstStyle/>
          <a:p>
            <a:fld id="{4BE5DE82-CF29-044D-9158-06A811149881}" type="slidenum">
              <a:rPr lang="en-US" smtClean="0"/>
              <a:t>40</a:t>
            </a:fld>
            <a:endParaRPr lang="en-US"/>
          </a:p>
        </p:txBody>
      </p:sp>
    </p:spTree>
    <p:extLst>
      <p:ext uri="{BB962C8B-B14F-4D97-AF65-F5344CB8AC3E}">
        <p14:creationId xmlns:p14="http://schemas.microsoft.com/office/powerpoint/2010/main" val="11236326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4C49D-D253-05FD-D2F5-386C437472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717CE8-FDEB-D944-B34A-1F10007B14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09B836-088C-5968-7FD4-3CA82DD1B4A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F2098CD-C73A-E8DB-F17D-3D699CD8D804}"/>
              </a:ext>
            </a:extLst>
          </p:cNvPr>
          <p:cNvSpPr>
            <a:spLocks noGrp="1"/>
          </p:cNvSpPr>
          <p:nvPr>
            <p:ph type="sldNum" sz="quarter" idx="5"/>
          </p:nvPr>
        </p:nvSpPr>
        <p:spPr/>
        <p:txBody>
          <a:bodyPr/>
          <a:lstStyle/>
          <a:p>
            <a:fld id="{4BE5DE82-CF29-044D-9158-06A811149881}" type="slidenum">
              <a:rPr lang="en-US" smtClean="0"/>
              <a:t>41</a:t>
            </a:fld>
            <a:endParaRPr lang="en-US"/>
          </a:p>
        </p:txBody>
      </p:sp>
    </p:spTree>
    <p:extLst>
      <p:ext uri="{BB962C8B-B14F-4D97-AF65-F5344CB8AC3E}">
        <p14:creationId xmlns:p14="http://schemas.microsoft.com/office/powerpoint/2010/main" val="41275443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E74C6-C9BE-BEC7-4DA5-861405C5CC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B7630D-DFD4-8416-FC18-F019141F77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0907A2-7425-235D-0063-46DCFA18517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AA82036-C0E3-6FFE-D4B2-53527AFAD6F6}"/>
              </a:ext>
            </a:extLst>
          </p:cNvPr>
          <p:cNvSpPr>
            <a:spLocks noGrp="1"/>
          </p:cNvSpPr>
          <p:nvPr>
            <p:ph type="sldNum" sz="quarter" idx="5"/>
          </p:nvPr>
        </p:nvSpPr>
        <p:spPr/>
        <p:txBody>
          <a:bodyPr/>
          <a:lstStyle/>
          <a:p>
            <a:fld id="{4BE5DE82-CF29-044D-9158-06A811149881}" type="slidenum">
              <a:rPr lang="en-US" smtClean="0"/>
              <a:t>42</a:t>
            </a:fld>
            <a:endParaRPr lang="en-US"/>
          </a:p>
        </p:txBody>
      </p:sp>
    </p:spTree>
    <p:extLst>
      <p:ext uri="{BB962C8B-B14F-4D97-AF65-F5344CB8AC3E}">
        <p14:creationId xmlns:p14="http://schemas.microsoft.com/office/powerpoint/2010/main" val="331589506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3B6EC-609E-3F93-15F0-0317362320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BDCB39-1558-DAEC-A3A4-5FFA8AE104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139BC5-8E5E-CC04-C1FB-7BF6C279746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A108A16-6A29-9BE7-4DA7-BEF756DDDAC9}"/>
              </a:ext>
            </a:extLst>
          </p:cNvPr>
          <p:cNvSpPr>
            <a:spLocks noGrp="1"/>
          </p:cNvSpPr>
          <p:nvPr>
            <p:ph type="sldNum" sz="quarter" idx="5"/>
          </p:nvPr>
        </p:nvSpPr>
        <p:spPr/>
        <p:txBody>
          <a:bodyPr/>
          <a:lstStyle/>
          <a:p>
            <a:fld id="{4BE5DE82-CF29-044D-9158-06A811149881}" type="slidenum">
              <a:rPr lang="en-US" smtClean="0"/>
              <a:t>43</a:t>
            </a:fld>
            <a:endParaRPr lang="en-US"/>
          </a:p>
        </p:txBody>
      </p:sp>
    </p:spTree>
    <p:extLst>
      <p:ext uri="{BB962C8B-B14F-4D97-AF65-F5344CB8AC3E}">
        <p14:creationId xmlns:p14="http://schemas.microsoft.com/office/powerpoint/2010/main" val="202032111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C12E63-B447-2A74-E96A-B271B8ACBD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635D6A-FCE8-5F8B-2E57-18D06CF571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9973A9-906A-493D-3AA4-7626656F5B7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043F9FD-F445-1CA1-E269-F305D86D6803}"/>
              </a:ext>
            </a:extLst>
          </p:cNvPr>
          <p:cNvSpPr>
            <a:spLocks noGrp="1"/>
          </p:cNvSpPr>
          <p:nvPr>
            <p:ph type="sldNum" sz="quarter" idx="5"/>
          </p:nvPr>
        </p:nvSpPr>
        <p:spPr/>
        <p:txBody>
          <a:bodyPr/>
          <a:lstStyle/>
          <a:p>
            <a:fld id="{4BE5DE82-CF29-044D-9158-06A811149881}" type="slidenum">
              <a:rPr lang="en-US" smtClean="0"/>
              <a:t>44</a:t>
            </a:fld>
            <a:endParaRPr lang="en-US"/>
          </a:p>
        </p:txBody>
      </p:sp>
    </p:spTree>
    <p:extLst>
      <p:ext uri="{BB962C8B-B14F-4D97-AF65-F5344CB8AC3E}">
        <p14:creationId xmlns:p14="http://schemas.microsoft.com/office/powerpoint/2010/main" val="42869452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41802220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95542-4A86-C55C-02D9-3C668E5530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0CA998-5E7B-06BE-0439-3D941D2E21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5C14CB-1AB1-BA59-7241-BB87DEA9562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632EC29-2BF6-DF04-A340-71D56A35B2A5}"/>
              </a:ext>
            </a:extLst>
          </p:cNvPr>
          <p:cNvSpPr>
            <a:spLocks noGrp="1"/>
          </p:cNvSpPr>
          <p:nvPr>
            <p:ph type="sldNum" sz="quarter" idx="5"/>
          </p:nvPr>
        </p:nvSpPr>
        <p:spPr/>
        <p:txBody>
          <a:bodyPr/>
          <a:lstStyle/>
          <a:p>
            <a:fld id="{4BE5DE82-CF29-044D-9158-06A811149881}" type="slidenum">
              <a:rPr lang="en-US" smtClean="0"/>
              <a:t>45</a:t>
            </a:fld>
            <a:endParaRPr lang="en-US"/>
          </a:p>
        </p:txBody>
      </p:sp>
    </p:spTree>
    <p:extLst>
      <p:ext uri="{BB962C8B-B14F-4D97-AF65-F5344CB8AC3E}">
        <p14:creationId xmlns:p14="http://schemas.microsoft.com/office/powerpoint/2010/main" val="376954348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46</a:t>
            </a:fld>
            <a:endParaRPr lang="en-US"/>
          </a:p>
        </p:txBody>
      </p:sp>
    </p:spTree>
    <p:extLst>
      <p:ext uri="{BB962C8B-B14F-4D97-AF65-F5344CB8AC3E}">
        <p14:creationId xmlns:p14="http://schemas.microsoft.com/office/powerpoint/2010/main" val="40416255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1ADB3-F826-C5AF-3A42-F0087EAA8A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1D05AF-4761-9D4B-C539-4A7805D6ED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BA3A1B-A61D-1C24-FA7E-27F755EDD2D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B48287B-0DE0-D805-A1DD-3C2F9E7F706F}"/>
              </a:ext>
            </a:extLst>
          </p:cNvPr>
          <p:cNvSpPr>
            <a:spLocks noGrp="1"/>
          </p:cNvSpPr>
          <p:nvPr>
            <p:ph type="sldNum" sz="quarter" idx="5"/>
          </p:nvPr>
        </p:nvSpPr>
        <p:spPr/>
        <p:txBody>
          <a:bodyPr/>
          <a:lstStyle/>
          <a:p>
            <a:fld id="{4BE5DE82-CF29-044D-9158-06A811149881}" type="slidenum">
              <a:rPr lang="en-US" smtClean="0"/>
              <a:t>47</a:t>
            </a:fld>
            <a:endParaRPr lang="en-US"/>
          </a:p>
        </p:txBody>
      </p:sp>
    </p:spTree>
    <p:extLst>
      <p:ext uri="{BB962C8B-B14F-4D97-AF65-F5344CB8AC3E}">
        <p14:creationId xmlns:p14="http://schemas.microsoft.com/office/powerpoint/2010/main" val="23068163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3B01E-82D2-9838-CB42-727E70F844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AA37AC-B921-BCC2-47DE-DE29C191B6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B6D666-0E72-489D-0606-853E9C4487F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D375291-A5C5-6E05-D17C-42716F199C89}"/>
              </a:ext>
            </a:extLst>
          </p:cNvPr>
          <p:cNvSpPr>
            <a:spLocks noGrp="1"/>
          </p:cNvSpPr>
          <p:nvPr>
            <p:ph type="sldNum" sz="quarter" idx="5"/>
          </p:nvPr>
        </p:nvSpPr>
        <p:spPr/>
        <p:txBody>
          <a:bodyPr/>
          <a:lstStyle/>
          <a:p>
            <a:fld id="{4BE5DE82-CF29-044D-9158-06A811149881}" type="slidenum">
              <a:rPr lang="en-US" smtClean="0"/>
              <a:t>48</a:t>
            </a:fld>
            <a:endParaRPr lang="en-US"/>
          </a:p>
        </p:txBody>
      </p:sp>
    </p:spTree>
    <p:extLst>
      <p:ext uri="{BB962C8B-B14F-4D97-AF65-F5344CB8AC3E}">
        <p14:creationId xmlns:p14="http://schemas.microsoft.com/office/powerpoint/2010/main" val="234880173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9CE8A5-98E2-3DC6-7D96-03935CD56C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2AE8E2-3F4E-36C5-A980-C00BA3A945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F34E66-0404-B152-3B91-4F0C6B194F2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FB8239B-F5BC-FF45-0B6D-6B30C1E89A90}"/>
              </a:ext>
            </a:extLst>
          </p:cNvPr>
          <p:cNvSpPr>
            <a:spLocks noGrp="1"/>
          </p:cNvSpPr>
          <p:nvPr>
            <p:ph type="sldNum" sz="quarter" idx="5"/>
          </p:nvPr>
        </p:nvSpPr>
        <p:spPr/>
        <p:txBody>
          <a:bodyPr/>
          <a:lstStyle/>
          <a:p>
            <a:fld id="{4BE5DE82-CF29-044D-9158-06A811149881}" type="slidenum">
              <a:rPr lang="en-US" smtClean="0"/>
              <a:t>49</a:t>
            </a:fld>
            <a:endParaRPr lang="en-US"/>
          </a:p>
        </p:txBody>
      </p:sp>
    </p:spTree>
    <p:extLst>
      <p:ext uri="{BB962C8B-B14F-4D97-AF65-F5344CB8AC3E}">
        <p14:creationId xmlns:p14="http://schemas.microsoft.com/office/powerpoint/2010/main" val="99042910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10DBE0-A164-2373-A300-57D9ADA6CF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5CD1D2-6C7B-4C55-D76F-BFE9EA7A48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F9EE8E-AA8F-55A9-CA56-8AF60A28115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1CEE1E8-0E78-D4C0-EF3E-E81A6241D6B7}"/>
              </a:ext>
            </a:extLst>
          </p:cNvPr>
          <p:cNvSpPr>
            <a:spLocks noGrp="1"/>
          </p:cNvSpPr>
          <p:nvPr>
            <p:ph type="sldNum" sz="quarter" idx="5"/>
          </p:nvPr>
        </p:nvSpPr>
        <p:spPr/>
        <p:txBody>
          <a:bodyPr/>
          <a:lstStyle/>
          <a:p>
            <a:fld id="{4BE5DE82-CF29-044D-9158-06A811149881}" type="slidenum">
              <a:rPr lang="en-US" smtClean="0"/>
              <a:t>50</a:t>
            </a:fld>
            <a:endParaRPr lang="en-US"/>
          </a:p>
        </p:txBody>
      </p:sp>
    </p:spTree>
    <p:extLst>
      <p:ext uri="{BB962C8B-B14F-4D97-AF65-F5344CB8AC3E}">
        <p14:creationId xmlns:p14="http://schemas.microsoft.com/office/powerpoint/2010/main" val="285478259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2AF380-E6E6-739D-9BA7-2485D4A79D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7FAA46-B630-93D4-56EA-490CAA138F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ABF16E-8E5A-0039-6470-56BB36C6323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C3625F-23C7-FDFB-EA5E-DB308690BD48}"/>
              </a:ext>
            </a:extLst>
          </p:cNvPr>
          <p:cNvSpPr>
            <a:spLocks noGrp="1"/>
          </p:cNvSpPr>
          <p:nvPr>
            <p:ph type="sldNum" sz="quarter" idx="5"/>
          </p:nvPr>
        </p:nvSpPr>
        <p:spPr/>
        <p:txBody>
          <a:bodyPr/>
          <a:lstStyle/>
          <a:p>
            <a:fld id="{4BE5DE82-CF29-044D-9158-06A811149881}" type="slidenum">
              <a:rPr lang="en-US" smtClean="0"/>
              <a:t>51</a:t>
            </a:fld>
            <a:endParaRPr lang="en-US"/>
          </a:p>
        </p:txBody>
      </p:sp>
    </p:spTree>
    <p:extLst>
      <p:ext uri="{BB962C8B-B14F-4D97-AF65-F5344CB8AC3E}">
        <p14:creationId xmlns:p14="http://schemas.microsoft.com/office/powerpoint/2010/main" val="4691686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F9ABD-25EE-127E-40F9-0DA994AB7D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F41080-2A08-CF7B-783B-2E9C3AFA13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9AF197-EDD1-5D63-74E8-781C48503F6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CF5CF8B-C9E7-ED86-3048-8CA6DACBE8BE}"/>
              </a:ext>
            </a:extLst>
          </p:cNvPr>
          <p:cNvSpPr>
            <a:spLocks noGrp="1"/>
          </p:cNvSpPr>
          <p:nvPr>
            <p:ph type="sldNum" sz="quarter" idx="5"/>
          </p:nvPr>
        </p:nvSpPr>
        <p:spPr/>
        <p:txBody>
          <a:bodyPr/>
          <a:lstStyle/>
          <a:p>
            <a:fld id="{4BE5DE82-CF29-044D-9158-06A811149881}" type="slidenum">
              <a:rPr lang="en-US" smtClean="0"/>
              <a:t>54</a:t>
            </a:fld>
            <a:endParaRPr lang="en-US"/>
          </a:p>
        </p:txBody>
      </p:sp>
    </p:spTree>
    <p:extLst>
      <p:ext uri="{BB962C8B-B14F-4D97-AF65-F5344CB8AC3E}">
        <p14:creationId xmlns:p14="http://schemas.microsoft.com/office/powerpoint/2010/main" val="120728558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14CFC-51E0-2A0F-27E5-A5C21D9C0F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B316FE-3838-35E7-F9E6-3CD9BC91EE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0EF852-91D4-9179-C657-904EAB51AFD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58CCF09-CD7B-8109-DCCF-FDA35DCB4937}"/>
              </a:ext>
            </a:extLst>
          </p:cNvPr>
          <p:cNvSpPr>
            <a:spLocks noGrp="1"/>
          </p:cNvSpPr>
          <p:nvPr>
            <p:ph type="sldNum" sz="quarter" idx="5"/>
          </p:nvPr>
        </p:nvSpPr>
        <p:spPr/>
        <p:txBody>
          <a:bodyPr/>
          <a:lstStyle/>
          <a:p>
            <a:fld id="{4BE5DE82-CF29-044D-9158-06A811149881}" type="slidenum">
              <a:rPr lang="en-US" smtClean="0"/>
              <a:t>55</a:t>
            </a:fld>
            <a:endParaRPr lang="en-US"/>
          </a:p>
        </p:txBody>
      </p:sp>
    </p:spTree>
    <p:extLst>
      <p:ext uri="{BB962C8B-B14F-4D97-AF65-F5344CB8AC3E}">
        <p14:creationId xmlns:p14="http://schemas.microsoft.com/office/powerpoint/2010/main" val="279767895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B384DC-4AB7-8819-BA98-64A49BB744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D27D27-D59E-813D-219B-D03D41F322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26272C-1CA3-267B-0916-9F71CD6314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567D40B-196F-BE06-38BE-DF5D1E7FA812}"/>
              </a:ext>
            </a:extLst>
          </p:cNvPr>
          <p:cNvSpPr>
            <a:spLocks noGrp="1"/>
          </p:cNvSpPr>
          <p:nvPr>
            <p:ph type="sldNum" sz="quarter" idx="5"/>
          </p:nvPr>
        </p:nvSpPr>
        <p:spPr/>
        <p:txBody>
          <a:bodyPr/>
          <a:lstStyle/>
          <a:p>
            <a:fld id="{4BE5DE82-CF29-044D-9158-06A811149881}" type="slidenum">
              <a:rPr lang="en-US" smtClean="0"/>
              <a:t>56</a:t>
            </a:fld>
            <a:endParaRPr lang="en-US"/>
          </a:p>
        </p:txBody>
      </p:sp>
    </p:spTree>
    <p:extLst>
      <p:ext uri="{BB962C8B-B14F-4D97-AF65-F5344CB8AC3E}">
        <p14:creationId xmlns:p14="http://schemas.microsoft.com/office/powerpoint/2010/main" val="2929812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690431-8ED6-8BE5-3BD0-AC80E5073E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A57768-C0AB-B044-EE1A-A0699AB543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F66E83-0F3A-3EE5-FC2A-8C67BE5886E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A9FEB3B-2C30-043B-6BB4-811654E0DF27}"/>
              </a:ext>
            </a:extLst>
          </p:cNvPr>
          <p:cNvSpPr>
            <a:spLocks noGrp="1"/>
          </p:cNvSpPr>
          <p:nvPr>
            <p:ph type="sldNum" sz="quarter" idx="5"/>
          </p:nvPr>
        </p:nvSpPr>
        <p:spPr/>
        <p:txBody>
          <a:bodyPr/>
          <a:lstStyle/>
          <a:p>
            <a:fld id="{4BE5DE82-CF29-044D-9158-06A811149881}" type="slidenum">
              <a:rPr lang="en-US" smtClean="0"/>
              <a:t>5</a:t>
            </a:fld>
            <a:endParaRPr lang="en-US"/>
          </a:p>
        </p:txBody>
      </p:sp>
    </p:spTree>
    <p:extLst>
      <p:ext uri="{BB962C8B-B14F-4D97-AF65-F5344CB8AC3E}">
        <p14:creationId xmlns:p14="http://schemas.microsoft.com/office/powerpoint/2010/main" val="21633789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300F9C-4DD4-C9BC-9FFB-3C9860DDE3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489014-C5F8-9F49-B12B-2435939194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E942FB-8345-D7DB-57F7-E3EDCF15955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FEB879C-0460-B6A8-2909-B8B5B4A9F22C}"/>
              </a:ext>
            </a:extLst>
          </p:cNvPr>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20557694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E5D58-9631-2B1A-788F-D4993D913F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ADEFD6-4809-E103-1F1F-387B3B2A77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A754A5-B4F4-EAEA-3948-2A2A37AB6E8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F9CAC83-EE49-358D-2D1B-07F2E74C8B62}"/>
              </a:ext>
            </a:extLst>
          </p:cNvPr>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30888850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2C260F-E7B9-BC4A-2E70-7C1BC78625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61D8BB-BBB4-CC53-415C-AB49941D70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BC56CF-B682-811D-F851-FF6251BDB84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E55555-6C2C-CD5B-36C4-8FBBAB5F61D3}"/>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40859258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B2D210-0202-1728-0A41-882D553526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98B836-01DD-78E7-AE4C-A723A342FD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649093-E12C-6D4D-4C51-B860BE24586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AF2A148-8DA9-2310-8BE6-624B2B1E3D2C}"/>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24723779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Values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toe 03">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181CA03D-E255-CF46-36F0-2D289AF81E61}"/>
              </a:ext>
            </a:extLst>
          </p:cNvPr>
          <p:cNvSpPr/>
          <p:nvPr userDrawn="1"/>
        </p:nvSpPr>
        <p:spPr>
          <a:xfrm>
            <a:off x="0" y="0"/>
            <a:ext cx="12192000" cy="3810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3C3795"/>
          </a:solidFill>
          <a:ln w="3060" cap="flat">
            <a:noFill/>
            <a:prstDash val="solid"/>
            <a:miter/>
          </a:ln>
        </p:spPr>
        <p:txBody>
          <a:bodyPr rtlCol="0" anchor="ctr"/>
          <a:lstStyle/>
          <a:p>
            <a:endParaRPr lang="en-US"/>
          </a:p>
        </p:txBody>
      </p:sp>
      <p:sp>
        <p:nvSpPr>
          <p:cNvPr id="7" name="Text Placeholder 23">
            <a:extLst>
              <a:ext uri="{FF2B5EF4-FFF2-40B4-BE49-F238E27FC236}">
                <a16:creationId xmlns:a16="http://schemas.microsoft.com/office/drawing/2014/main" id="{DB5ECEA7-B03A-A240-2528-6B2876E40994}"/>
              </a:ext>
            </a:extLst>
          </p:cNvPr>
          <p:cNvSpPr>
            <a:spLocks noGrp="1"/>
          </p:cNvSpPr>
          <p:nvPr>
            <p:ph type="body" sz="quarter" idx="13" hasCustomPrompt="1"/>
          </p:nvPr>
        </p:nvSpPr>
        <p:spPr>
          <a:xfrm>
            <a:off x="6346104" y="993169"/>
            <a:ext cx="5055171" cy="945575"/>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8" name="Text Placeholder 23">
            <a:extLst>
              <a:ext uri="{FF2B5EF4-FFF2-40B4-BE49-F238E27FC236}">
                <a16:creationId xmlns:a16="http://schemas.microsoft.com/office/drawing/2014/main" id="{E2E99FD4-8A28-6773-4C38-70CAACD7D731}"/>
              </a:ext>
            </a:extLst>
          </p:cNvPr>
          <p:cNvSpPr>
            <a:spLocks noGrp="1"/>
          </p:cNvSpPr>
          <p:nvPr>
            <p:ph type="body" sz="quarter" idx="43" hasCustomPrompt="1"/>
          </p:nvPr>
        </p:nvSpPr>
        <p:spPr>
          <a:xfrm>
            <a:off x="6346103" y="2438181"/>
            <a:ext cx="5055171" cy="396241"/>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
        <p:nvSpPr>
          <p:cNvPr id="12" name="Picture Placeholder 11">
            <a:extLst>
              <a:ext uri="{FF2B5EF4-FFF2-40B4-BE49-F238E27FC236}">
                <a16:creationId xmlns:a16="http://schemas.microsoft.com/office/drawing/2014/main" id="{0F0F7B0C-9A8E-B860-1487-09AFF231976A}"/>
              </a:ext>
            </a:extLst>
          </p:cNvPr>
          <p:cNvSpPr>
            <a:spLocks noGrp="1"/>
          </p:cNvSpPr>
          <p:nvPr>
            <p:ph type="pic" sz="quarter" idx="44"/>
          </p:nvPr>
        </p:nvSpPr>
        <p:spPr>
          <a:xfrm>
            <a:off x="633818" y="993169"/>
            <a:ext cx="5212079" cy="5212079"/>
          </a:xfrm>
          <a:custGeom>
            <a:avLst/>
            <a:gdLst>
              <a:gd name="connsiteX0" fmla="*/ 2118360 w 4236720"/>
              <a:gd name="connsiteY0" fmla="*/ 0 h 4236720"/>
              <a:gd name="connsiteX1" fmla="*/ 4236720 w 4236720"/>
              <a:gd name="connsiteY1" fmla="*/ 2118360 h 4236720"/>
              <a:gd name="connsiteX2" fmla="*/ 2118360 w 4236720"/>
              <a:gd name="connsiteY2" fmla="*/ 4236720 h 4236720"/>
              <a:gd name="connsiteX3" fmla="*/ 0 w 4236720"/>
              <a:gd name="connsiteY3" fmla="*/ 2118360 h 4236720"/>
              <a:gd name="connsiteX4" fmla="*/ 2118360 w 4236720"/>
              <a:gd name="connsiteY4" fmla="*/ 0 h 4236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6720" h="4236720">
                <a:moveTo>
                  <a:pt x="2118360" y="0"/>
                </a:moveTo>
                <a:cubicBezTo>
                  <a:pt x="3288298" y="0"/>
                  <a:pt x="4236720" y="948422"/>
                  <a:pt x="4236720" y="2118360"/>
                </a:cubicBezTo>
                <a:cubicBezTo>
                  <a:pt x="4236720" y="3288298"/>
                  <a:pt x="3288298" y="4236720"/>
                  <a:pt x="2118360" y="4236720"/>
                </a:cubicBezTo>
                <a:cubicBezTo>
                  <a:pt x="948422" y="4236720"/>
                  <a:pt x="0" y="3288298"/>
                  <a:pt x="0" y="2118360"/>
                </a:cubicBezTo>
                <a:cubicBezTo>
                  <a:pt x="0" y="948422"/>
                  <a:pt x="948422" y="0"/>
                  <a:pt x="2118360" y="0"/>
                </a:cubicBezTo>
                <a:close/>
              </a:path>
            </a:pathLst>
          </a:custGeom>
          <a:solidFill>
            <a:schemeClr val="bg1">
              <a:lumMod val="85000"/>
            </a:schemeClr>
          </a:solidFill>
        </p:spPr>
        <p:txBody>
          <a:bodyPr wrap="square">
            <a:noAutofit/>
          </a:bodyPr>
          <a:lstStyle>
            <a:lvl1pPr algn="ctr">
              <a:defRPr>
                <a:solidFill>
                  <a:srgbClr val="084260"/>
                </a:solidFill>
              </a:defRPr>
            </a:lvl1pPr>
          </a:lstStyle>
          <a:p>
            <a:endParaRPr lang="en-US" dirty="0"/>
          </a:p>
          <a:p>
            <a:endParaRPr lang="en-US" dirty="0"/>
          </a:p>
          <a:p>
            <a:endParaRPr lang="en-US" dirty="0"/>
          </a:p>
        </p:txBody>
      </p:sp>
    </p:spTree>
    <p:extLst>
      <p:ext uri="{BB962C8B-B14F-4D97-AF65-F5344CB8AC3E}">
        <p14:creationId xmlns:p14="http://schemas.microsoft.com/office/powerpoint/2010/main" val="39608194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Qutoe 04">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 name="Text Placeholder 23">
            <a:extLst>
              <a:ext uri="{FF2B5EF4-FFF2-40B4-BE49-F238E27FC236}">
                <a16:creationId xmlns:a16="http://schemas.microsoft.com/office/drawing/2014/main" id="{2FC8FEEC-28B2-4A6B-6CA9-ADAFAEDD777E}"/>
              </a:ext>
            </a:extLst>
          </p:cNvPr>
          <p:cNvSpPr>
            <a:spLocks noGrp="1"/>
          </p:cNvSpPr>
          <p:nvPr>
            <p:ph type="body" sz="quarter" idx="13" hasCustomPrompt="1"/>
          </p:nvPr>
        </p:nvSpPr>
        <p:spPr>
          <a:xfrm>
            <a:off x="444876" y="1387753"/>
            <a:ext cx="5055171" cy="2635608"/>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C5F28827-F2BF-4FDC-1FA0-5C2C663C8B06}"/>
              </a:ext>
            </a:extLst>
          </p:cNvPr>
          <p:cNvSpPr>
            <a:spLocks noGrp="1"/>
          </p:cNvSpPr>
          <p:nvPr>
            <p:ph type="body" sz="quarter" idx="43" hasCustomPrompt="1"/>
          </p:nvPr>
        </p:nvSpPr>
        <p:spPr>
          <a:xfrm>
            <a:off x="444876" y="4236719"/>
            <a:ext cx="5055171" cy="1104445"/>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8269491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Graphic 7">
            <a:extLst>
              <a:ext uri="{FF2B5EF4-FFF2-40B4-BE49-F238E27FC236}">
                <a16:creationId xmlns:a16="http://schemas.microsoft.com/office/drawing/2014/main" id="{903B409C-3529-CC20-A149-5485704D1C55}"/>
              </a:ext>
            </a:extLst>
          </p:cNvPr>
          <p:cNvSpPr/>
          <p:nvPr userDrawn="1"/>
        </p:nvSpPr>
        <p:spPr>
          <a:xfrm>
            <a:off x="9531453" y="4718304"/>
            <a:ext cx="2970123" cy="2413478"/>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22" name="Rectangle 21">
            <a:extLst>
              <a:ext uri="{FF2B5EF4-FFF2-40B4-BE49-F238E27FC236}">
                <a16:creationId xmlns:a16="http://schemas.microsoft.com/office/drawing/2014/main" id="{46830636-A85E-5B9B-6213-108B11E579A4}"/>
              </a:ext>
            </a:extLst>
          </p:cNvPr>
          <p:cNvSpPr/>
          <p:nvPr userDrawn="1"/>
        </p:nvSpPr>
        <p:spPr>
          <a:xfrm>
            <a:off x="12173712" y="-798576"/>
            <a:ext cx="2133600" cy="7821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22">
            <a:extLst>
              <a:ext uri="{FF2B5EF4-FFF2-40B4-BE49-F238E27FC236}">
                <a16:creationId xmlns:a16="http://schemas.microsoft.com/office/drawing/2014/main" id="{6DE7F2DF-1977-3561-5CA7-0BC09BC1AE98}"/>
              </a:ext>
            </a:extLst>
          </p:cNvPr>
          <p:cNvSpPr/>
          <p:nvPr userDrawn="1"/>
        </p:nvSpPr>
        <p:spPr>
          <a:xfrm rot="5400000" flipH="1">
            <a:off x="3098568" y="-2442696"/>
            <a:ext cx="5754567" cy="1131063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24" name="Text Placeholder 17">
            <a:extLst>
              <a:ext uri="{FF2B5EF4-FFF2-40B4-BE49-F238E27FC236}">
                <a16:creationId xmlns:a16="http://schemas.microsoft.com/office/drawing/2014/main" id="{4D32AEA0-9C38-5B2E-991D-2F9221722B80}"/>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10153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4DC074BD-7E66-B421-44EF-B4EB500D22D7}"/>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22BDBF"/>
                </a:solidFill>
                <a:latin typeface="+mn-lt"/>
              </a:defRPr>
            </a:lvl1pPr>
          </a:lstStyle>
          <a:p>
            <a:pPr lvl="0"/>
            <a:r>
              <a:rPr lang="en-US" dirty="0"/>
              <a:t>Heading</a:t>
            </a:r>
          </a:p>
        </p:txBody>
      </p:sp>
      <p:sp>
        <p:nvSpPr>
          <p:cNvPr id="9" name="TextBox 8">
            <a:extLst>
              <a:ext uri="{FF2B5EF4-FFF2-40B4-BE49-F238E27FC236}">
                <a16:creationId xmlns:a16="http://schemas.microsoft.com/office/drawing/2014/main" id="{F4AE2B6C-5585-E7D0-D48D-EFD21F6E7ACE}"/>
              </a:ext>
            </a:extLst>
          </p:cNvPr>
          <p:cNvSpPr txBox="1"/>
          <p:nvPr userDrawn="1"/>
        </p:nvSpPr>
        <p:spPr>
          <a:xfrm>
            <a:off x="441870" y="6261585"/>
            <a:ext cx="3778622" cy="246221"/>
          </a:xfrm>
          <a:prstGeom prst="rect">
            <a:avLst/>
          </a:prstGeom>
          <a:noFill/>
        </p:spPr>
        <p:txBody>
          <a:bodyPr wrap="square">
            <a:spAutoFit/>
          </a:bodyPr>
          <a:lstStyle/>
          <a:p>
            <a:r>
              <a:rPr lang="en-US" sz="1000" kern="1000" spc="250" baseline="0" dirty="0">
                <a:solidFill>
                  <a:schemeClr val="bg1"/>
                </a:solidFill>
              </a:rPr>
              <a:t>AI Skills, Powered by Values</a:t>
            </a:r>
          </a:p>
        </p:txBody>
      </p:sp>
    </p:spTree>
    <p:extLst>
      <p:ext uri="{BB962C8B-B14F-4D97-AF65-F5344CB8AC3E}">
        <p14:creationId xmlns:p14="http://schemas.microsoft.com/office/powerpoint/2010/main" val="4191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0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442941" y="1353243"/>
            <a:ext cx="11371107" cy="465305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3C379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32688" y="189544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798381" y="443960"/>
            <a:ext cx="10595237" cy="803654"/>
          </a:xfrm>
          <a:prstGeom prst="rect">
            <a:avLst/>
          </a:prstGeom>
        </p:spPr>
        <p:txBody>
          <a:bodyPr>
            <a:noAutofit/>
          </a:bodyPr>
          <a:lstStyle>
            <a:lvl1pPr marL="0" indent="0" algn="l">
              <a:buNone/>
              <a:defRPr sz="3600" b="1" i="0">
                <a:solidFill>
                  <a:srgbClr val="22BDBF"/>
                </a:solidFill>
                <a:latin typeface="+mn-lt"/>
              </a:defRPr>
            </a:lvl1pPr>
          </a:lstStyle>
          <a:p>
            <a:pPr lvl="0"/>
            <a:r>
              <a:rPr lang="en-US" dirty="0"/>
              <a:t>Heading</a:t>
            </a:r>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22BDBF"/>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10153D"/>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270782" y="926436"/>
            <a:ext cx="1105664" cy="955625"/>
          </a:xfrm>
          <a:prstGeom prst="rect">
            <a:avLst/>
          </a:prstGeom>
          <a:noFill/>
        </p:spPr>
        <p:txBody>
          <a:bodyPr anchor="ctr">
            <a:noAutofit/>
          </a:bodyPr>
          <a:lstStyle>
            <a:lvl1pPr marL="0" indent="0" algn="r">
              <a:lnSpc>
                <a:spcPct val="130000"/>
              </a:lnSpc>
              <a:buNone/>
              <a:defRPr sz="63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22BDBF"/>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10153D"/>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270781" y="2849569"/>
            <a:ext cx="1105664" cy="955625"/>
          </a:xfrm>
          <a:prstGeom prst="rect">
            <a:avLst/>
          </a:prstGeom>
          <a:noFill/>
        </p:spPr>
        <p:txBody>
          <a:bodyPr anchor="ctr">
            <a:noAutofit/>
          </a:bodyPr>
          <a:lstStyle>
            <a:lvl1pPr marL="0" indent="0" algn="r">
              <a:lnSpc>
                <a:spcPct val="130000"/>
              </a:lnSpc>
              <a:buNone/>
              <a:defRPr sz="63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22BDBF"/>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10153D"/>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286279" y="4713366"/>
            <a:ext cx="1105664" cy="955625"/>
          </a:xfrm>
          <a:prstGeom prst="rect">
            <a:avLst/>
          </a:prstGeom>
          <a:noFill/>
        </p:spPr>
        <p:txBody>
          <a:bodyPr anchor="ctr">
            <a:noAutofit/>
          </a:bodyPr>
          <a:lstStyle>
            <a:lvl1pPr marL="0" indent="0" algn="r">
              <a:lnSpc>
                <a:spcPct val="130000"/>
              </a:lnSpc>
              <a:buNone/>
              <a:defRPr sz="63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21" name="Group 20">
            <a:extLst>
              <a:ext uri="{FF2B5EF4-FFF2-40B4-BE49-F238E27FC236}">
                <a16:creationId xmlns:a16="http://schemas.microsoft.com/office/drawing/2014/main" id="{778F5B45-9963-4ED3-D1E3-ADD7436D16A9}"/>
              </a:ext>
            </a:extLst>
          </p:cNvPr>
          <p:cNvGrpSpPr/>
          <p:nvPr userDrawn="1"/>
        </p:nvGrpSpPr>
        <p:grpSpPr>
          <a:xfrm>
            <a:off x="4043621" y="707475"/>
            <a:ext cx="7605835" cy="1688253"/>
            <a:chOff x="4061909" y="1565906"/>
            <a:chExt cx="3006907" cy="2634619"/>
          </a:xfrm>
        </p:grpSpPr>
        <p:cxnSp>
          <p:nvCxnSpPr>
            <p:cNvPr id="22" name="Straight Connector 21">
              <a:extLst>
                <a:ext uri="{FF2B5EF4-FFF2-40B4-BE49-F238E27FC236}">
                  <a16:creationId xmlns:a16="http://schemas.microsoft.com/office/drawing/2014/main" id="{ED04B9A9-5FE3-797A-7966-3A4783600972}"/>
                </a:ext>
              </a:extLst>
            </p:cNvPr>
            <p:cNvCxnSpPr/>
            <p:nvPr userDrawn="1"/>
          </p:nvCxnSpPr>
          <p:spPr>
            <a:xfrm>
              <a:off x="7066852" y="1577903"/>
              <a:ext cx="1964" cy="2617423"/>
            </a:xfrm>
            <a:prstGeom prst="line">
              <a:avLst/>
            </a:prstGeom>
            <a:solidFill>
              <a:schemeClr val="tx1">
                <a:lumMod val="85000"/>
                <a:lumOff val="15000"/>
              </a:schemeClr>
            </a:solidFill>
            <a:ln w="28575">
              <a:gradFill>
                <a:gsLst>
                  <a:gs pos="0">
                    <a:srgbClr val="E8068C"/>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4F439EB-9BC4-A9DF-F3A3-813A3F514427}"/>
                </a:ext>
              </a:extLst>
            </p:cNvPr>
            <p:cNvCxnSpPr/>
            <p:nvPr userDrawn="1"/>
          </p:nvCxnSpPr>
          <p:spPr>
            <a:xfrm>
              <a:off x="4061909" y="4195325"/>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42B41F6-7148-D6C9-1251-5D021A68FFBB}"/>
                </a:ext>
              </a:extLst>
            </p:cNvPr>
            <p:cNvCxnSpPr/>
            <p:nvPr userDrawn="1"/>
          </p:nvCxnSpPr>
          <p:spPr>
            <a:xfrm>
              <a:off x="4061909" y="1577903"/>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BE683B8-4FC8-15A7-91B6-FF3E5B218BF7}"/>
                </a:ext>
              </a:extLst>
            </p:cNvPr>
            <p:cNvCxnSpPr/>
            <p:nvPr userDrawn="1"/>
          </p:nvCxnSpPr>
          <p:spPr>
            <a:xfrm>
              <a:off x="4061909" y="1565906"/>
              <a:ext cx="0" cy="661856"/>
            </a:xfrm>
            <a:prstGeom prst="line">
              <a:avLst/>
            </a:prstGeom>
            <a:solidFill>
              <a:schemeClr val="tx1">
                <a:lumMod val="85000"/>
                <a:lumOff val="15000"/>
              </a:schemeClr>
            </a:solidFill>
            <a:ln w="28575">
              <a:gradFill>
                <a:gsLst>
                  <a:gs pos="0">
                    <a:srgbClr val="22BDBF"/>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4B6F1CD-BEFB-A389-3671-34C0ACEC4D05}"/>
                </a:ext>
              </a:extLst>
            </p:cNvPr>
            <p:cNvCxnSpPr/>
            <p:nvPr userDrawn="1"/>
          </p:nvCxnSpPr>
          <p:spPr>
            <a:xfrm>
              <a:off x="4061909" y="3538669"/>
              <a:ext cx="0" cy="661856"/>
            </a:xfrm>
            <a:prstGeom prst="line">
              <a:avLst/>
            </a:prstGeom>
            <a:solidFill>
              <a:schemeClr val="tx1">
                <a:lumMod val="85000"/>
                <a:lumOff val="15000"/>
              </a:schemeClr>
            </a:solidFill>
            <a:ln w="28575">
              <a:gradFill>
                <a:gsLst>
                  <a:gs pos="100000">
                    <a:srgbClr val="22BDBF"/>
                  </a:gs>
                  <a:gs pos="49000">
                    <a:srgbClr val="3C3795"/>
                  </a:gs>
                  <a:gs pos="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grpSp>
      <p:grpSp>
        <p:nvGrpSpPr>
          <p:cNvPr id="27" name="Group 26">
            <a:extLst>
              <a:ext uri="{FF2B5EF4-FFF2-40B4-BE49-F238E27FC236}">
                <a16:creationId xmlns:a16="http://schemas.microsoft.com/office/drawing/2014/main" id="{0888EB1B-01EA-0A94-F3B8-D8F52FF9B050}"/>
              </a:ext>
            </a:extLst>
          </p:cNvPr>
          <p:cNvGrpSpPr/>
          <p:nvPr userDrawn="1"/>
        </p:nvGrpSpPr>
        <p:grpSpPr>
          <a:xfrm>
            <a:off x="4043621" y="2594187"/>
            <a:ext cx="7605835" cy="1688253"/>
            <a:chOff x="4061909" y="1565906"/>
            <a:chExt cx="3006907" cy="2634619"/>
          </a:xfrm>
        </p:grpSpPr>
        <p:cxnSp>
          <p:nvCxnSpPr>
            <p:cNvPr id="28" name="Straight Connector 27">
              <a:extLst>
                <a:ext uri="{FF2B5EF4-FFF2-40B4-BE49-F238E27FC236}">
                  <a16:creationId xmlns:a16="http://schemas.microsoft.com/office/drawing/2014/main" id="{A5A5EB4F-0D9C-0AEF-17C7-97A957E7A43D}"/>
                </a:ext>
              </a:extLst>
            </p:cNvPr>
            <p:cNvCxnSpPr/>
            <p:nvPr userDrawn="1"/>
          </p:nvCxnSpPr>
          <p:spPr>
            <a:xfrm>
              <a:off x="7066852" y="1577903"/>
              <a:ext cx="1964" cy="2617423"/>
            </a:xfrm>
            <a:prstGeom prst="line">
              <a:avLst/>
            </a:prstGeom>
            <a:solidFill>
              <a:schemeClr val="tx1">
                <a:lumMod val="85000"/>
                <a:lumOff val="15000"/>
              </a:schemeClr>
            </a:solidFill>
            <a:ln w="28575">
              <a:gradFill>
                <a:gsLst>
                  <a:gs pos="0">
                    <a:srgbClr val="E8068C"/>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158B1B0-4C47-9EC7-11D9-6DE1D2E31956}"/>
                </a:ext>
              </a:extLst>
            </p:cNvPr>
            <p:cNvCxnSpPr/>
            <p:nvPr userDrawn="1"/>
          </p:nvCxnSpPr>
          <p:spPr>
            <a:xfrm>
              <a:off x="4061909" y="4195325"/>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1D93F066-7D61-4A45-DE57-713FEAFD9D5D}"/>
                </a:ext>
              </a:extLst>
            </p:cNvPr>
            <p:cNvCxnSpPr/>
            <p:nvPr userDrawn="1"/>
          </p:nvCxnSpPr>
          <p:spPr>
            <a:xfrm>
              <a:off x="4061909" y="1577903"/>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A754EAE-2E5D-E34D-760A-066B3C85A332}"/>
                </a:ext>
              </a:extLst>
            </p:cNvPr>
            <p:cNvCxnSpPr/>
            <p:nvPr userDrawn="1"/>
          </p:nvCxnSpPr>
          <p:spPr>
            <a:xfrm>
              <a:off x="4061909" y="1565906"/>
              <a:ext cx="0" cy="661856"/>
            </a:xfrm>
            <a:prstGeom prst="line">
              <a:avLst/>
            </a:prstGeom>
            <a:solidFill>
              <a:schemeClr val="tx1">
                <a:lumMod val="85000"/>
                <a:lumOff val="15000"/>
              </a:schemeClr>
            </a:solidFill>
            <a:ln w="28575">
              <a:gradFill>
                <a:gsLst>
                  <a:gs pos="0">
                    <a:srgbClr val="22BDBF"/>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EDD47B6-3DD4-EEDF-5134-7000470A65C6}"/>
                </a:ext>
              </a:extLst>
            </p:cNvPr>
            <p:cNvCxnSpPr/>
            <p:nvPr userDrawn="1"/>
          </p:nvCxnSpPr>
          <p:spPr>
            <a:xfrm>
              <a:off x="4061909" y="3538669"/>
              <a:ext cx="0" cy="661856"/>
            </a:xfrm>
            <a:prstGeom prst="line">
              <a:avLst/>
            </a:prstGeom>
            <a:solidFill>
              <a:schemeClr val="tx1">
                <a:lumMod val="85000"/>
                <a:lumOff val="15000"/>
              </a:schemeClr>
            </a:solidFill>
            <a:ln w="28575">
              <a:gradFill>
                <a:gsLst>
                  <a:gs pos="100000">
                    <a:srgbClr val="22BDBF"/>
                  </a:gs>
                  <a:gs pos="49000">
                    <a:srgbClr val="3C3795"/>
                  </a:gs>
                  <a:gs pos="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grpSp>
      <p:grpSp>
        <p:nvGrpSpPr>
          <p:cNvPr id="33" name="Group 32">
            <a:extLst>
              <a:ext uri="{FF2B5EF4-FFF2-40B4-BE49-F238E27FC236}">
                <a16:creationId xmlns:a16="http://schemas.microsoft.com/office/drawing/2014/main" id="{1DF97CFC-6E17-732C-3327-EBFC3C1818EE}"/>
              </a:ext>
            </a:extLst>
          </p:cNvPr>
          <p:cNvGrpSpPr/>
          <p:nvPr userDrawn="1"/>
        </p:nvGrpSpPr>
        <p:grpSpPr>
          <a:xfrm>
            <a:off x="4043621" y="4480899"/>
            <a:ext cx="7605835" cy="1688253"/>
            <a:chOff x="4061909" y="1565906"/>
            <a:chExt cx="3006907" cy="2634619"/>
          </a:xfrm>
        </p:grpSpPr>
        <p:cxnSp>
          <p:nvCxnSpPr>
            <p:cNvPr id="34" name="Straight Connector 33">
              <a:extLst>
                <a:ext uri="{FF2B5EF4-FFF2-40B4-BE49-F238E27FC236}">
                  <a16:creationId xmlns:a16="http://schemas.microsoft.com/office/drawing/2014/main" id="{9278EE13-8163-8113-EF34-43730E96C014}"/>
                </a:ext>
              </a:extLst>
            </p:cNvPr>
            <p:cNvCxnSpPr/>
            <p:nvPr userDrawn="1"/>
          </p:nvCxnSpPr>
          <p:spPr>
            <a:xfrm>
              <a:off x="7066852" y="1577903"/>
              <a:ext cx="1964" cy="2617423"/>
            </a:xfrm>
            <a:prstGeom prst="line">
              <a:avLst/>
            </a:prstGeom>
            <a:solidFill>
              <a:schemeClr val="tx1">
                <a:lumMod val="85000"/>
                <a:lumOff val="15000"/>
              </a:schemeClr>
            </a:solidFill>
            <a:ln w="28575">
              <a:gradFill>
                <a:gsLst>
                  <a:gs pos="0">
                    <a:srgbClr val="E8068C"/>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31F348D-6FF4-F0BE-3292-2C1349340422}"/>
                </a:ext>
              </a:extLst>
            </p:cNvPr>
            <p:cNvCxnSpPr/>
            <p:nvPr userDrawn="1"/>
          </p:nvCxnSpPr>
          <p:spPr>
            <a:xfrm>
              <a:off x="4061909" y="4195325"/>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2BA0BDF-374E-C924-3706-FA7749FBB246}"/>
                </a:ext>
              </a:extLst>
            </p:cNvPr>
            <p:cNvCxnSpPr/>
            <p:nvPr userDrawn="1"/>
          </p:nvCxnSpPr>
          <p:spPr>
            <a:xfrm>
              <a:off x="4061909" y="1577903"/>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39C5A427-1C19-1B34-A162-260DC5D86A8F}"/>
                </a:ext>
              </a:extLst>
            </p:cNvPr>
            <p:cNvCxnSpPr/>
            <p:nvPr userDrawn="1"/>
          </p:nvCxnSpPr>
          <p:spPr>
            <a:xfrm>
              <a:off x="4061909" y="1565906"/>
              <a:ext cx="0" cy="661856"/>
            </a:xfrm>
            <a:prstGeom prst="line">
              <a:avLst/>
            </a:prstGeom>
            <a:solidFill>
              <a:schemeClr val="tx1">
                <a:lumMod val="85000"/>
                <a:lumOff val="15000"/>
              </a:schemeClr>
            </a:solidFill>
            <a:ln w="28575">
              <a:gradFill>
                <a:gsLst>
                  <a:gs pos="0">
                    <a:srgbClr val="22BDBF"/>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48310C81-6CF9-0628-DB76-9EF7CD7F0C5D}"/>
                </a:ext>
              </a:extLst>
            </p:cNvPr>
            <p:cNvCxnSpPr/>
            <p:nvPr userDrawn="1"/>
          </p:nvCxnSpPr>
          <p:spPr>
            <a:xfrm>
              <a:off x="4061909" y="3538669"/>
              <a:ext cx="0" cy="661856"/>
            </a:xfrm>
            <a:prstGeom prst="line">
              <a:avLst/>
            </a:prstGeom>
            <a:solidFill>
              <a:schemeClr val="tx1">
                <a:lumMod val="85000"/>
                <a:lumOff val="15000"/>
              </a:schemeClr>
            </a:solidFill>
            <a:ln w="28575">
              <a:gradFill>
                <a:gsLst>
                  <a:gs pos="100000">
                    <a:srgbClr val="22BDBF"/>
                  </a:gs>
                  <a:gs pos="49000">
                    <a:srgbClr val="3C3795"/>
                  </a:gs>
                  <a:gs pos="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BB4ADFE1-8FB8-3C49-B586-197053CCF892}"/>
              </a:ext>
            </a:extLst>
          </p:cNvPr>
          <p:cNvSpPr/>
          <p:nvPr userDrawn="1"/>
        </p:nvSpPr>
        <p:spPr>
          <a:xfrm>
            <a:off x="511444" y="453836"/>
            <a:ext cx="6033735"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7" y="2584411"/>
            <a:ext cx="4867011" cy="3025975"/>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2" name="Picture Placeholder 2">
            <a:extLst>
              <a:ext uri="{FF2B5EF4-FFF2-40B4-BE49-F238E27FC236}">
                <a16:creationId xmlns:a16="http://schemas.microsoft.com/office/drawing/2014/main" id="{4EDE5ADC-BCE4-1B4C-AA43-CAA0D32703DC}"/>
              </a:ext>
            </a:extLst>
          </p:cNvPr>
          <p:cNvSpPr>
            <a:spLocks noGrp="1"/>
          </p:cNvSpPr>
          <p:nvPr>
            <p:ph type="pic" sz="quarter" idx="42"/>
          </p:nvPr>
        </p:nvSpPr>
        <p:spPr>
          <a:xfrm>
            <a:off x="6545263" y="1452563"/>
            <a:ext cx="5646737" cy="4656137"/>
          </a:xfrm>
          <a:prstGeom prst="rect">
            <a:avLst/>
          </a:prstGeom>
          <a:solidFill>
            <a:schemeClr val="bg1">
              <a:lumMod val="85000"/>
            </a:schemeClr>
          </a:solidFill>
        </p:spPr>
        <p:txBody>
          <a:bodyPr/>
          <a:lstStyle>
            <a:lvl1pPr>
              <a:defRPr sz="800"/>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141817D9-EF4F-5648-8536-69E23DB87BED}"/>
              </a:ext>
            </a:extLst>
          </p:cNvPr>
          <p:cNvSpPr>
            <a:spLocks noGrp="1"/>
          </p:cNvSpPr>
          <p:nvPr>
            <p:ph type="pic" sz="quarter" idx="42"/>
          </p:nvPr>
        </p:nvSpPr>
        <p:spPr>
          <a:xfrm>
            <a:off x="6333744" y="0"/>
            <a:ext cx="5239644" cy="4704418"/>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 name="Text Placeholder 17">
            <a:extLst>
              <a:ext uri="{FF2B5EF4-FFF2-40B4-BE49-F238E27FC236}">
                <a16:creationId xmlns:a16="http://schemas.microsoft.com/office/drawing/2014/main" id="{F2B89A3E-4C54-D5A9-474C-29813C5BD4C6}"/>
              </a:ext>
            </a:extLst>
          </p:cNvPr>
          <p:cNvSpPr>
            <a:spLocks noGrp="1"/>
          </p:cNvSpPr>
          <p:nvPr>
            <p:ph type="body" sz="quarter" idx="18" hasCustomPrompt="1"/>
          </p:nvPr>
        </p:nvSpPr>
        <p:spPr>
          <a:xfrm>
            <a:off x="856356" y="2428158"/>
            <a:ext cx="4867011" cy="3291086"/>
          </a:xfrm>
          <a:prstGeom prst="rect">
            <a:avLst/>
          </a:prstGeom>
        </p:spPr>
        <p:txBody>
          <a:bodyPr/>
          <a:lstStyle>
            <a:lvl1pPr algn="l">
              <a:buNone/>
              <a:defRPr sz="2400" b="0" i="0" spc="0">
                <a:solidFill>
                  <a:srgbClr val="10153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 name="Text Placeholder 23">
            <a:extLst>
              <a:ext uri="{FF2B5EF4-FFF2-40B4-BE49-F238E27FC236}">
                <a16:creationId xmlns:a16="http://schemas.microsoft.com/office/drawing/2014/main" id="{99A41E16-FF66-BABE-7492-FC7CDD63E15B}"/>
              </a:ext>
            </a:extLst>
          </p:cNvPr>
          <p:cNvSpPr>
            <a:spLocks noGrp="1"/>
          </p:cNvSpPr>
          <p:nvPr>
            <p:ph type="body" sz="quarter" idx="16" hasCustomPrompt="1"/>
          </p:nvPr>
        </p:nvSpPr>
        <p:spPr>
          <a:xfrm>
            <a:off x="856357" y="999099"/>
            <a:ext cx="4990998" cy="992652"/>
          </a:xfrm>
          <a:prstGeom prst="rect">
            <a:avLst/>
          </a:prstGeom>
        </p:spPr>
        <p:txBody>
          <a:bodyPr>
            <a:noAutofit/>
          </a:bodyPr>
          <a:lstStyle>
            <a:lvl1pPr marL="0" indent="0" algn="l">
              <a:buNone/>
              <a:defRPr sz="3600" b="1" i="0">
                <a:solidFill>
                  <a:srgbClr val="22BDBF"/>
                </a:solidFill>
                <a:latin typeface="+mn-lt"/>
              </a:defRPr>
            </a:lvl1pPr>
          </a:lstStyle>
          <a:p>
            <a:pPr lvl="0"/>
            <a:r>
              <a:rPr lang="en-US" dirty="0"/>
              <a:t>Heading</a:t>
            </a:r>
          </a:p>
        </p:txBody>
      </p:sp>
    </p:spTree>
    <p:extLst>
      <p:ext uri="{BB962C8B-B14F-4D97-AF65-F5344CB8AC3E}">
        <p14:creationId xmlns:p14="http://schemas.microsoft.com/office/powerpoint/2010/main" val="6493237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a:srcRect l="-18315" t="15976" r="29196" b="11083"/>
          <a:stretch/>
        </p:blipFill>
        <p:spPr>
          <a:xfrm>
            <a:off x="3752900" y="1247613"/>
            <a:ext cx="8439100" cy="5375657"/>
          </a:xfrm>
          <a:prstGeom prst="rect">
            <a:avLst/>
          </a:prstGeom>
        </p:spPr>
      </p:pic>
      <p:sp>
        <p:nvSpPr>
          <p:cNvPr id="13" name="Picture Placeholder 17">
            <a:extLst>
              <a:ext uri="{FF2B5EF4-FFF2-40B4-BE49-F238E27FC236}">
                <a16:creationId xmlns:a16="http://schemas.microsoft.com/office/drawing/2014/main" id="{2E6FA9F7-0C1A-7347-A781-77BB594AB062}"/>
              </a:ext>
            </a:extLst>
          </p:cNvPr>
          <p:cNvSpPr>
            <a:spLocks noGrp="1"/>
          </p:cNvSpPr>
          <p:nvPr>
            <p:ph type="pic" sz="quarter" idx="10"/>
          </p:nvPr>
        </p:nvSpPr>
        <p:spPr>
          <a:xfrm>
            <a:off x="7061200" y="1420553"/>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 name="Text Placeholder 17">
            <a:extLst>
              <a:ext uri="{FF2B5EF4-FFF2-40B4-BE49-F238E27FC236}">
                <a16:creationId xmlns:a16="http://schemas.microsoft.com/office/drawing/2014/main" id="{3864577F-1943-D509-E782-7256A6A3A7D9}"/>
              </a:ext>
            </a:extLst>
          </p:cNvPr>
          <p:cNvSpPr>
            <a:spLocks noGrp="1"/>
          </p:cNvSpPr>
          <p:nvPr>
            <p:ph type="body" sz="quarter" idx="18" hasCustomPrompt="1"/>
          </p:nvPr>
        </p:nvSpPr>
        <p:spPr>
          <a:xfrm>
            <a:off x="835671" y="2319301"/>
            <a:ext cx="5418825" cy="3291086"/>
          </a:xfrm>
          <a:prstGeom prst="rect">
            <a:avLst/>
          </a:prstGeom>
        </p:spPr>
        <p:txBody>
          <a:bodyPr/>
          <a:lstStyle>
            <a:lvl1pPr algn="l">
              <a:buNone/>
              <a:defRPr sz="2400" b="0" i="0" spc="0">
                <a:solidFill>
                  <a:srgbClr val="10153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B6CCAE4E-58FE-018D-346A-9BC3F912E5E0}"/>
              </a:ext>
            </a:extLst>
          </p:cNvPr>
          <p:cNvSpPr>
            <a:spLocks noGrp="1"/>
          </p:cNvSpPr>
          <p:nvPr>
            <p:ph type="body" sz="quarter" idx="16" hasCustomPrompt="1"/>
          </p:nvPr>
        </p:nvSpPr>
        <p:spPr>
          <a:xfrm>
            <a:off x="835671" y="1104338"/>
            <a:ext cx="5332964" cy="992652"/>
          </a:xfrm>
          <a:prstGeom prst="rect">
            <a:avLst/>
          </a:prstGeom>
        </p:spPr>
        <p:txBody>
          <a:bodyPr>
            <a:noAutofit/>
          </a:bodyPr>
          <a:lstStyle>
            <a:lvl1pPr marL="0" indent="0" algn="l">
              <a:buNone/>
              <a:defRPr sz="3600" b="1" i="0">
                <a:solidFill>
                  <a:srgbClr val="22BDBF"/>
                </a:solidFill>
                <a:latin typeface="+mn-lt"/>
              </a:defRPr>
            </a:lvl1pPr>
          </a:lstStyle>
          <a:p>
            <a:pPr lvl="0"/>
            <a:r>
              <a:rPr lang="en-US" dirty="0"/>
              <a:t>Heading</a:t>
            </a:r>
          </a:p>
        </p:txBody>
      </p:sp>
    </p:spTree>
    <p:extLst>
      <p:ext uri="{BB962C8B-B14F-4D97-AF65-F5344CB8AC3E}">
        <p14:creationId xmlns:p14="http://schemas.microsoft.com/office/powerpoint/2010/main" val="9566428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319301"/>
            <a:ext cx="7215652" cy="3291086"/>
          </a:xfrm>
          <a:prstGeom prst="rect">
            <a:avLst/>
          </a:prstGeom>
        </p:spPr>
        <p:txBody>
          <a:bodyPr/>
          <a:lstStyle>
            <a:lvl1pPr algn="l">
              <a:buNone/>
              <a:defRPr sz="2400" b="0" i="0" spc="0">
                <a:solidFill>
                  <a:srgbClr val="10153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0" y="1104338"/>
            <a:ext cx="7101321" cy="992652"/>
          </a:xfrm>
          <a:prstGeom prst="rect">
            <a:avLst/>
          </a:prstGeom>
        </p:spPr>
        <p:txBody>
          <a:bodyPr>
            <a:noAutofit/>
          </a:bodyPr>
          <a:lstStyle>
            <a:lvl1pPr marL="0" indent="0" algn="l">
              <a:buNone/>
              <a:defRPr sz="3600" b="1" i="0">
                <a:solidFill>
                  <a:srgbClr val="22BDBF"/>
                </a:solidFill>
                <a:latin typeface="+mn-lt"/>
              </a:defRPr>
            </a:lvl1pPr>
          </a:lstStyle>
          <a:p>
            <a:pPr lvl="0"/>
            <a:r>
              <a:rPr lang="en-US" dirty="0"/>
              <a:t>Heading</a:t>
            </a:r>
          </a:p>
        </p:txBody>
      </p:sp>
      <p:pic>
        <p:nvPicPr>
          <p:cNvPr id="15" name="Picture 14" descr="iPhone6_mockup_front_white.png">
            <a:extLst>
              <a:ext uri="{FF2B5EF4-FFF2-40B4-BE49-F238E27FC236}">
                <a16:creationId xmlns:a16="http://schemas.microsoft.com/office/drawing/2014/main" id="{D17DCA28-D898-0F70-60E9-F33A7FA38D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33154" y="453836"/>
            <a:ext cx="4094254" cy="6404164"/>
          </a:xfrm>
          <a:prstGeom prst="rect">
            <a:avLst/>
          </a:prstGeom>
        </p:spPr>
      </p:pic>
      <p:sp>
        <p:nvSpPr>
          <p:cNvPr id="17" name="Picture Placeholder 17">
            <a:extLst>
              <a:ext uri="{FF2B5EF4-FFF2-40B4-BE49-F238E27FC236}">
                <a16:creationId xmlns:a16="http://schemas.microsoft.com/office/drawing/2014/main" id="{9EC03C65-C18C-B770-7BB4-A4DA9DC96F22}"/>
              </a:ext>
            </a:extLst>
          </p:cNvPr>
          <p:cNvSpPr>
            <a:spLocks noGrp="1"/>
          </p:cNvSpPr>
          <p:nvPr>
            <p:ph type="pic" sz="quarter" idx="10"/>
          </p:nvPr>
        </p:nvSpPr>
        <p:spPr>
          <a:xfrm>
            <a:off x="8747610" y="1473613"/>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41087756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133" name="Freeform 132">
            <a:extLst>
              <a:ext uri="{FF2B5EF4-FFF2-40B4-BE49-F238E27FC236}">
                <a16:creationId xmlns:a16="http://schemas.microsoft.com/office/drawing/2014/main" id="{2B14C31C-4EBD-0345-9B9E-CA4976147702}"/>
              </a:ext>
            </a:extLst>
          </p:cNvPr>
          <p:cNvSpPr/>
          <p:nvPr userDrawn="1"/>
        </p:nvSpPr>
        <p:spPr>
          <a:xfrm>
            <a:off x="417724" y="2430532"/>
            <a:ext cx="11356551" cy="306978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3C379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Graphic 7">
            <a:extLst>
              <a:ext uri="{FF2B5EF4-FFF2-40B4-BE49-F238E27FC236}">
                <a16:creationId xmlns:a16="http://schemas.microsoft.com/office/drawing/2014/main" id="{B3BD4B46-4E10-4E5C-B6DD-C6CCBDFF4DD1}"/>
              </a:ext>
            </a:extLst>
          </p:cNvPr>
          <p:cNvSpPr/>
          <p:nvPr userDrawn="1"/>
        </p:nvSpPr>
        <p:spPr>
          <a:xfrm>
            <a:off x="9278192" y="2231136"/>
            <a:ext cx="2565016" cy="2084294"/>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969827" y="3830826"/>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a:t>
            </a:r>
            <a:r>
              <a:rPr lang="en-US" dirty="0" err="1"/>
              <a:t>Questionas</a:t>
            </a:r>
            <a:r>
              <a:rPr lang="en-US" dirty="0"/>
              <a:t>?</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969827" y="3021250"/>
            <a:ext cx="4845757"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199" name="Freeform 198">
            <a:extLst>
              <a:ext uri="{FF2B5EF4-FFF2-40B4-BE49-F238E27FC236}">
                <a16:creationId xmlns:a16="http://schemas.microsoft.com/office/drawing/2014/main" id="{B3373C8E-B134-D9FC-5B31-DCF206000F0A}"/>
              </a:ext>
            </a:extLst>
          </p:cNvPr>
          <p:cNvSpPr/>
          <p:nvPr userDrawn="1"/>
        </p:nvSpPr>
        <p:spPr>
          <a:xfrm rot="10800000" flipH="1">
            <a:off x="7282924" y="5010397"/>
            <a:ext cx="4909076" cy="727928"/>
          </a:xfrm>
          <a:custGeom>
            <a:avLst/>
            <a:gdLst>
              <a:gd name="connsiteX0" fmla="*/ 4909076 w 4909076"/>
              <a:gd name="connsiteY0" fmla="*/ 727928 h 727928"/>
              <a:gd name="connsiteX1" fmla="*/ 393787 w 4909076"/>
              <a:gd name="connsiteY1" fmla="*/ 727928 h 727928"/>
              <a:gd name="connsiteX2" fmla="*/ 0 w 4909076"/>
              <a:gd name="connsiteY2" fmla="*/ 334050 h 727928"/>
              <a:gd name="connsiteX3" fmla="*/ 0 w 4909076"/>
              <a:gd name="connsiteY3" fmla="*/ 0 h 727928"/>
              <a:gd name="connsiteX4" fmla="*/ 4909076 w 4909076"/>
              <a:gd name="connsiteY4" fmla="*/ 0 h 727928"/>
              <a:gd name="connsiteX5" fmla="*/ 4909076 w 4909076"/>
              <a:gd name="connsiteY5" fmla="*/ 727928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9076" h="727928">
                <a:moveTo>
                  <a:pt x="4909076" y="727928"/>
                </a:moveTo>
                <a:lnTo>
                  <a:pt x="393787" y="727928"/>
                </a:lnTo>
                <a:cubicBezTo>
                  <a:pt x="176954" y="727928"/>
                  <a:pt x="0" y="550932"/>
                  <a:pt x="0" y="334050"/>
                </a:cubicBezTo>
                <a:lnTo>
                  <a:pt x="0" y="0"/>
                </a:lnTo>
                <a:lnTo>
                  <a:pt x="4909076" y="0"/>
                </a:lnTo>
                <a:lnTo>
                  <a:pt x="4909076" y="727928"/>
                </a:lnTo>
                <a:close/>
              </a:path>
            </a:pathLst>
          </a:custGeom>
          <a:gradFill>
            <a:gsLst>
              <a:gs pos="100000">
                <a:srgbClr val="22BDBF"/>
              </a:gs>
              <a:gs pos="49000">
                <a:srgbClr val="3C3795"/>
              </a:gs>
              <a:gs pos="0">
                <a:srgbClr val="E8068C"/>
              </a:gs>
            </a:gsLst>
            <a:lin ang="10800000" scaled="0"/>
          </a:gradFill>
          <a:ln w="24491" cap="flat">
            <a:noFill/>
            <a:prstDash val="solid"/>
            <a:miter/>
          </a:ln>
        </p:spPr>
        <p:txBody>
          <a:bodyPr wrap="square" rtlCol="0" anchor="ctr">
            <a:noAutofit/>
          </a:bodyPr>
          <a:lstStyle/>
          <a:p>
            <a:endParaRPr lang="en-US" dirty="0"/>
          </a:p>
        </p:txBody>
      </p:sp>
      <p:sp>
        <p:nvSpPr>
          <p:cNvPr id="202" name="Text Placeholder 23">
            <a:extLst>
              <a:ext uri="{FF2B5EF4-FFF2-40B4-BE49-F238E27FC236}">
                <a16:creationId xmlns:a16="http://schemas.microsoft.com/office/drawing/2014/main" id="{8C2F8A31-621F-7CB6-4E35-9FC69E7E5147}"/>
              </a:ext>
            </a:extLst>
          </p:cNvPr>
          <p:cNvSpPr>
            <a:spLocks noGrp="1"/>
          </p:cNvSpPr>
          <p:nvPr>
            <p:ph type="body" sz="quarter" idx="21" hasCustomPrompt="1"/>
          </p:nvPr>
        </p:nvSpPr>
        <p:spPr>
          <a:xfrm>
            <a:off x="8521421" y="5034867"/>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3" name="Picture 2" descr="Co-funded by the European Union logo in png for web usage">
            <a:extLst>
              <a:ext uri="{FF2B5EF4-FFF2-40B4-BE49-F238E27FC236}">
                <a16:creationId xmlns:a16="http://schemas.microsoft.com/office/drawing/2014/main" id="{287DD4A6-00FF-C1BD-5E67-D173B7EE588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983" y="6007313"/>
            <a:ext cx="2160286" cy="451290"/>
          </a:xfrm>
          <a:prstGeom prst="rect">
            <a:avLst/>
          </a:prstGeom>
          <a:noFill/>
          <a:ln>
            <a:noFill/>
          </a:ln>
        </p:spPr>
      </p:pic>
      <p:pic>
        <p:nvPicPr>
          <p:cNvPr id="4" name="Picture 3">
            <a:extLst>
              <a:ext uri="{FF2B5EF4-FFF2-40B4-BE49-F238E27FC236}">
                <a16:creationId xmlns:a16="http://schemas.microsoft.com/office/drawing/2014/main" id="{EFBDDBAD-8B78-DE1F-3EA9-1840A4DCADAA}"/>
              </a:ext>
            </a:extLst>
          </p:cNvPr>
          <p:cNvPicPr>
            <a:picLocks noChangeAspect="1"/>
          </p:cNvPicPr>
          <p:nvPr userDrawn="1"/>
        </p:nvPicPr>
        <p:blipFill>
          <a:blip r:embed="rId3"/>
          <a:stretch>
            <a:fillRect/>
          </a:stretch>
        </p:blipFill>
        <p:spPr>
          <a:xfrm>
            <a:off x="801879" y="253719"/>
            <a:ext cx="2745994" cy="1953527"/>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Text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7670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78" name="Freeform 177">
            <a:extLst>
              <a:ext uri="{FF2B5EF4-FFF2-40B4-BE49-F238E27FC236}">
                <a16:creationId xmlns:a16="http://schemas.microsoft.com/office/drawing/2014/main" id="{D3659C8F-DA1E-110E-3A20-DD6AD07FC5C5}"/>
              </a:ext>
            </a:extLst>
          </p:cNvPr>
          <p:cNvSpPr/>
          <p:nvPr userDrawn="1"/>
        </p:nvSpPr>
        <p:spPr>
          <a:xfrm>
            <a:off x="0" y="2979174"/>
            <a:ext cx="12172692" cy="290804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3C3795"/>
          </a:solidFill>
          <a:ln w="30808" cap="flat">
            <a:noFill/>
            <a:prstDash val="solid"/>
            <a:miter/>
          </a:ln>
        </p:spPr>
        <p:txBody>
          <a:bodyPr rtlCol="0" anchor="ctr"/>
          <a:lstStyle/>
          <a:p>
            <a:endParaRPr lang="en-US" sz="2069"/>
          </a:p>
        </p:txBody>
      </p:sp>
      <p:sp>
        <p:nvSpPr>
          <p:cNvPr id="179" name="Text Placeholder 32">
            <a:extLst>
              <a:ext uri="{FF2B5EF4-FFF2-40B4-BE49-F238E27FC236}">
                <a16:creationId xmlns:a16="http://schemas.microsoft.com/office/drawing/2014/main" id="{8203FC12-B9A3-8C1B-21A1-30DB322BD123}"/>
              </a:ext>
            </a:extLst>
          </p:cNvPr>
          <p:cNvSpPr>
            <a:spLocks noGrp="1"/>
          </p:cNvSpPr>
          <p:nvPr>
            <p:ph type="body" sz="quarter" idx="16" hasCustomPrompt="1"/>
          </p:nvPr>
        </p:nvSpPr>
        <p:spPr>
          <a:xfrm>
            <a:off x="576692" y="4062591"/>
            <a:ext cx="4653676" cy="1259217"/>
          </a:xfrm>
          <a:prstGeom prst="rect">
            <a:avLst/>
          </a:prstGeom>
        </p:spPr>
        <p:txBody>
          <a:bodyPr anchor="t">
            <a:noAutofit/>
          </a:bodyPr>
          <a:lstStyle>
            <a:lvl1pPr marL="0" indent="0" algn="l">
              <a:lnSpc>
                <a:spcPts val="3954"/>
              </a:lnSpc>
              <a:spcBef>
                <a:spcPts val="0"/>
              </a:spcBef>
              <a:buNone/>
              <a:defRPr sz="4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Heading</a:t>
            </a:r>
            <a:endParaRPr lang="en-US" dirty="0"/>
          </a:p>
        </p:txBody>
      </p:sp>
      <p:sp>
        <p:nvSpPr>
          <p:cNvPr id="180" name="Text Placeholder 32">
            <a:extLst>
              <a:ext uri="{FF2B5EF4-FFF2-40B4-BE49-F238E27FC236}">
                <a16:creationId xmlns:a16="http://schemas.microsoft.com/office/drawing/2014/main" id="{61D4901D-361C-9AFB-6BA3-9AB62FC92669}"/>
              </a:ext>
            </a:extLst>
          </p:cNvPr>
          <p:cNvSpPr>
            <a:spLocks noGrp="1"/>
          </p:cNvSpPr>
          <p:nvPr>
            <p:ph type="body" sz="quarter" idx="19" hasCustomPrompt="1"/>
          </p:nvPr>
        </p:nvSpPr>
        <p:spPr>
          <a:xfrm>
            <a:off x="576692" y="3372127"/>
            <a:ext cx="4595212" cy="665809"/>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247" name="Freeform 246">
            <a:extLst>
              <a:ext uri="{FF2B5EF4-FFF2-40B4-BE49-F238E27FC236}">
                <a16:creationId xmlns:a16="http://schemas.microsoft.com/office/drawing/2014/main" id="{1EED751A-33EA-AE70-AB49-9A5755AB268D}"/>
              </a:ext>
            </a:extLst>
          </p:cNvPr>
          <p:cNvSpPr/>
          <p:nvPr userDrawn="1"/>
        </p:nvSpPr>
        <p:spPr>
          <a:xfrm rot="10800000" flipH="1">
            <a:off x="7273270" y="5618470"/>
            <a:ext cx="4909076" cy="727928"/>
          </a:xfrm>
          <a:custGeom>
            <a:avLst/>
            <a:gdLst>
              <a:gd name="connsiteX0" fmla="*/ 4909076 w 4909076"/>
              <a:gd name="connsiteY0" fmla="*/ 727928 h 727928"/>
              <a:gd name="connsiteX1" fmla="*/ 393787 w 4909076"/>
              <a:gd name="connsiteY1" fmla="*/ 727928 h 727928"/>
              <a:gd name="connsiteX2" fmla="*/ 0 w 4909076"/>
              <a:gd name="connsiteY2" fmla="*/ 334050 h 727928"/>
              <a:gd name="connsiteX3" fmla="*/ 0 w 4909076"/>
              <a:gd name="connsiteY3" fmla="*/ 0 h 727928"/>
              <a:gd name="connsiteX4" fmla="*/ 4909076 w 4909076"/>
              <a:gd name="connsiteY4" fmla="*/ 0 h 727928"/>
              <a:gd name="connsiteX5" fmla="*/ 4909076 w 4909076"/>
              <a:gd name="connsiteY5" fmla="*/ 727928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9076" h="727928">
                <a:moveTo>
                  <a:pt x="4909076" y="727928"/>
                </a:moveTo>
                <a:lnTo>
                  <a:pt x="393787" y="727928"/>
                </a:lnTo>
                <a:cubicBezTo>
                  <a:pt x="176954" y="727928"/>
                  <a:pt x="0" y="550932"/>
                  <a:pt x="0" y="334050"/>
                </a:cubicBezTo>
                <a:lnTo>
                  <a:pt x="0" y="0"/>
                </a:lnTo>
                <a:lnTo>
                  <a:pt x="4909076" y="0"/>
                </a:lnTo>
                <a:lnTo>
                  <a:pt x="4909076" y="727928"/>
                </a:lnTo>
                <a:close/>
              </a:path>
            </a:pathLst>
          </a:custGeom>
          <a:gradFill>
            <a:gsLst>
              <a:gs pos="100000">
                <a:srgbClr val="22BDBF"/>
              </a:gs>
              <a:gs pos="49000">
                <a:srgbClr val="3C3795"/>
              </a:gs>
              <a:gs pos="0">
                <a:srgbClr val="E8068C"/>
              </a:gs>
            </a:gsLst>
            <a:lin ang="0" scaled="0"/>
          </a:gradFill>
          <a:ln w="24491" cap="flat">
            <a:noFill/>
            <a:prstDash val="solid"/>
            <a:miter/>
          </a:ln>
        </p:spPr>
        <p:txBody>
          <a:bodyPr wrap="square" rtlCol="0" anchor="ctr">
            <a:noAutofit/>
          </a:bodyPr>
          <a:lstStyle/>
          <a:p>
            <a:endParaRPr lang="en-US" dirty="0"/>
          </a:p>
        </p:txBody>
      </p:sp>
      <p:sp>
        <p:nvSpPr>
          <p:cNvPr id="248" name="Text Placeholder 23">
            <a:extLst>
              <a:ext uri="{FF2B5EF4-FFF2-40B4-BE49-F238E27FC236}">
                <a16:creationId xmlns:a16="http://schemas.microsoft.com/office/drawing/2014/main" id="{1BB11152-FCB2-DA1E-101A-E06B72B90574}"/>
              </a:ext>
            </a:extLst>
          </p:cNvPr>
          <p:cNvSpPr>
            <a:spLocks noGrp="1"/>
          </p:cNvSpPr>
          <p:nvPr>
            <p:ph type="body" sz="quarter" idx="21" hasCustomPrompt="1"/>
          </p:nvPr>
        </p:nvSpPr>
        <p:spPr>
          <a:xfrm>
            <a:off x="7924800" y="5642940"/>
            <a:ext cx="338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sp>
        <p:nvSpPr>
          <p:cNvPr id="250" name="Picture Placeholder 249">
            <a:extLst>
              <a:ext uri="{FF2B5EF4-FFF2-40B4-BE49-F238E27FC236}">
                <a16:creationId xmlns:a16="http://schemas.microsoft.com/office/drawing/2014/main" id="{8000CB52-794F-2941-4571-7437B39F9460}"/>
              </a:ext>
            </a:extLst>
          </p:cNvPr>
          <p:cNvSpPr>
            <a:spLocks noGrp="1"/>
          </p:cNvSpPr>
          <p:nvPr>
            <p:ph type="pic" sz="quarter" idx="43"/>
          </p:nvPr>
        </p:nvSpPr>
        <p:spPr>
          <a:xfrm>
            <a:off x="5522976" y="474951"/>
            <a:ext cx="6311517" cy="4704418"/>
          </a:xfrm>
          <a:custGeom>
            <a:avLst/>
            <a:gdLst>
              <a:gd name="connsiteX0" fmla="*/ 0 w 7149849"/>
              <a:gd name="connsiteY0" fmla="*/ 0 h 4704418"/>
              <a:gd name="connsiteX1" fmla="*/ 1910205 w 7149849"/>
              <a:gd name="connsiteY1" fmla="*/ 0 h 4704418"/>
              <a:gd name="connsiteX2" fmla="*/ 4328540 w 7149849"/>
              <a:gd name="connsiteY2" fmla="*/ 0 h 4704418"/>
              <a:gd name="connsiteX3" fmla="*/ 6238745 w 7149849"/>
              <a:gd name="connsiteY3" fmla="*/ 0 h 4704418"/>
              <a:gd name="connsiteX4" fmla="*/ 7149849 w 7149849"/>
              <a:gd name="connsiteY4" fmla="*/ 910842 h 4704418"/>
              <a:gd name="connsiteX5" fmla="*/ 7149849 w 7149849"/>
              <a:gd name="connsiteY5" fmla="*/ 4704418 h 4704418"/>
              <a:gd name="connsiteX6" fmla="*/ 5239644 w 7149849"/>
              <a:gd name="connsiteY6" fmla="*/ 4704418 h 4704418"/>
              <a:gd name="connsiteX7" fmla="*/ 3248091 w 7149849"/>
              <a:gd name="connsiteY7" fmla="*/ 4704418 h 4704418"/>
              <a:gd name="connsiteX8" fmla="*/ 1337886 w 7149849"/>
              <a:gd name="connsiteY8" fmla="*/ 4704418 h 4704418"/>
              <a:gd name="connsiteX9" fmla="*/ 0 w 7149849"/>
              <a:gd name="connsiteY9" fmla="*/ 3366919 h 4704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49849" h="4704418">
                <a:moveTo>
                  <a:pt x="0" y="0"/>
                </a:moveTo>
                <a:lnTo>
                  <a:pt x="1910205" y="0"/>
                </a:lnTo>
                <a:lnTo>
                  <a:pt x="4328540" y="0"/>
                </a:lnTo>
                <a:lnTo>
                  <a:pt x="6238745" y="0"/>
                </a:lnTo>
                <a:cubicBezTo>
                  <a:pt x="6742252" y="0"/>
                  <a:pt x="7149849" y="407482"/>
                  <a:pt x="7149849" y="910842"/>
                </a:cubicBezTo>
                <a:lnTo>
                  <a:pt x="7149849" y="4704418"/>
                </a:lnTo>
                <a:lnTo>
                  <a:pt x="5239644" y="4704418"/>
                </a:lnTo>
                <a:lnTo>
                  <a:pt x="3248091" y="4704418"/>
                </a:lnTo>
                <a:lnTo>
                  <a:pt x="1337886" y="4704418"/>
                </a:lnTo>
                <a:cubicBezTo>
                  <a:pt x="599412" y="4704418"/>
                  <a:pt x="0" y="4105181"/>
                  <a:pt x="0" y="3366919"/>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pic>
        <p:nvPicPr>
          <p:cNvPr id="4" name="Picture 3">
            <a:extLst>
              <a:ext uri="{FF2B5EF4-FFF2-40B4-BE49-F238E27FC236}">
                <a16:creationId xmlns:a16="http://schemas.microsoft.com/office/drawing/2014/main" id="{0A131A3F-F1DB-2568-EB4A-B37889B43383}"/>
              </a:ext>
            </a:extLst>
          </p:cNvPr>
          <p:cNvPicPr>
            <a:picLocks noChangeAspect="1"/>
          </p:cNvPicPr>
          <p:nvPr userDrawn="1"/>
        </p:nvPicPr>
        <p:blipFill>
          <a:blip r:embed="rId2"/>
          <a:stretch>
            <a:fillRect/>
          </a:stretch>
        </p:blipFill>
        <p:spPr>
          <a:xfrm>
            <a:off x="490982" y="539647"/>
            <a:ext cx="2806799" cy="1996784"/>
          </a:xfrm>
          <a:prstGeom prst="rect">
            <a:avLst/>
          </a:prstGeom>
        </p:spPr>
      </p:pic>
      <p:sp>
        <p:nvSpPr>
          <p:cNvPr id="5" name="Rectangle 4">
            <a:extLst>
              <a:ext uri="{FF2B5EF4-FFF2-40B4-BE49-F238E27FC236}">
                <a16:creationId xmlns:a16="http://schemas.microsoft.com/office/drawing/2014/main" id="{1B817ACF-1DE4-5538-8BF1-F1483C543976}"/>
              </a:ext>
            </a:extLst>
          </p:cNvPr>
          <p:cNvSpPr/>
          <p:nvPr userDrawn="1"/>
        </p:nvSpPr>
        <p:spPr>
          <a:xfrm>
            <a:off x="2770270" y="6122024"/>
            <a:ext cx="3738686" cy="504112"/>
          </a:xfrm>
          <a:prstGeom prst="rect">
            <a:avLst/>
          </a:prstGeom>
        </p:spPr>
        <p:txBody>
          <a:bodyPr wrap="square">
            <a:spAutoFit/>
          </a:bodyPr>
          <a:lstStyle/>
          <a:p>
            <a:pPr algn="just" defTabSz="181904" hangingPunct="0">
              <a:lnSpc>
                <a:spcPts val="760"/>
              </a:lnSpc>
              <a:defRPr/>
            </a:pPr>
            <a:r>
              <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pic>
        <p:nvPicPr>
          <p:cNvPr id="6" name="Picture 5" descr="Co-funded by the European Union logo in png for web usage">
            <a:extLst>
              <a:ext uri="{FF2B5EF4-FFF2-40B4-BE49-F238E27FC236}">
                <a16:creationId xmlns:a16="http://schemas.microsoft.com/office/drawing/2014/main" id="{E484E0D2-66F2-616F-969F-9D383663725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09983" y="6148435"/>
            <a:ext cx="2160286" cy="451290"/>
          </a:xfrm>
          <a:prstGeom prst="rect">
            <a:avLst/>
          </a:prstGeom>
          <a:noFill/>
          <a:ln>
            <a:noFill/>
          </a:ln>
        </p:spPr>
      </p:pic>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E50E47F4-53BC-8EB1-49C0-F2D58BAA528A}"/>
              </a:ext>
            </a:extLst>
          </p:cNvPr>
          <p:cNvSpPr/>
          <p:nvPr userDrawn="1"/>
        </p:nvSpPr>
        <p:spPr>
          <a:xfrm>
            <a:off x="-15504" y="0"/>
            <a:ext cx="1695579" cy="6858007"/>
          </a:xfrm>
          <a:custGeom>
            <a:avLst/>
            <a:gdLst>
              <a:gd name="csX0" fmla="*/ 0 w 2543369"/>
              <a:gd name="csY0" fmla="*/ 0 h 10287010"/>
              <a:gd name="csX1" fmla="*/ 379098 w 2543369"/>
              <a:gd name="csY1" fmla="*/ 0 h 10287010"/>
              <a:gd name="csX2" fmla="*/ 2543369 w 2543369"/>
              <a:gd name="csY2" fmla="*/ 1991711 h 10287010"/>
              <a:gd name="csX3" fmla="*/ 2543369 w 2543369"/>
              <a:gd name="csY3" fmla="*/ 10287010 h 10287010"/>
              <a:gd name="csX4" fmla="*/ 0 w 2543369"/>
              <a:gd name="csY4" fmla="*/ 10287010 h 10287010"/>
            </a:gdLst>
            <a:ahLst/>
            <a:cxnLst>
              <a:cxn ang="0">
                <a:pos x="csX0" y="csY0"/>
              </a:cxn>
              <a:cxn ang="0">
                <a:pos x="csX1" y="csY1"/>
              </a:cxn>
              <a:cxn ang="0">
                <a:pos x="csX2" y="csY2"/>
              </a:cxn>
              <a:cxn ang="0">
                <a:pos x="csX3" y="csY3"/>
              </a:cxn>
              <a:cxn ang="0">
                <a:pos x="csX4" y="csY4"/>
              </a:cxn>
            </a:cxnLst>
            <a:rect l="l" t="t" r="r" b="b"/>
            <a:pathLst>
              <a:path w="2543369" h="10287010">
                <a:moveTo>
                  <a:pt x="0" y="0"/>
                </a:moveTo>
                <a:lnTo>
                  <a:pt x="379098" y="0"/>
                </a:lnTo>
                <a:cubicBezTo>
                  <a:pt x="1575147" y="0"/>
                  <a:pt x="2543369" y="891029"/>
                  <a:pt x="2543369" y="1991711"/>
                </a:cubicBezTo>
                <a:lnTo>
                  <a:pt x="2543369" y="10287010"/>
                </a:lnTo>
                <a:lnTo>
                  <a:pt x="0" y="10287010"/>
                </a:lnTo>
                <a:close/>
              </a:path>
            </a:pathLst>
          </a:custGeom>
          <a:solidFill>
            <a:srgbClr val="3C3795"/>
          </a:solidFill>
          <a:ln w="3598" cap="flat">
            <a:noFill/>
            <a:prstDash val="solid"/>
            <a:miter/>
          </a:ln>
        </p:spPr>
        <p:txBody>
          <a:bodyPr wrap="square" rtlCol="0" anchor="ctr">
            <a:noAutofit/>
          </a:bodyPr>
          <a:lstStyle/>
          <a:p>
            <a:endParaRPr lang="en-US" sz="1800" b="0" i="0" dirty="0">
              <a:latin typeface="Calibri" panose="020F0502020204030204" pitchFamily="34" charset="0"/>
            </a:endParaRPr>
          </a:p>
        </p:txBody>
      </p:sp>
      <p:sp>
        <p:nvSpPr>
          <p:cNvPr id="5" name="Freeform 4">
            <a:extLst>
              <a:ext uri="{FF2B5EF4-FFF2-40B4-BE49-F238E27FC236}">
                <a16:creationId xmlns:a16="http://schemas.microsoft.com/office/drawing/2014/main" id="{E3472F65-A02B-F3AA-B1B4-DAC04D39A94F}"/>
              </a:ext>
            </a:extLst>
          </p:cNvPr>
          <p:cNvSpPr/>
          <p:nvPr userDrawn="1"/>
        </p:nvSpPr>
        <p:spPr>
          <a:xfrm>
            <a:off x="-15504" y="345125"/>
            <a:ext cx="3088209" cy="799344"/>
          </a:xfrm>
          <a:custGeom>
            <a:avLst/>
            <a:gdLst>
              <a:gd name="csX0" fmla="*/ 0 w 5044950"/>
              <a:gd name="csY0" fmla="*/ 0 h 1199016"/>
              <a:gd name="csX1" fmla="*/ 4396319 w 5044950"/>
              <a:gd name="csY1" fmla="*/ 0 h 1199016"/>
              <a:gd name="csX2" fmla="*/ 5044950 w 5044950"/>
              <a:gd name="csY2" fmla="*/ 648781 h 1199016"/>
              <a:gd name="csX3" fmla="*/ 5044950 w 5044950"/>
              <a:gd name="csY3" fmla="*/ 1199016 h 1199016"/>
              <a:gd name="csX4" fmla="*/ 0 w 5044950"/>
              <a:gd name="csY4" fmla="*/ 1199016 h 1199016"/>
            </a:gdLst>
            <a:ahLst/>
            <a:cxnLst>
              <a:cxn ang="0">
                <a:pos x="csX0" y="csY0"/>
              </a:cxn>
              <a:cxn ang="0">
                <a:pos x="csX1" y="csY1"/>
              </a:cxn>
              <a:cxn ang="0">
                <a:pos x="csX2" y="csY2"/>
              </a:cxn>
              <a:cxn ang="0">
                <a:pos x="csX3" y="csY3"/>
              </a:cxn>
              <a:cxn ang="0">
                <a:pos x="csX4" y="csY4"/>
              </a:cxn>
            </a:cxnLst>
            <a:rect l="l" t="t" r="r" b="b"/>
            <a:pathLst>
              <a:path w="5044950" h="1199016">
                <a:moveTo>
                  <a:pt x="0" y="0"/>
                </a:moveTo>
                <a:lnTo>
                  <a:pt x="4396319" y="0"/>
                </a:lnTo>
                <a:cubicBezTo>
                  <a:pt x="4753478" y="0"/>
                  <a:pt x="5044950" y="291541"/>
                  <a:pt x="5044950" y="648781"/>
                </a:cubicBezTo>
                <a:lnTo>
                  <a:pt x="5044950" y="1199016"/>
                </a:lnTo>
                <a:lnTo>
                  <a:pt x="0" y="1199016"/>
                </a:lnTo>
                <a:close/>
              </a:path>
            </a:pathLst>
          </a:custGeom>
          <a:gradFill>
            <a:gsLst>
              <a:gs pos="100000">
                <a:srgbClr val="22BDBF"/>
              </a:gs>
              <a:gs pos="49000">
                <a:srgbClr val="3C3795"/>
              </a:gs>
              <a:gs pos="0">
                <a:srgbClr val="E8068C"/>
              </a:gs>
            </a:gsLst>
            <a:lin ang="0" scaled="0"/>
          </a:gradFill>
          <a:ln w="3598" cap="flat">
            <a:noFill/>
            <a:prstDash val="solid"/>
            <a:miter/>
          </a:ln>
        </p:spPr>
        <p:txBody>
          <a:bodyPr wrap="square" rtlCol="0" anchor="ctr">
            <a:noAutofit/>
          </a:bodyPr>
          <a:lstStyle/>
          <a:p>
            <a:endParaRPr lang="en-US" sz="1800" b="0" i="0" dirty="0">
              <a:latin typeface="Calibri" panose="020F0502020204030204" pitchFamily="34" charset="0"/>
            </a:endParaRPr>
          </a:p>
        </p:txBody>
      </p:sp>
      <p:sp>
        <p:nvSpPr>
          <p:cNvPr id="6" name="Text Placeholder 25">
            <a:extLst>
              <a:ext uri="{FF2B5EF4-FFF2-40B4-BE49-F238E27FC236}">
                <a16:creationId xmlns:a16="http://schemas.microsoft.com/office/drawing/2014/main" id="{E5AA6C9F-063B-BF84-D869-D0465AC82C26}"/>
              </a:ext>
            </a:extLst>
          </p:cNvPr>
          <p:cNvSpPr>
            <a:spLocks noGrp="1"/>
          </p:cNvSpPr>
          <p:nvPr>
            <p:ph type="body" sz="quarter" idx="15" hasCustomPrompt="1"/>
          </p:nvPr>
        </p:nvSpPr>
        <p:spPr>
          <a:xfrm>
            <a:off x="2162103" y="1400309"/>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01</a:t>
            </a:r>
          </a:p>
        </p:txBody>
      </p:sp>
      <p:sp>
        <p:nvSpPr>
          <p:cNvPr id="7" name="Text Placeholder 25">
            <a:extLst>
              <a:ext uri="{FF2B5EF4-FFF2-40B4-BE49-F238E27FC236}">
                <a16:creationId xmlns:a16="http://schemas.microsoft.com/office/drawing/2014/main" id="{41520536-03D2-3AA6-3D55-835CF83F014B}"/>
              </a:ext>
            </a:extLst>
          </p:cNvPr>
          <p:cNvSpPr>
            <a:spLocks noGrp="1"/>
          </p:cNvSpPr>
          <p:nvPr>
            <p:ph type="body" sz="quarter" idx="14" hasCustomPrompt="1"/>
          </p:nvPr>
        </p:nvSpPr>
        <p:spPr>
          <a:xfrm>
            <a:off x="3033976" y="1400310"/>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915C853E-EBA0-B312-E803-ADD460E72660}"/>
              </a:ext>
            </a:extLst>
          </p:cNvPr>
          <p:cNvSpPr>
            <a:spLocks noGrp="1"/>
          </p:cNvSpPr>
          <p:nvPr>
            <p:ph type="body" sz="quarter" idx="29" hasCustomPrompt="1"/>
          </p:nvPr>
        </p:nvSpPr>
        <p:spPr>
          <a:xfrm>
            <a:off x="2162103" y="2123874"/>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02</a:t>
            </a:r>
          </a:p>
        </p:txBody>
      </p:sp>
      <p:sp>
        <p:nvSpPr>
          <p:cNvPr id="9" name="Text Placeholder 25">
            <a:extLst>
              <a:ext uri="{FF2B5EF4-FFF2-40B4-BE49-F238E27FC236}">
                <a16:creationId xmlns:a16="http://schemas.microsoft.com/office/drawing/2014/main" id="{8FFE55E5-2388-0D98-B9F6-60DF82EB5C87}"/>
              </a:ext>
            </a:extLst>
          </p:cNvPr>
          <p:cNvSpPr>
            <a:spLocks noGrp="1"/>
          </p:cNvSpPr>
          <p:nvPr>
            <p:ph type="body" sz="quarter" idx="30" hasCustomPrompt="1"/>
          </p:nvPr>
        </p:nvSpPr>
        <p:spPr>
          <a:xfrm>
            <a:off x="3055679" y="2123875"/>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A903B1EB-A6B3-1116-B5AE-F2845360ADCF}"/>
              </a:ext>
            </a:extLst>
          </p:cNvPr>
          <p:cNvSpPr>
            <a:spLocks noGrp="1"/>
          </p:cNvSpPr>
          <p:nvPr>
            <p:ph type="body" sz="quarter" idx="31" hasCustomPrompt="1"/>
          </p:nvPr>
        </p:nvSpPr>
        <p:spPr>
          <a:xfrm>
            <a:off x="2162103" y="2832814"/>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03</a:t>
            </a:r>
          </a:p>
        </p:txBody>
      </p:sp>
      <p:sp>
        <p:nvSpPr>
          <p:cNvPr id="11" name="Text Placeholder 25">
            <a:extLst>
              <a:ext uri="{FF2B5EF4-FFF2-40B4-BE49-F238E27FC236}">
                <a16:creationId xmlns:a16="http://schemas.microsoft.com/office/drawing/2014/main" id="{F87B396D-2BA4-5BBB-DC2C-4F1B19B325D8}"/>
              </a:ext>
            </a:extLst>
          </p:cNvPr>
          <p:cNvSpPr>
            <a:spLocks noGrp="1"/>
          </p:cNvSpPr>
          <p:nvPr>
            <p:ph type="body" sz="quarter" idx="32" hasCustomPrompt="1"/>
          </p:nvPr>
        </p:nvSpPr>
        <p:spPr>
          <a:xfrm>
            <a:off x="3062258" y="2832814"/>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12" name="Text Placeholder 25">
            <a:extLst>
              <a:ext uri="{FF2B5EF4-FFF2-40B4-BE49-F238E27FC236}">
                <a16:creationId xmlns:a16="http://schemas.microsoft.com/office/drawing/2014/main" id="{75AEA831-059A-C4F5-B2CF-9C60D34E086C}"/>
              </a:ext>
            </a:extLst>
          </p:cNvPr>
          <p:cNvSpPr>
            <a:spLocks noGrp="1"/>
          </p:cNvSpPr>
          <p:nvPr>
            <p:ph type="body" sz="quarter" idx="33" hasCustomPrompt="1"/>
          </p:nvPr>
        </p:nvSpPr>
        <p:spPr>
          <a:xfrm>
            <a:off x="2162103" y="3571225"/>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04</a:t>
            </a:r>
          </a:p>
        </p:txBody>
      </p:sp>
      <p:sp>
        <p:nvSpPr>
          <p:cNvPr id="13" name="Text Placeholder 25">
            <a:extLst>
              <a:ext uri="{FF2B5EF4-FFF2-40B4-BE49-F238E27FC236}">
                <a16:creationId xmlns:a16="http://schemas.microsoft.com/office/drawing/2014/main" id="{6644110D-F2BC-EBEB-EF2D-D1D5DBDEF785}"/>
              </a:ext>
            </a:extLst>
          </p:cNvPr>
          <p:cNvSpPr>
            <a:spLocks noGrp="1"/>
          </p:cNvSpPr>
          <p:nvPr>
            <p:ph type="body" sz="quarter" idx="34" hasCustomPrompt="1"/>
          </p:nvPr>
        </p:nvSpPr>
        <p:spPr>
          <a:xfrm>
            <a:off x="3083961" y="3571225"/>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14" name="Text Placeholder 25">
            <a:extLst>
              <a:ext uri="{FF2B5EF4-FFF2-40B4-BE49-F238E27FC236}">
                <a16:creationId xmlns:a16="http://schemas.microsoft.com/office/drawing/2014/main" id="{D6E001DD-BFCD-0BBA-3E99-57A7CCE605C3}"/>
              </a:ext>
            </a:extLst>
          </p:cNvPr>
          <p:cNvSpPr>
            <a:spLocks noGrp="1"/>
          </p:cNvSpPr>
          <p:nvPr>
            <p:ph type="body" sz="quarter" idx="35" hasCustomPrompt="1"/>
          </p:nvPr>
        </p:nvSpPr>
        <p:spPr>
          <a:xfrm>
            <a:off x="2162103" y="4307012"/>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05</a:t>
            </a:r>
          </a:p>
        </p:txBody>
      </p:sp>
      <p:sp>
        <p:nvSpPr>
          <p:cNvPr id="15" name="Text Placeholder 25">
            <a:extLst>
              <a:ext uri="{FF2B5EF4-FFF2-40B4-BE49-F238E27FC236}">
                <a16:creationId xmlns:a16="http://schemas.microsoft.com/office/drawing/2014/main" id="{2631103D-2C9D-C217-E408-8D0141DD3776}"/>
              </a:ext>
            </a:extLst>
          </p:cNvPr>
          <p:cNvSpPr>
            <a:spLocks noGrp="1"/>
          </p:cNvSpPr>
          <p:nvPr>
            <p:ph type="body" sz="quarter" idx="36" hasCustomPrompt="1"/>
          </p:nvPr>
        </p:nvSpPr>
        <p:spPr>
          <a:xfrm>
            <a:off x="3062258" y="4307013"/>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9A9D210E-E4A8-163A-F9AF-2BCF801F27BD}"/>
              </a:ext>
            </a:extLst>
          </p:cNvPr>
          <p:cNvSpPr>
            <a:spLocks noGrp="1"/>
          </p:cNvSpPr>
          <p:nvPr>
            <p:ph type="body" sz="quarter" idx="27" hasCustomPrompt="1"/>
          </p:nvPr>
        </p:nvSpPr>
        <p:spPr>
          <a:xfrm>
            <a:off x="849242" y="383586"/>
            <a:ext cx="5041923"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Contents</a:t>
            </a:r>
          </a:p>
        </p:txBody>
      </p:sp>
      <p:sp>
        <p:nvSpPr>
          <p:cNvPr id="26" name="Text Placeholder 25">
            <a:extLst>
              <a:ext uri="{FF2B5EF4-FFF2-40B4-BE49-F238E27FC236}">
                <a16:creationId xmlns:a16="http://schemas.microsoft.com/office/drawing/2014/main" id="{FAA1AD97-6CB5-7BDE-6E15-35D6D2632840}"/>
              </a:ext>
            </a:extLst>
          </p:cNvPr>
          <p:cNvSpPr>
            <a:spLocks noGrp="1"/>
          </p:cNvSpPr>
          <p:nvPr>
            <p:ph type="body" sz="quarter" idx="37" hasCustomPrompt="1"/>
          </p:nvPr>
        </p:nvSpPr>
        <p:spPr>
          <a:xfrm>
            <a:off x="2162103" y="5013557"/>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06</a:t>
            </a:r>
          </a:p>
        </p:txBody>
      </p:sp>
      <p:sp>
        <p:nvSpPr>
          <p:cNvPr id="30" name="Text Placeholder 25">
            <a:extLst>
              <a:ext uri="{FF2B5EF4-FFF2-40B4-BE49-F238E27FC236}">
                <a16:creationId xmlns:a16="http://schemas.microsoft.com/office/drawing/2014/main" id="{9466827B-4800-C6A4-2041-16F5DDA1B4F6}"/>
              </a:ext>
            </a:extLst>
          </p:cNvPr>
          <p:cNvSpPr>
            <a:spLocks noGrp="1"/>
          </p:cNvSpPr>
          <p:nvPr>
            <p:ph type="body" sz="quarter" idx="38" hasCustomPrompt="1"/>
          </p:nvPr>
        </p:nvSpPr>
        <p:spPr>
          <a:xfrm>
            <a:off x="3062258" y="5013558"/>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a16="http://schemas.microsoft.com/office/drawing/2014/main" id="{738E8FDD-9752-E5C5-F84F-FAF1B3E90CC6}"/>
              </a:ext>
            </a:extLst>
          </p:cNvPr>
          <p:cNvSpPr/>
          <p:nvPr userDrawn="1"/>
        </p:nvSpPr>
        <p:spPr>
          <a:xfrm>
            <a:off x="7770579" y="5970302"/>
            <a:ext cx="3738686" cy="504112"/>
          </a:xfrm>
          <a:prstGeom prst="rect">
            <a:avLst/>
          </a:prstGeom>
        </p:spPr>
        <p:txBody>
          <a:bodyPr wrap="square">
            <a:spAutoFit/>
          </a:bodyPr>
          <a:lstStyle/>
          <a:p>
            <a:pPr algn="just" defTabSz="181904" hangingPunct="0">
              <a:lnSpc>
                <a:spcPts val="760"/>
              </a:lnSpc>
              <a:defRPr/>
            </a:pPr>
            <a:r>
              <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pic>
        <p:nvPicPr>
          <p:cNvPr id="37" name="Picture 36" descr="Co-funded by the European Union logo in png for web usage">
            <a:extLst>
              <a:ext uri="{FF2B5EF4-FFF2-40B4-BE49-F238E27FC236}">
                <a16:creationId xmlns:a16="http://schemas.microsoft.com/office/drawing/2014/main" id="{9B02FCC2-9C3B-3289-1259-7C882944295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10292" y="5996713"/>
            <a:ext cx="2160286" cy="451290"/>
          </a:xfrm>
          <a:prstGeom prst="rect">
            <a:avLst/>
          </a:prstGeom>
          <a:noFill/>
          <a:ln>
            <a:noFill/>
          </a:ln>
        </p:spPr>
      </p:pic>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6185499" cy="511231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3" y="345125"/>
            <a:ext cx="4531758" cy="79934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gradFill>
            <a:gsLst>
              <a:gs pos="100000">
                <a:srgbClr val="22BDBF"/>
              </a:gs>
              <a:gs pos="49000">
                <a:srgbClr val="3C3795"/>
              </a:gs>
              <a:gs pos="0">
                <a:srgbClr val="E8068C"/>
              </a:gs>
            </a:gsLst>
            <a:lin ang="0" scaled="0"/>
          </a:gra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734755" y="1337990"/>
            <a:ext cx="4465067" cy="689519"/>
          </a:xfrm>
          <a:prstGeom prst="rect">
            <a:avLst/>
          </a:prstGeom>
        </p:spPr>
        <p:txBody>
          <a:bodyPr anchor="ctr">
            <a:noAutofit/>
          </a:bodyPr>
          <a:lstStyle>
            <a:lvl1pPr marL="0" indent="0" algn="l">
              <a:buNone/>
              <a:defRPr sz="2200" baseline="0">
                <a:solidFill>
                  <a:srgbClr val="10153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3992614"/>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56458" y="2252978"/>
            <a:ext cx="4465067" cy="689519"/>
          </a:xfrm>
          <a:prstGeom prst="rect">
            <a:avLst/>
          </a:prstGeom>
        </p:spPr>
        <p:txBody>
          <a:bodyPr anchor="ctr">
            <a:noAutofit/>
          </a:bodyPr>
          <a:lstStyle>
            <a:lvl1pPr marL="0" indent="0" algn="l">
              <a:buNone/>
              <a:defRPr sz="2200" baseline="0">
                <a:solidFill>
                  <a:srgbClr val="10153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63037" y="3167965"/>
            <a:ext cx="4465067" cy="689519"/>
          </a:xfrm>
          <a:prstGeom prst="rect">
            <a:avLst/>
          </a:prstGeom>
        </p:spPr>
        <p:txBody>
          <a:bodyPr anchor="ctr">
            <a:noAutofit/>
          </a:bodyPr>
          <a:lstStyle>
            <a:lvl1pPr marL="0" indent="0" algn="l">
              <a:buNone/>
              <a:defRPr sz="2200" baseline="0">
                <a:solidFill>
                  <a:srgbClr val="10153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84740" y="4082953"/>
            <a:ext cx="4465067" cy="689519"/>
          </a:xfrm>
          <a:prstGeom prst="rect">
            <a:avLst/>
          </a:prstGeom>
        </p:spPr>
        <p:txBody>
          <a:bodyPr anchor="ctr">
            <a:noAutofit/>
          </a:bodyPr>
          <a:lstStyle>
            <a:lvl1pPr marL="0" indent="0" algn="l">
              <a:buNone/>
              <a:defRPr sz="2200" baseline="0">
                <a:solidFill>
                  <a:srgbClr val="10153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63037" y="4997940"/>
            <a:ext cx="4465067" cy="689519"/>
          </a:xfrm>
          <a:prstGeom prst="rect">
            <a:avLst/>
          </a:prstGeom>
        </p:spPr>
        <p:txBody>
          <a:bodyPr anchor="ctr">
            <a:noAutofit/>
          </a:bodyPr>
          <a:lstStyle>
            <a:lvl1pPr marL="0" indent="0" algn="l">
              <a:buNone/>
              <a:defRPr sz="2200" baseline="0">
                <a:solidFill>
                  <a:srgbClr val="10153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784878"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784878"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784878"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784878"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EBBA498B-B540-51D1-56B6-CB6C262A4F1B}"/>
              </a:ext>
            </a:extLst>
          </p:cNvPr>
          <p:cNvSpPr/>
          <p:nvPr userDrawn="1"/>
        </p:nvSpPr>
        <p:spPr>
          <a:xfrm>
            <a:off x="2707297" y="6169376"/>
            <a:ext cx="3894671" cy="504112"/>
          </a:xfrm>
          <a:prstGeom prst="rect">
            <a:avLst/>
          </a:prstGeom>
        </p:spPr>
        <p:txBody>
          <a:bodyPr wrap="square">
            <a:spAutoFit/>
          </a:bodyPr>
          <a:lstStyle/>
          <a:p>
            <a:pPr marL="0" marR="0" lvl="0" indent="0" algn="just" defTabSz="181904" rtl="0" eaLnBrk="1" fontAlgn="auto" latinLnBrk="0" hangingPunct="0">
              <a:lnSpc>
                <a:spcPts val="760"/>
              </a:lnSpc>
              <a:spcBef>
                <a:spcPts val="0"/>
              </a:spcBef>
              <a:spcAft>
                <a:spcPts val="0"/>
              </a:spcAft>
              <a:buClrTx/>
              <a:buSzTx/>
              <a:buFontTx/>
              <a:buNone/>
              <a:tabLst/>
              <a:defRPr/>
            </a:pPr>
            <a:r>
              <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[institution]. Neither the European Union nor [institution] can be held responsible for them.</a:t>
            </a:r>
          </a:p>
          <a:p>
            <a:pPr marL="0" marR="0" lvl="0" indent="0" algn="just" defTabSz="181904" rtl="0" eaLnBrk="1" fontAlgn="auto" latinLnBrk="0" hangingPunct="0">
              <a:lnSpc>
                <a:spcPts val="760"/>
              </a:lnSpc>
              <a:spcBef>
                <a:spcPts val="0"/>
              </a:spcBef>
              <a:spcAft>
                <a:spcPts val="0"/>
              </a:spcAft>
              <a:buClrTx/>
              <a:buSzTx/>
              <a:buFontTx/>
              <a:buNone/>
              <a:tabLst/>
              <a:defRPr/>
            </a:pPr>
            <a:endPar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endParaRPr>
          </a:p>
        </p:txBody>
      </p:sp>
      <p:pic>
        <p:nvPicPr>
          <p:cNvPr id="4" name="Picture 3" descr="Co-funded by the European Union logo in png for web usage">
            <a:extLst>
              <a:ext uri="{FF2B5EF4-FFF2-40B4-BE49-F238E27FC236}">
                <a16:creationId xmlns:a16="http://schemas.microsoft.com/office/drawing/2014/main" id="{7D078271-028A-08C6-3F5A-014FCDCDC9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983" y="6135329"/>
            <a:ext cx="2160286" cy="451290"/>
          </a:xfrm>
          <a:prstGeom prst="rect">
            <a:avLst/>
          </a:prstGeom>
          <a:noFill/>
          <a:ln>
            <a:noFill/>
          </a:ln>
        </p:spPr>
      </p:pic>
    </p:spTree>
    <p:extLst>
      <p:ext uri="{BB962C8B-B14F-4D97-AF65-F5344CB8AC3E}">
        <p14:creationId xmlns:p14="http://schemas.microsoft.com/office/powerpoint/2010/main" val="1914360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9117983E-5A1D-D58C-2E50-99632595F5CF}"/>
              </a:ext>
            </a:extLst>
          </p:cNvPr>
          <p:cNvSpPr/>
          <p:nvPr userDrawn="1"/>
        </p:nvSpPr>
        <p:spPr>
          <a:xfrm rot="16200000" flipH="1">
            <a:off x="6093489" y="-596629"/>
            <a:ext cx="5103775" cy="7046979"/>
          </a:xfrm>
          <a:custGeom>
            <a:avLst/>
            <a:gdLst>
              <a:gd name="connsiteX0" fmla="*/ 0 w 5103775"/>
              <a:gd name="connsiteY0" fmla="*/ 0 h 7046979"/>
              <a:gd name="connsiteX1" fmla="*/ 0 w 5103775"/>
              <a:gd name="connsiteY1" fmla="*/ 1328928 h 7046979"/>
              <a:gd name="connsiteX2" fmla="*/ 0 w 5103775"/>
              <a:gd name="connsiteY2" fmla="*/ 4535643 h 7046979"/>
              <a:gd name="connsiteX3" fmla="*/ 0 w 5103775"/>
              <a:gd name="connsiteY3" fmla="*/ 5864571 h 7046979"/>
              <a:gd name="connsiteX4" fmla="*/ 1069492 w 5103775"/>
              <a:gd name="connsiteY4" fmla="*/ 7046979 h 7046979"/>
              <a:gd name="connsiteX5" fmla="*/ 1509281 w 5103775"/>
              <a:gd name="connsiteY5" fmla="*/ 7046979 h 7046979"/>
              <a:gd name="connsiteX6" fmla="*/ 4663986 w 5103775"/>
              <a:gd name="connsiteY6" fmla="*/ 7046979 h 7046979"/>
              <a:gd name="connsiteX7" fmla="*/ 5103775 w 5103775"/>
              <a:gd name="connsiteY7" fmla="*/ 7046979 h 7046979"/>
              <a:gd name="connsiteX8" fmla="*/ 5103775 w 5103775"/>
              <a:gd name="connsiteY8" fmla="*/ 5718051 h 7046979"/>
              <a:gd name="connsiteX9" fmla="*/ 5103775 w 5103775"/>
              <a:gd name="connsiteY9" fmla="*/ 1892419 h 7046979"/>
              <a:gd name="connsiteX10" fmla="*/ 5103775 w 5103775"/>
              <a:gd name="connsiteY10" fmla="*/ 563491 h 7046979"/>
              <a:gd name="connsiteX11" fmla="*/ 4594096 w 5103775"/>
              <a:gd name="connsiteY11" fmla="*/ 0 h 7046979"/>
              <a:gd name="connsiteX12" fmla="*/ 4154306 w 5103775"/>
              <a:gd name="connsiteY12" fmla="*/ 0 h 7046979"/>
              <a:gd name="connsiteX13" fmla="*/ 439789 w 5103775"/>
              <a:gd name="connsiteY13" fmla="*/ 0 h 7046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03775" h="7046979">
                <a:moveTo>
                  <a:pt x="0" y="0"/>
                </a:moveTo>
                <a:lnTo>
                  <a:pt x="0" y="1328928"/>
                </a:lnTo>
                <a:lnTo>
                  <a:pt x="0" y="4535643"/>
                </a:lnTo>
                <a:lnTo>
                  <a:pt x="0" y="5864571"/>
                </a:lnTo>
                <a:cubicBezTo>
                  <a:pt x="0" y="6516743"/>
                  <a:pt x="479601" y="7046979"/>
                  <a:pt x="1069492" y="7046979"/>
                </a:cubicBezTo>
                <a:lnTo>
                  <a:pt x="1509281" y="7046979"/>
                </a:lnTo>
                <a:lnTo>
                  <a:pt x="4663986" y="7046979"/>
                </a:lnTo>
                <a:lnTo>
                  <a:pt x="5103775" y="7046979"/>
                </a:lnTo>
                <a:lnTo>
                  <a:pt x="5103775" y="5718051"/>
                </a:lnTo>
                <a:lnTo>
                  <a:pt x="5103775" y="1892419"/>
                </a:lnTo>
                <a:lnTo>
                  <a:pt x="5103775" y="563491"/>
                </a:lnTo>
                <a:cubicBezTo>
                  <a:pt x="5103775" y="251262"/>
                  <a:pt x="4874837" y="0"/>
                  <a:pt x="4594096" y="0"/>
                </a:cubicBezTo>
                <a:lnTo>
                  <a:pt x="4154306" y="0"/>
                </a:lnTo>
                <a:lnTo>
                  <a:pt x="439789" y="0"/>
                </a:lnTo>
                <a:close/>
              </a:path>
            </a:pathLst>
          </a:custGeom>
          <a:solidFill>
            <a:srgbClr val="3C3795"/>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7321888" y="2434188"/>
            <a:ext cx="4846976" cy="2942484"/>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7213582" y="1028198"/>
            <a:ext cx="2066906" cy="583200"/>
          </a:xfrm>
          <a:prstGeom prst="rect">
            <a:avLst/>
          </a:prstGeom>
        </p:spPr>
        <p:txBody>
          <a:bodyPr>
            <a:noAutofit/>
          </a:bodyPr>
          <a:lstStyle>
            <a:lvl1pPr marL="0" indent="0" algn="l">
              <a:buNone/>
              <a:defRPr sz="9000" b="1" i="0">
                <a:solidFill>
                  <a:srgbClr val="22BDBF"/>
                </a:solidFill>
                <a:latin typeface="+mn-lt"/>
              </a:defRPr>
            </a:lvl1pPr>
          </a:lstStyle>
          <a:p>
            <a:pPr lvl="0"/>
            <a:r>
              <a:rPr lang="en-US" dirty="0"/>
              <a:t>01</a:t>
            </a:r>
          </a:p>
        </p:txBody>
      </p:sp>
      <p:sp>
        <p:nvSpPr>
          <p:cNvPr id="2" name="Freeform 1">
            <a:extLst>
              <a:ext uri="{FF2B5EF4-FFF2-40B4-BE49-F238E27FC236}">
                <a16:creationId xmlns:a16="http://schemas.microsoft.com/office/drawing/2014/main" id="{C06BE676-DF7A-511C-6A9E-2F79E4FDCB63}"/>
              </a:ext>
            </a:extLst>
          </p:cNvPr>
          <p:cNvSpPr/>
          <p:nvPr userDrawn="1"/>
        </p:nvSpPr>
        <p:spPr>
          <a:xfrm rot="10800000">
            <a:off x="8537712" y="1903104"/>
            <a:ext cx="3636000" cy="72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gradFill>
            <a:gsLst>
              <a:gs pos="0">
                <a:srgbClr val="E8068C"/>
              </a:gs>
              <a:gs pos="100000">
                <a:srgbClr val="22BDBF"/>
              </a:gs>
              <a:gs pos="45000">
                <a:srgbClr val="3C3795"/>
              </a:gs>
            </a:gsLst>
            <a:lin ang="0" scaled="0"/>
          </a:gradFill>
          <a:ln w="24491" cap="flat">
            <a:noFill/>
            <a:prstDash val="solid"/>
            <a:miter/>
          </a:ln>
        </p:spPr>
        <p:txBody>
          <a:bodyPr rtlCol="0" anchor="ctr"/>
          <a:lstStyle/>
          <a:p>
            <a:endParaRPr lang="en-US"/>
          </a:p>
        </p:txBody>
      </p:sp>
      <p:sp>
        <p:nvSpPr>
          <p:cNvPr id="3" name="Graphic 7">
            <a:extLst>
              <a:ext uri="{FF2B5EF4-FFF2-40B4-BE49-F238E27FC236}">
                <a16:creationId xmlns:a16="http://schemas.microsoft.com/office/drawing/2014/main" id="{C61FF0ED-691C-D18D-82D1-B25F1E85D496}"/>
              </a:ext>
            </a:extLst>
          </p:cNvPr>
          <p:cNvSpPr/>
          <p:nvPr userDrawn="1"/>
        </p:nvSpPr>
        <p:spPr>
          <a:xfrm>
            <a:off x="4358720" y="0"/>
            <a:ext cx="2565016" cy="2084294"/>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9" name="Picture Placeholder 11">
            <a:extLst>
              <a:ext uri="{FF2B5EF4-FFF2-40B4-BE49-F238E27FC236}">
                <a16:creationId xmlns:a16="http://schemas.microsoft.com/office/drawing/2014/main" id="{60E28B17-2380-A189-D6D3-DF250E1E4FA0}"/>
              </a:ext>
            </a:extLst>
          </p:cNvPr>
          <p:cNvSpPr>
            <a:spLocks noGrp="1"/>
          </p:cNvSpPr>
          <p:nvPr>
            <p:ph type="pic" sz="quarter" idx="43"/>
          </p:nvPr>
        </p:nvSpPr>
        <p:spPr>
          <a:xfrm flipH="1">
            <a:off x="0" y="1311086"/>
            <a:ext cx="6609125" cy="4669090"/>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Divider ">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30A2A13F-EF04-FC3F-2878-FD14C2DB2BF6}"/>
              </a:ext>
            </a:extLst>
          </p:cNvPr>
          <p:cNvSpPr/>
          <p:nvPr userDrawn="1"/>
        </p:nvSpPr>
        <p:spPr>
          <a:xfrm rot="16200000" flipH="1">
            <a:off x="4762216" y="-378112"/>
            <a:ext cx="5179837" cy="7152000"/>
          </a:xfrm>
          <a:custGeom>
            <a:avLst/>
            <a:gdLst>
              <a:gd name="connsiteX0" fmla="*/ 0 w 5103775"/>
              <a:gd name="connsiteY0" fmla="*/ 0 h 7046979"/>
              <a:gd name="connsiteX1" fmla="*/ 0 w 5103775"/>
              <a:gd name="connsiteY1" fmla="*/ 1328928 h 7046979"/>
              <a:gd name="connsiteX2" fmla="*/ 0 w 5103775"/>
              <a:gd name="connsiteY2" fmla="*/ 4535643 h 7046979"/>
              <a:gd name="connsiteX3" fmla="*/ 0 w 5103775"/>
              <a:gd name="connsiteY3" fmla="*/ 5864571 h 7046979"/>
              <a:gd name="connsiteX4" fmla="*/ 1069492 w 5103775"/>
              <a:gd name="connsiteY4" fmla="*/ 7046979 h 7046979"/>
              <a:gd name="connsiteX5" fmla="*/ 1509281 w 5103775"/>
              <a:gd name="connsiteY5" fmla="*/ 7046979 h 7046979"/>
              <a:gd name="connsiteX6" fmla="*/ 4663986 w 5103775"/>
              <a:gd name="connsiteY6" fmla="*/ 7046979 h 7046979"/>
              <a:gd name="connsiteX7" fmla="*/ 5103775 w 5103775"/>
              <a:gd name="connsiteY7" fmla="*/ 7046979 h 7046979"/>
              <a:gd name="connsiteX8" fmla="*/ 5103775 w 5103775"/>
              <a:gd name="connsiteY8" fmla="*/ 5718051 h 7046979"/>
              <a:gd name="connsiteX9" fmla="*/ 5103775 w 5103775"/>
              <a:gd name="connsiteY9" fmla="*/ 1892419 h 7046979"/>
              <a:gd name="connsiteX10" fmla="*/ 5103775 w 5103775"/>
              <a:gd name="connsiteY10" fmla="*/ 563491 h 7046979"/>
              <a:gd name="connsiteX11" fmla="*/ 4594096 w 5103775"/>
              <a:gd name="connsiteY11" fmla="*/ 0 h 7046979"/>
              <a:gd name="connsiteX12" fmla="*/ 4154306 w 5103775"/>
              <a:gd name="connsiteY12" fmla="*/ 0 h 7046979"/>
              <a:gd name="connsiteX13" fmla="*/ 439789 w 5103775"/>
              <a:gd name="connsiteY13" fmla="*/ 0 h 7046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03775" h="7046979">
                <a:moveTo>
                  <a:pt x="0" y="0"/>
                </a:moveTo>
                <a:lnTo>
                  <a:pt x="0" y="1328928"/>
                </a:lnTo>
                <a:lnTo>
                  <a:pt x="0" y="4535643"/>
                </a:lnTo>
                <a:lnTo>
                  <a:pt x="0" y="5864571"/>
                </a:lnTo>
                <a:cubicBezTo>
                  <a:pt x="0" y="6516743"/>
                  <a:pt x="479601" y="7046979"/>
                  <a:pt x="1069492" y="7046979"/>
                </a:cubicBezTo>
                <a:lnTo>
                  <a:pt x="1509281" y="7046979"/>
                </a:lnTo>
                <a:lnTo>
                  <a:pt x="4663986" y="7046979"/>
                </a:lnTo>
                <a:lnTo>
                  <a:pt x="5103775" y="7046979"/>
                </a:lnTo>
                <a:lnTo>
                  <a:pt x="5103775" y="5718051"/>
                </a:lnTo>
                <a:lnTo>
                  <a:pt x="5103775" y="1892419"/>
                </a:lnTo>
                <a:lnTo>
                  <a:pt x="5103775" y="563491"/>
                </a:lnTo>
                <a:cubicBezTo>
                  <a:pt x="5103775" y="251262"/>
                  <a:pt x="4874837" y="0"/>
                  <a:pt x="4594096" y="0"/>
                </a:cubicBezTo>
                <a:lnTo>
                  <a:pt x="4154306" y="0"/>
                </a:lnTo>
                <a:lnTo>
                  <a:pt x="439789" y="0"/>
                </a:lnTo>
                <a:close/>
              </a:path>
            </a:pathLst>
          </a:custGeom>
          <a:solidFill>
            <a:srgbClr val="3C3795"/>
          </a:solidFill>
          <a:ln w="24491" cap="flat">
            <a:noFill/>
            <a:prstDash val="solid"/>
            <a:miter/>
          </a:ln>
        </p:spPr>
        <p:txBody>
          <a:bodyPr wrap="square" rtlCol="0" anchor="ctr">
            <a:noAutofit/>
          </a:bodyPr>
          <a:lstStyle/>
          <a:p>
            <a:endParaRPr lang="en-US"/>
          </a:p>
        </p:txBody>
      </p:sp>
      <p:sp>
        <p:nvSpPr>
          <p:cNvPr id="15" name="Freeform 14">
            <a:extLst>
              <a:ext uri="{FF2B5EF4-FFF2-40B4-BE49-F238E27FC236}">
                <a16:creationId xmlns:a16="http://schemas.microsoft.com/office/drawing/2014/main" id="{4513F20A-844C-1EE4-05B8-0FAF9C6D732F}"/>
              </a:ext>
            </a:extLst>
          </p:cNvPr>
          <p:cNvSpPr/>
          <p:nvPr userDrawn="1"/>
        </p:nvSpPr>
        <p:spPr>
          <a:xfrm rot="16200000" flipH="1">
            <a:off x="6026081" y="-378112"/>
            <a:ext cx="5179837" cy="7152000"/>
          </a:xfrm>
          <a:custGeom>
            <a:avLst/>
            <a:gdLst>
              <a:gd name="connsiteX0" fmla="*/ 0 w 5103775"/>
              <a:gd name="connsiteY0" fmla="*/ 0 h 7046979"/>
              <a:gd name="connsiteX1" fmla="*/ 0 w 5103775"/>
              <a:gd name="connsiteY1" fmla="*/ 1328928 h 7046979"/>
              <a:gd name="connsiteX2" fmla="*/ 0 w 5103775"/>
              <a:gd name="connsiteY2" fmla="*/ 4535643 h 7046979"/>
              <a:gd name="connsiteX3" fmla="*/ 0 w 5103775"/>
              <a:gd name="connsiteY3" fmla="*/ 5864571 h 7046979"/>
              <a:gd name="connsiteX4" fmla="*/ 1069492 w 5103775"/>
              <a:gd name="connsiteY4" fmla="*/ 7046979 h 7046979"/>
              <a:gd name="connsiteX5" fmla="*/ 1509281 w 5103775"/>
              <a:gd name="connsiteY5" fmla="*/ 7046979 h 7046979"/>
              <a:gd name="connsiteX6" fmla="*/ 4663986 w 5103775"/>
              <a:gd name="connsiteY6" fmla="*/ 7046979 h 7046979"/>
              <a:gd name="connsiteX7" fmla="*/ 5103775 w 5103775"/>
              <a:gd name="connsiteY7" fmla="*/ 7046979 h 7046979"/>
              <a:gd name="connsiteX8" fmla="*/ 5103775 w 5103775"/>
              <a:gd name="connsiteY8" fmla="*/ 5718051 h 7046979"/>
              <a:gd name="connsiteX9" fmla="*/ 5103775 w 5103775"/>
              <a:gd name="connsiteY9" fmla="*/ 1892419 h 7046979"/>
              <a:gd name="connsiteX10" fmla="*/ 5103775 w 5103775"/>
              <a:gd name="connsiteY10" fmla="*/ 563491 h 7046979"/>
              <a:gd name="connsiteX11" fmla="*/ 4594096 w 5103775"/>
              <a:gd name="connsiteY11" fmla="*/ 0 h 7046979"/>
              <a:gd name="connsiteX12" fmla="*/ 4154306 w 5103775"/>
              <a:gd name="connsiteY12" fmla="*/ 0 h 7046979"/>
              <a:gd name="connsiteX13" fmla="*/ 439789 w 5103775"/>
              <a:gd name="connsiteY13" fmla="*/ 0 h 7046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03775" h="7046979">
                <a:moveTo>
                  <a:pt x="0" y="0"/>
                </a:moveTo>
                <a:lnTo>
                  <a:pt x="0" y="1328928"/>
                </a:lnTo>
                <a:lnTo>
                  <a:pt x="0" y="4535643"/>
                </a:lnTo>
                <a:lnTo>
                  <a:pt x="0" y="5864571"/>
                </a:lnTo>
                <a:cubicBezTo>
                  <a:pt x="0" y="6516743"/>
                  <a:pt x="479601" y="7046979"/>
                  <a:pt x="1069492" y="7046979"/>
                </a:cubicBezTo>
                <a:lnTo>
                  <a:pt x="1509281" y="7046979"/>
                </a:lnTo>
                <a:lnTo>
                  <a:pt x="4663986" y="7046979"/>
                </a:lnTo>
                <a:lnTo>
                  <a:pt x="5103775" y="7046979"/>
                </a:lnTo>
                <a:lnTo>
                  <a:pt x="5103775" y="5718051"/>
                </a:lnTo>
                <a:lnTo>
                  <a:pt x="5103775" y="1892419"/>
                </a:lnTo>
                <a:lnTo>
                  <a:pt x="5103775" y="563491"/>
                </a:lnTo>
                <a:cubicBezTo>
                  <a:pt x="5103775" y="251262"/>
                  <a:pt x="4874837" y="0"/>
                  <a:pt x="4594096" y="0"/>
                </a:cubicBezTo>
                <a:lnTo>
                  <a:pt x="4154306" y="0"/>
                </a:lnTo>
                <a:lnTo>
                  <a:pt x="439789" y="0"/>
                </a:lnTo>
                <a:close/>
              </a:path>
            </a:pathLst>
          </a:custGeom>
          <a:solidFill>
            <a:srgbClr val="3C3795"/>
          </a:solidFill>
          <a:ln w="24491" cap="flat">
            <a:noFill/>
            <a:prstDash val="solid"/>
            <a:miter/>
          </a:ln>
        </p:spPr>
        <p:txBody>
          <a:bodyPr wrap="square" rtlCol="0" anchor="ctr">
            <a:noAutofit/>
          </a:bodyPr>
          <a:lstStyle/>
          <a:p>
            <a:endParaRPr lang="en-US"/>
          </a:p>
        </p:txBody>
      </p:sp>
      <p:sp>
        <p:nvSpPr>
          <p:cNvPr id="6" name="Text Placeholder 23">
            <a:extLst>
              <a:ext uri="{FF2B5EF4-FFF2-40B4-BE49-F238E27FC236}">
                <a16:creationId xmlns:a16="http://schemas.microsoft.com/office/drawing/2014/main" id="{354863FF-D2AB-BE28-F518-2100E11CE37D}"/>
              </a:ext>
            </a:extLst>
          </p:cNvPr>
          <p:cNvSpPr>
            <a:spLocks noGrp="1"/>
          </p:cNvSpPr>
          <p:nvPr>
            <p:ph type="body" sz="quarter" idx="16" hasCustomPrompt="1"/>
          </p:nvPr>
        </p:nvSpPr>
        <p:spPr>
          <a:xfrm>
            <a:off x="5297322" y="2639356"/>
            <a:ext cx="6320937" cy="2425420"/>
          </a:xfrm>
          <a:prstGeom prst="rect">
            <a:avLst/>
          </a:prstGeom>
        </p:spPr>
        <p:txBody>
          <a:bodyPr>
            <a:normAutofit/>
          </a:bodyPr>
          <a:lstStyle>
            <a:lvl1pPr marL="0" indent="0" algn="l">
              <a:lnSpc>
                <a:spcPts val="4380"/>
              </a:lnSpc>
              <a:spcBef>
                <a:spcPts val="0"/>
              </a:spcBef>
              <a:buNone/>
              <a:defRPr sz="42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65FA150F-7676-48E0-A878-1E7FD58A4ECC}"/>
              </a:ext>
            </a:extLst>
          </p:cNvPr>
          <p:cNvSpPr>
            <a:spLocks noGrp="1"/>
          </p:cNvSpPr>
          <p:nvPr>
            <p:ph type="body" sz="quarter" idx="17" hasCustomPrompt="1"/>
          </p:nvPr>
        </p:nvSpPr>
        <p:spPr>
          <a:xfrm>
            <a:off x="716842" y="1316763"/>
            <a:ext cx="2066906" cy="582221"/>
          </a:xfrm>
          <a:prstGeom prst="rect">
            <a:avLst/>
          </a:prstGeom>
        </p:spPr>
        <p:txBody>
          <a:bodyPr>
            <a:noAutofit/>
          </a:bodyPr>
          <a:lstStyle>
            <a:lvl1pPr marL="0" indent="0" algn="l">
              <a:buNone/>
              <a:defRPr sz="13000" b="1" i="0">
                <a:solidFill>
                  <a:srgbClr val="22BDBF"/>
                </a:solidFill>
                <a:latin typeface="+mn-lt"/>
              </a:defRPr>
            </a:lvl1pPr>
          </a:lstStyle>
          <a:p>
            <a:pPr lvl="0"/>
            <a:r>
              <a:rPr lang="en-US" dirty="0"/>
              <a:t>01</a:t>
            </a:r>
          </a:p>
        </p:txBody>
      </p:sp>
      <p:sp>
        <p:nvSpPr>
          <p:cNvPr id="8" name="Freeform 7">
            <a:extLst>
              <a:ext uri="{FF2B5EF4-FFF2-40B4-BE49-F238E27FC236}">
                <a16:creationId xmlns:a16="http://schemas.microsoft.com/office/drawing/2014/main" id="{3A311361-5F7C-11DC-B716-F7BA8316FC60}"/>
              </a:ext>
            </a:extLst>
          </p:cNvPr>
          <p:cNvSpPr/>
          <p:nvPr userDrawn="1"/>
        </p:nvSpPr>
        <p:spPr>
          <a:xfrm>
            <a:off x="0" y="2892987"/>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endParaRPr lang="en-US"/>
          </a:p>
        </p:txBody>
      </p:sp>
    </p:spTree>
    <p:extLst>
      <p:ext uri="{BB962C8B-B14F-4D97-AF65-F5344CB8AC3E}">
        <p14:creationId xmlns:p14="http://schemas.microsoft.com/office/powerpoint/2010/main" val="2160094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Qutoe 01">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9D4C1CD9-9D42-AD3D-E8E2-1799AF2BC47F}"/>
              </a:ext>
            </a:extLst>
          </p:cNvPr>
          <p:cNvSpPr/>
          <p:nvPr userDrawn="1"/>
        </p:nvSpPr>
        <p:spPr>
          <a:xfrm>
            <a:off x="-1" y="996287"/>
            <a:ext cx="7001301" cy="4744113"/>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3C3795"/>
          </a:solidFill>
          <a:ln w="3060" cap="flat">
            <a:noFill/>
            <a:prstDash val="solid"/>
            <a:miter/>
          </a:ln>
        </p:spPr>
        <p:txBody>
          <a:bodyPr rtlCol="0" anchor="ctr"/>
          <a:lstStyle/>
          <a:p>
            <a:endParaRPr lang="en-US"/>
          </a:p>
        </p:txBody>
      </p:sp>
      <p:sp>
        <p:nvSpPr>
          <p:cNvPr id="8" name="Picture Placeholder 7">
            <a:extLst>
              <a:ext uri="{FF2B5EF4-FFF2-40B4-BE49-F238E27FC236}">
                <a16:creationId xmlns:a16="http://schemas.microsoft.com/office/drawing/2014/main" id="{E0F11BD1-E36A-4E27-26C0-878EE093B8DD}"/>
              </a:ext>
            </a:extLst>
          </p:cNvPr>
          <p:cNvSpPr>
            <a:spLocks noGrp="1"/>
          </p:cNvSpPr>
          <p:nvPr>
            <p:ph type="pic" sz="quarter" idx="44" hasCustomPrompt="1"/>
          </p:nvPr>
        </p:nvSpPr>
        <p:spPr>
          <a:xfrm>
            <a:off x="0" y="0"/>
            <a:ext cx="12192000" cy="6858000"/>
          </a:xfrm>
          <a:custGeom>
            <a:avLst/>
            <a:gdLst>
              <a:gd name="csX0" fmla="*/ 0 w 12192000"/>
              <a:gd name="csY0" fmla="*/ 0 h 6858000"/>
              <a:gd name="csX1" fmla="*/ 12192000 w 12192000"/>
              <a:gd name="csY1" fmla="*/ 0 h 6858000"/>
              <a:gd name="csX2" fmla="*/ 12192000 w 12192000"/>
              <a:gd name="csY2" fmla="*/ 6858000 h 6858000"/>
              <a:gd name="csX3" fmla="*/ 0 w 12192000"/>
              <a:gd name="csY3" fmla="*/ 6858000 h 6858000"/>
              <a:gd name="csX4" fmla="*/ 0 w 12192000"/>
              <a:gd name="csY4" fmla="*/ 5740405 h 6858000"/>
              <a:gd name="csX5" fmla="*/ 6096007 w 12192000"/>
              <a:gd name="csY5" fmla="*/ 5740405 h 6858000"/>
              <a:gd name="csX6" fmla="*/ 7001308 w 12192000"/>
              <a:gd name="csY6" fmla="*/ 5740405 h 6858000"/>
              <a:gd name="csX7" fmla="*/ 7001308 w 12192000"/>
              <a:gd name="csY7" fmla="*/ 996287 h 6858000"/>
              <a:gd name="csX8" fmla="*/ 0 w 12192000"/>
              <a:gd name="csY8" fmla="*/ 996287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2192000" h="6858000">
                <a:moveTo>
                  <a:pt x="0" y="0"/>
                </a:moveTo>
                <a:lnTo>
                  <a:pt x="12192000" y="0"/>
                </a:lnTo>
                <a:lnTo>
                  <a:pt x="12192000" y="6858000"/>
                </a:lnTo>
                <a:lnTo>
                  <a:pt x="0" y="6858000"/>
                </a:lnTo>
                <a:lnTo>
                  <a:pt x="0" y="5740405"/>
                </a:lnTo>
                <a:lnTo>
                  <a:pt x="6096007" y="5740405"/>
                </a:lnTo>
                <a:lnTo>
                  <a:pt x="7001308" y="5740405"/>
                </a:lnTo>
                <a:lnTo>
                  <a:pt x="7001308" y="996287"/>
                </a:lnTo>
                <a:lnTo>
                  <a:pt x="0" y="996287"/>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6" name="Text Placeholder 23">
            <a:extLst>
              <a:ext uri="{FF2B5EF4-FFF2-40B4-BE49-F238E27FC236}">
                <a16:creationId xmlns:a16="http://schemas.microsoft.com/office/drawing/2014/main" id="{8856CC06-AA5E-60D0-885F-F6A6306A42B8}"/>
              </a:ext>
            </a:extLst>
          </p:cNvPr>
          <p:cNvSpPr>
            <a:spLocks noGrp="1"/>
          </p:cNvSpPr>
          <p:nvPr>
            <p:ph type="body" sz="quarter" idx="13" hasCustomPrompt="1"/>
          </p:nvPr>
        </p:nvSpPr>
        <p:spPr>
          <a:xfrm>
            <a:off x="521076" y="1552204"/>
            <a:ext cx="5055171" cy="2635608"/>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7" name="Text Placeholder 23">
            <a:extLst>
              <a:ext uri="{FF2B5EF4-FFF2-40B4-BE49-F238E27FC236}">
                <a16:creationId xmlns:a16="http://schemas.microsoft.com/office/drawing/2014/main" id="{3AA70FBA-79D2-C07D-0D32-ED6E69378CA0}"/>
              </a:ext>
            </a:extLst>
          </p:cNvPr>
          <p:cNvSpPr>
            <a:spLocks noGrp="1"/>
          </p:cNvSpPr>
          <p:nvPr>
            <p:ph type="body" sz="quarter" idx="43" hasCustomPrompt="1"/>
          </p:nvPr>
        </p:nvSpPr>
        <p:spPr>
          <a:xfrm>
            <a:off x="521076" y="4401170"/>
            <a:ext cx="5055171" cy="1104445"/>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26993017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toe 02">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7C01628B-ED43-222A-7FB6-2D514DC803AC}"/>
              </a:ext>
            </a:extLst>
          </p:cNvPr>
          <p:cNvSpPr/>
          <p:nvPr userDrawn="1"/>
        </p:nvSpPr>
        <p:spPr>
          <a:xfrm>
            <a:off x="0" y="178250"/>
            <a:ext cx="4648200" cy="6501501"/>
          </a:xfrm>
          <a:custGeom>
            <a:avLst/>
            <a:gdLst>
              <a:gd name="connsiteX0" fmla="*/ 1397450 w 4648200"/>
              <a:gd name="connsiteY0" fmla="*/ 0 h 6501501"/>
              <a:gd name="connsiteX1" fmla="*/ 4648200 w 4648200"/>
              <a:gd name="connsiteY1" fmla="*/ 3250751 h 6501501"/>
              <a:gd name="connsiteX2" fmla="*/ 1397450 w 4648200"/>
              <a:gd name="connsiteY2" fmla="*/ 6501501 h 6501501"/>
              <a:gd name="connsiteX3" fmla="*/ 205481 w 4648200"/>
              <a:gd name="connsiteY3" fmla="*/ 6276018 h 6501501"/>
              <a:gd name="connsiteX4" fmla="*/ 0 w 4648200"/>
              <a:gd name="connsiteY4" fmla="*/ 6186141 h 6501501"/>
              <a:gd name="connsiteX5" fmla="*/ 0 w 4648200"/>
              <a:gd name="connsiteY5" fmla="*/ 315361 h 6501501"/>
              <a:gd name="connsiteX6" fmla="*/ 205481 w 4648200"/>
              <a:gd name="connsiteY6" fmla="*/ 225483 h 6501501"/>
              <a:gd name="connsiteX7" fmla="*/ 1397450 w 4648200"/>
              <a:gd name="connsiteY7" fmla="*/ 0 h 6501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8200" h="6501501">
                <a:moveTo>
                  <a:pt x="1397450" y="0"/>
                </a:moveTo>
                <a:cubicBezTo>
                  <a:pt x="3192789" y="0"/>
                  <a:pt x="4648200" y="1455411"/>
                  <a:pt x="4648200" y="3250751"/>
                </a:cubicBezTo>
                <a:cubicBezTo>
                  <a:pt x="4648200" y="5046090"/>
                  <a:pt x="3192789" y="6501501"/>
                  <a:pt x="1397450" y="6501501"/>
                </a:cubicBezTo>
                <a:cubicBezTo>
                  <a:pt x="976667" y="6501501"/>
                  <a:pt x="574557" y="6421553"/>
                  <a:pt x="205481" y="6276018"/>
                </a:cubicBezTo>
                <a:lnTo>
                  <a:pt x="0" y="6186141"/>
                </a:lnTo>
                <a:lnTo>
                  <a:pt x="0" y="315361"/>
                </a:lnTo>
                <a:lnTo>
                  <a:pt x="205481" y="225483"/>
                </a:lnTo>
                <a:cubicBezTo>
                  <a:pt x="574557" y="79948"/>
                  <a:pt x="976667" y="0"/>
                  <a:pt x="1397450" y="0"/>
                </a:cubicBezTo>
                <a:close/>
              </a:path>
            </a:pathLst>
          </a:cu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Picture Placeholder 19">
            <a:extLst>
              <a:ext uri="{FF2B5EF4-FFF2-40B4-BE49-F238E27FC236}">
                <a16:creationId xmlns:a16="http://schemas.microsoft.com/office/drawing/2014/main" id="{104E34E3-DA4E-EDD3-87F8-C886A946830B}"/>
              </a:ext>
            </a:extLst>
          </p:cNvPr>
          <p:cNvSpPr>
            <a:spLocks noGrp="1"/>
          </p:cNvSpPr>
          <p:nvPr>
            <p:ph type="pic" sz="quarter" idx="44"/>
          </p:nvPr>
        </p:nvSpPr>
        <p:spPr>
          <a:xfrm>
            <a:off x="2621740" y="418686"/>
            <a:ext cx="9189260" cy="6020628"/>
          </a:xfrm>
          <a:custGeom>
            <a:avLst/>
            <a:gdLst>
              <a:gd name="connsiteX0" fmla="*/ 0 w 9189260"/>
              <a:gd name="connsiteY0" fmla="*/ 0 h 6020628"/>
              <a:gd name="connsiteX1" fmla="*/ 2483660 w 9189260"/>
              <a:gd name="connsiteY1" fmla="*/ 0 h 6020628"/>
              <a:gd name="connsiteX2" fmla="*/ 3298846 w 9189260"/>
              <a:gd name="connsiteY2" fmla="*/ 0 h 6020628"/>
              <a:gd name="connsiteX3" fmla="*/ 8023246 w 9189260"/>
              <a:gd name="connsiteY3" fmla="*/ 0 h 6020628"/>
              <a:gd name="connsiteX4" fmla="*/ 9189260 w 9189260"/>
              <a:gd name="connsiteY4" fmla="*/ 1165679 h 6020628"/>
              <a:gd name="connsiteX5" fmla="*/ 9189260 w 9189260"/>
              <a:gd name="connsiteY5" fmla="*/ 6020628 h 6020628"/>
              <a:gd name="connsiteX6" fmla="*/ 4464860 w 9189260"/>
              <a:gd name="connsiteY6" fmla="*/ 6020628 h 6020628"/>
              <a:gd name="connsiteX7" fmla="*/ 4195861 w 9189260"/>
              <a:gd name="connsiteY7" fmla="*/ 6020628 h 6020628"/>
              <a:gd name="connsiteX8" fmla="*/ 2 w 9189260"/>
              <a:gd name="connsiteY8" fmla="*/ 6020628 h 6020628"/>
              <a:gd name="connsiteX9" fmla="*/ 41049 w 9189260"/>
              <a:gd name="connsiteY9" fmla="*/ 6005605 h 6020628"/>
              <a:gd name="connsiteX10" fmla="*/ 2026460 w 9189260"/>
              <a:gd name="connsiteY10" fmla="*/ 3010315 h 6020628"/>
              <a:gd name="connsiteX11" fmla="*/ 41049 w 9189260"/>
              <a:gd name="connsiteY11" fmla="*/ 15024 h 602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189260" h="6020628">
                <a:moveTo>
                  <a:pt x="0" y="0"/>
                </a:moveTo>
                <a:lnTo>
                  <a:pt x="2483660" y="0"/>
                </a:lnTo>
                <a:lnTo>
                  <a:pt x="3298846" y="0"/>
                </a:lnTo>
                <a:lnTo>
                  <a:pt x="8023246" y="0"/>
                </a:lnTo>
                <a:cubicBezTo>
                  <a:pt x="8667625" y="0"/>
                  <a:pt x="9189260" y="521488"/>
                  <a:pt x="9189260" y="1165679"/>
                </a:cubicBezTo>
                <a:lnTo>
                  <a:pt x="9189260" y="6020628"/>
                </a:lnTo>
                <a:lnTo>
                  <a:pt x="4464860" y="6020628"/>
                </a:lnTo>
                <a:lnTo>
                  <a:pt x="4195861" y="6020628"/>
                </a:lnTo>
                <a:lnTo>
                  <a:pt x="2" y="6020628"/>
                </a:lnTo>
                <a:lnTo>
                  <a:pt x="41049" y="6005605"/>
                </a:lnTo>
                <a:cubicBezTo>
                  <a:pt x="1207792" y="5512114"/>
                  <a:pt x="2026460" y="4356819"/>
                  <a:pt x="2026460" y="3010315"/>
                </a:cubicBezTo>
                <a:cubicBezTo>
                  <a:pt x="2026460" y="1663810"/>
                  <a:pt x="1207792" y="508515"/>
                  <a:pt x="41049" y="15024"/>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0" name="Text Placeholder 23">
            <a:extLst>
              <a:ext uri="{FF2B5EF4-FFF2-40B4-BE49-F238E27FC236}">
                <a16:creationId xmlns:a16="http://schemas.microsoft.com/office/drawing/2014/main" id="{BE8EAB53-BF68-9C68-FA62-22394185DA73}"/>
              </a:ext>
            </a:extLst>
          </p:cNvPr>
          <p:cNvSpPr>
            <a:spLocks noGrp="1"/>
          </p:cNvSpPr>
          <p:nvPr>
            <p:ph type="body" sz="quarter" idx="13" hasCustomPrompt="1"/>
          </p:nvPr>
        </p:nvSpPr>
        <p:spPr>
          <a:xfrm>
            <a:off x="0" y="2026920"/>
            <a:ext cx="4386204" cy="2176132"/>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11" name="Text Placeholder 23">
            <a:extLst>
              <a:ext uri="{FF2B5EF4-FFF2-40B4-BE49-F238E27FC236}">
                <a16:creationId xmlns:a16="http://schemas.microsoft.com/office/drawing/2014/main" id="{7F98E1EE-3061-82D3-24C9-76C2FB6211BB}"/>
              </a:ext>
            </a:extLst>
          </p:cNvPr>
          <p:cNvSpPr>
            <a:spLocks noGrp="1"/>
          </p:cNvSpPr>
          <p:nvPr>
            <p:ph type="body" sz="quarter" idx="43" hasCustomPrompt="1"/>
          </p:nvPr>
        </p:nvSpPr>
        <p:spPr>
          <a:xfrm>
            <a:off x="0" y="4608952"/>
            <a:ext cx="4386204" cy="911903"/>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1142906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2EC81B2-D356-138E-38D6-C04867EDB5E0}"/>
              </a:ext>
            </a:extLst>
          </p:cNvPr>
          <p:cNvSpPr txBox="1"/>
          <p:nvPr userDrawn="1"/>
        </p:nvSpPr>
        <p:spPr>
          <a:xfrm>
            <a:off x="393744" y="6405963"/>
            <a:ext cx="3778622" cy="246221"/>
          </a:xfrm>
          <a:prstGeom prst="rect">
            <a:avLst/>
          </a:prstGeom>
          <a:noFill/>
        </p:spPr>
        <p:txBody>
          <a:bodyPr wrap="square">
            <a:spAutoFit/>
          </a:bodyPr>
          <a:lstStyle/>
          <a:p>
            <a:r>
              <a:rPr lang="en-US" sz="1000" kern="1000" spc="250" baseline="0" dirty="0">
                <a:solidFill>
                  <a:srgbClr val="22BDBF"/>
                </a:solidFill>
              </a:rPr>
              <a:t>AI Skills, Powered by Values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86" r:id="rId5"/>
    <p:sldLayoutId id="2147483861" r:id="rId6"/>
    <p:sldLayoutId id="2147483887" r:id="rId7"/>
    <p:sldLayoutId id="2147483882" r:id="rId8"/>
    <p:sldLayoutId id="2147483884" r:id="rId9"/>
    <p:sldLayoutId id="2147483885" r:id="rId10"/>
    <p:sldLayoutId id="2147483880" r:id="rId11"/>
    <p:sldLayoutId id="2147483879" r:id="rId12"/>
    <p:sldLayoutId id="2147483878" r:id="rId13"/>
    <p:sldLayoutId id="2147483877" r:id="rId14"/>
    <p:sldLayoutId id="2147483841" r:id="rId15"/>
    <p:sldLayoutId id="2147483840" r:id="rId16"/>
    <p:sldLayoutId id="2147483833" r:id="rId17"/>
    <p:sldLayoutId id="2147483847" r:id="rId18"/>
    <p:sldLayoutId id="2147483853" r:id="rId19"/>
    <p:sldLayoutId id="2147483888"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valuesai.eu/" TargetMode="External"/><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https://www.youtube.com/watch?v=_zfN9wnPvU0" TargetMode="Externa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8.xml"/><Relationship Id="rId5" Type="http://schemas.microsoft.com/office/2007/relationships/hdphoto" Target="../media/hdphoto1.wdp"/><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3.svg"/><Relationship Id="rId4" Type="http://schemas.openxmlformats.org/officeDocument/2006/relationships/image" Target="../media/image12.sv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8.xml"/><Relationship Id="rId5" Type="http://schemas.microsoft.com/office/2007/relationships/hdphoto" Target="../media/hdphoto1.wdp"/><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hyperlink" Target="https://aihallucinationreport.com/how-to-detect-and-fix-ai-hallucinations-in-graduated-symbol-maps/" TargetMode="External"/><Relationship Id="rId4" Type="http://schemas.openxmlformats.org/officeDocument/2006/relationships/image" Target="../media/image18.png"/></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microsoft.com/office/2007/relationships/hdphoto" Target="../media/hdphoto1.wdp"/><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0.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0.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0.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8" Type="http://schemas.openxmlformats.org/officeDocument/2006/relationships/hyperlink" Target="https://www.facebook.com/ValuesAI" TargetMode="External"/><Relationship Id="rId3" Type="http://schemas.openxmlformats.org/officeDocument/2006/relationships/image" Target="../media/image5.jpeg"/><Relationship Id="rId7" Type="http://schemas.openxmlformats.org/officeDocument/2006/relationships/hyperlink" Target="https://www.instagram.com/values_ai/" TargetMode="Externa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valuesai.eu/" TargetMode="External"/><Relationship Id="rId4" Type="http://schemas.openxmlformats.org/officeDocument/2006/relationships/image" Target="../media/image1.png"/><Relationship Id="rId9" Type="http://schemas.openxmlformats.org/officeDocument/2006/relationships/hyperlink" Target="https://www.linkedin.com/company/values-ai/"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4B3201E-ED0E-6627-F8C6-A22EB5978870}"/>
            </a:ext>
          </a:extLst>
        </p:cNvPr>
        <p:cNvGrpSpPr/>
        <p:nvPr/>
      </p:nvGrpSpPr>
      <p:grpSpPr>
        <a:xfrm>
          <a:off x="0" y="0"/>
          <a:ext cx="0" cy="0"/>
          <a:chOff x="0" y="0"/>
          <a:chExt cx="0" cy="0"/>
        </a:xfrm>
      </p:grpSpPr>
      <p:pic>
        <p:nvPicPr>
          <p:cNvPr id="16" name="Picture Placeholder 5">
            <a:extLst>
              <a:ext uri="{FF2B5EF4-FFF2-40B4-BE49-F238E27FC236}">
                <a16:creationId xmlns:a16="http://schemas.microsoft.com/office/drawing/2014/main" id="{4352573C-ED50-B854-CAD4-560D8D316438}"/>
              </a:ext>
            </a:extLst>
          </p:cNvPr>
          <p:cNvPicPr>
            <a:picLocks noChangeAspect="1"/>
          </p:cNvPicPr>
          <p:nvPr/>
        </p:nvPicPr>
        <p:blipFill rotWithShape="1">
          <a:blip r:embed="rId3"/>
          <a:srcRect l="14885" r="14885"/>
          <a:stretch>
            <a:fillRect/>
          </a:stretch>
        </p:blipFill>
        <p:spPr>
          <a:xfrm>
            <a:off x="4463586" y="13206"/>
            <a:ext cx="7062412" cy="4269427"/>
          </a:xfrm>
          <a:prstGeom prst="rect">
            <a:avLst/>
          </a:prstGeom>
          <a:solidFill>
            <a:schemeClr val="bg1">
              <a:lumMod val="85000"/>
            </a:schemeClr>
          </a:solidFill>
          <a:ln>
            <a:noFill/>
          </a:ln>
        </p:spPr>
      </p:pic>
      <p:pic>
        <p:nvPicPr>
          <p:cNvPr id="14" name="Picture 13">
            <a:extLst>
              <a:ext uri="{FF2B5EF4-FFF2-40B4-BE49-F238E27FC236}">
                <a16:creationId xmlns:a16="http://schemas.microsoft.com/office/drawing/2014/main" id="{A5E79A0D-0173-0817-619A-A11F7BFFF755}"/>
              </a:ext>
            </a:extLst>
          </p:cNvPr>
          <p:cNvPicPr>
            <a:picLocks noChangeAspect="1"/>
          </p:cNvPicPr>
          <p:nvPr/>
        </p:nvPicPr>
        <p:blipFill>
          <a:blip r:embed="rId4"/>
          <a:stretch>
            <a:fillRect/>
          </a:stretch>
        </p:blipFill>
        <p:spPr>
          <a:xfrm>
            <a:off x="528509" y="367170"/>
            <a:ext cx="2869656" cy="2041501"/>
          </a:xfrm>
          <a:prstGeom prst="rect">
            <a:avLst/>
          </a:prstGeom>
        </p:spPr>
      </p:pic>
      <p:sp>
        <p:nvSpPr>
          <p:cNvPr id="11" name="Rectangle 10">
            <a:extLst>
              <a:ext uri="{FF2B5EF4-FFF2-40B4-BE49-F238E27FC236}">
                <a16:creationId xmlns:a16="http://schemas.microsoft.com/office/drawing/2014/main" id="{0E9F2CE6-8C66-6947-D99D-FFEAA176ECE2}"/>
              </a:ext>
            </a:extLst>
          </p:cNvPr>
          <p:cNvSpPr/>
          <p:nvPr/>
        </p:nvSpPr>
        <p:spPr>
          <a:xfrm>
            <a:off x="7447051" y="5958237"/>
            <a:ext cx="3738686" cy="504112"/>
          </a:xfrm>
          <a:prstGeom prst="rect">
            <a:avLst/>
          </a:prstGeom>
        </p:spPr>
        <p:txBody>
          <a:bodyPr wrap="square">
            <a:spAutoFit/>
          </a:bodyPr>
          <a:lstStyle/>
          <a:p>
            <a:pPr algn="just" defTabSz="181904" hangingPunct="0">
              <a:lnSpc>
                <a:spcPts val="760"/>
              </a:lnSpc>
              <a:defRPr/>
            </a:pPr>
            <a:r>
              <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pic>
        <p:nvPicPr>
          <p:cNvPr id="12" name="Picture 11" descr="Co-funded by the European Union logo in png for web usage">
            <a:extLst>
              <a:ext uri="{FF2B5EF4-FFF2-40B4-BE49-F238E27FC236}">
                <a16:creationId xmlns:a16="http://schemas.microsoft.com/office/drawing/2014/main" id="{906B353D-9B87-D69E-976B-80AFE605BAC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286764" y="5984648"/>
            <a:ext cx="2160286" cy="451290"/>
          </a:xfrm>
          <a:prstGeom prst="rect">
            <a:avLst/>
          </a:prstGeom>
          <a:noFill/>
          <a:ln>
            <a:noFill/>
          </a:ln>
        </p:spPr>
      </p:pic>
      <p:sp>
        <p:nvSpPr>
          <p:cNvPr id="28" name="Freeform 27">
            <a:extLst>
              <a:ext uri="{FF2B5EF4-FFF2-40B4-BE49-F238E27FC236}">
                <a16:creationId xmlns:a16="http://schemas.microsoft.com/office/drawing/2014/main" id="{49AB6639-FD05-1C92-970B-76DFE1892055}"/>
              </a:ext>
            </a:extLst>
          </p:cNvPr>
          <p:cNvSpPr/>
          <p:nvPr/>
        </p:nvSpPr>
        <p:spPr>
          <a:xfrm rot="5400000">
            <a:off x="5210045" y="-714764"/>
            <a:ext cx="5581071" cy="7073989"/>
          </a:xfrm>
          <a:custGeom>
            <a:avLst/>
            <a:gdLst>
              <a:gd name="csX0" fmla="*/ 0 w 3587172"/>
              <a:gd name="csY0" fmla="*/ 7124400 h 7124400"/>
              <a:gd name="csX1" fmla="*/ 0 w 3587172"/>
              <a:gd name="csY1" fmla="*/ 0 h 7124400"/>
              <a:gd name="csX2" fmla="*/ 2479658 w 3587172"/>
              <a:gd name="csY2" fmla="*/ 0 h 7124400"/>
              <a:gd name="csX3" fmla="*/ 2479658 w 3587172"/>
              <a:gd name="csY3" fmla="*/ 12 h 7124400"/>
              <a:gd name="csX4" fmla="*/ 2629177 w 3587172"/>
              <a:gd name="csY4" fmla="*/ 12 h 7124400"/>
              <a:gd name="csX5" fmla="*/ 3587172 w 3587172"/>
              <a:gd name="csY5" fmla="*/ 1379395 h 7124400"/>
              <a:gd name="csX6" fmla="*/ 3587172 w 3587172"/>
              <a:gd name="csY6" fmla="*/ 7124400 h 7124400"/>
              <a:gd name="csX7" fmla="*/ 2479658 w 3587172"/>
              <a:gd name="csY7" fmla="*/ 7124400 h 7124400"/>
              <a:gd name="csX8" fmla="*/ 2461372 w 3587172"/>
              <a:gd name="csY8" fmla="*/ 7124400 h 71244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587172" h="7124400">
                <a:moveTo>
                  <a:pt x="0" y="7124400"/>
                </a:moveTo>
                <a:lnTo>
                  <a:pt x="0" y="0"/>
                </a:lnTo>
                <a:lnTo>
                  <a:pt x="2479658" y="0"/>
                </a:lnTo>
                <a:lnTo>
                  <a:pt x="2479658" y="12"/>
                </a:lnTo>
                <a:lnTo>
                  <a:pt x="2629177" y="12"/>
                </a:lnTo>
                <a:cubicBezTo>
                  <a:pt x="3158597" y="12"/>
                  <a:pt x="3587172" y="617104"/>
                  <a:pt x="3587172" y="1379395"/>
                </a:cubicBezTo>
                <a:lnTo>
                  <a:pt x="3587172" y="7124400"/>
                </a:lnTo>
                <a:lnTo>
                  <a:pt x="2479658" y="7124400"/>
                </a:lnTo>
                <a:lnTo>
                  <a:pt x="2461372" y="7124400"/>
                </a:lnTo>
                <a:close/>
              </a:path>
            </a:pathLst>
          </a:custGeom>
          <a:gradFill>
            <a:gsLst>
              <a:gs pos="12000">
                <a:srgbClr val="22BDBF">
                  <a:alpha val="39000"/>
                </a:srgbClr>
              </a:gs>
              <a:gs pos="3000">
                <a:srgbClr val="22BDBF">
                  <a:alpha val="39000"/>
                </a:srgbClr>
              </a:gs>
              <a:gs pos="61000">
                <a:srgbClr val="3C3795"/>
              </a:gs>
            </a:gsLst>
            <a:lin ang="0" scaled="0"/>
          </a:gradFill>
          <a:ln w="3598" cap="flat">
            <a:noFill/>
            <a:prstDash val="solid"/>
            <a:miter/>
          </a:ln>
        </p:spPr>
        <p:txBody>
          <a:bodyPr wrap="square" rtlCol="0" anchor="ctr">
            <a:noAutofit/>
          </a:bodyPr>
          <a:lstStyle/>
          <a:p>
            <a:endParaRPr lang="en-US" sz="1800" b="0" i="0" dirty="0">
              <a:latin typeface="Calibri" panose="020F0502020204030204" pitchFamily="34" charset="0"/>
            </a:endParaRPr>
          </a:p>
        </p:txBody>
      </p:sp>
      <p:sp>
        <p:nvSpPr>
          <p:cNvPr id="19" name="Text Placeholder 11">
            <a:extLst>
              <a:ext uri="{FF2B5EF4-FFF2-40B4-BE49-F238E27FC236}">
                <a16:creationId xmlns:a16="http://schemas.microsoft.com/office/drawing/2014/main" id="{38FDCD6A-110B-0718-240E-9458EBE1703D}"/>
              </a:ext>
            </a:extLst>
          </p:cNvPr>
          <p:cNvSpPr txBox="1">
            <a:spLocks/>
          </p:cNvSpPr>
          <p:nvPr/>
        </p:nvSpPr>
        <p:spPr>
          <a:xfrm>
            <a:off x="5286765" y="2941718"/>
            <a:ext cx="5128824" cy="1008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100"/>
              </a:lnSpc>
              <a:spcBef>
                <a:spcPts val="0"/>
              </a:spcBef>
              <a:buNone/>
            </a:pPr>
            <a:r>
              <a:rPr lang="en-IE" sz="4000" dirty="0">
                <a:solidFill>
                  <a:schemeClr val="bg1"/>
                </a:solidFill>
              </a:rPr>
              <a:t>Reliable AI-Assisted </a:t>
            </a:r>
          </a:p>
          <a:p>
            <a:pPr marL="0" indent="0">
              <a:lnSpc>
                <a:spcPts val="4100"/>
              </a:lnSpc>
              <a:spcBef>
                <a:spcPts val="0"/>
              </a:spcBef>
              <a:buNone/>
            </a:pPr>
            <a:r>
              <a:rPr lang="en-IE" sz="4000" dirty="0">
                <a:solidFill>
                  <a:schemeClr val="bg1"/>
                </a:solidFill>
              </a:rPr>
              <a:t>Content</a:t>
            </a:r>
          </a:p>
        </p:txBody>
      </p:sp>
      <p:sp>
        <p:nvSpPr>
          <p:cNvPr id="26" name="Text Placeholder 11">
            <a:extLst>
              <a:ext uri="{FF2B5EF4-FFF2-40B4-BE49-F238E27FC236}">
                <a16:creationId xmlns:a16="http://schemas.microsoft.com/office/drawing/2014/main" id="{B263F473-E382-655F-799C-F2D2EF0EB90B}"/>
              </a:ext>
            </a:extLst>
          </p:cNvPr>
          <p:cNvSpPr txBox="1">
            <a:spLocks/>
          </p:cNvSpPr>
          <p:nvPr/>
        </p:nvSpPr>
        <p:spPr>
          <a:xfrm>
            <a:off x="5286764" y="4347714"/>
            <a:ext cx="4011981" cy="1008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000" dirty="0">
                <a:solidFill>
                  <a:srgbClr val="F7FAFF"/>
                </a:solidFill>
                <a:ea typeface="Calibri" panose="020F0502020204030204" pitchFamily="34" charset="0"/>
              </a:rPr>
              <a:t>Sources, Verification and Hallucination Control</a:t>
            </a:r>
          </a:p>
          <a:p>
            <a:pPr marL="0" indent="0">
              <a:buNone/>
            </a:pPr>
            <a:endParaRPr lang="en-IE" sz="3000" dirty="0"/>
          </a:p>
        </p:txBody>
      </p:sp>
      <p:sp>
        <p:nvSpPr>
          <p:cNvPr id="27" name="Freeform 26">
            <a:extLst>
              <a:ext uri="{FF2B5EF4-FFF2-40B4-BE49-F238E27FC236}">
                <a16:creationId xmlns:a16="http://schemas.microsoft.com/office/drawing/2014/main" id="{74EA43A9-ADBF-3DEA-7F52-238E1DD65A90}"/>
              </a:ext>
            </a:extLst>
          </p:cNvPr>
          <p:cNvSpPr/>
          <p:nvPr/>
        </p:nvSpPr>
        <p:spPr>
          <a:xfrm>
            <a:off x="5210564" y="4127800"/>
            <a:ext cx="4536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22BDBF"/>
          </a:solidFill>
          <a:ln w="24491" cap="flat">
            <a:noFill/>
            <a:prstDash val="solid"/>
            <a:miter/>
          </a:ln>
        </p:spPr>
        <p:txBody>
          <a:bodyPr rtlCol="0" anchor="ctr"/>
          <a:lstStyle/>
          <a:p>
            <a:endParaRPr lang="en-US"/>
          </a:p>
        </p:txBody>
      </p:sp>
      <p:grpSp>
        <p:nvGrpSpPr>
          <p:cNvPr id="40" name="Group 39">
            <a:extLst>
              <a:ext uri="{FF2B5EF4-FFF2-40B4-BE49-F238E27FC236}">
                <a16:creationId xmlns:a16="http://schemas.microsoft.com/office/drawing/2014/main" id="{500AABB6-D667-0563-5DC1-E06AF4D48BD3}"/>
              </a:ext>
            </a:extLst>
          </p:cNvPr>
          <p:cNvGrpSpPr/>
          <p:nvPr/>
        </p:nvGrpSpPr>
        <p:grpSpPr>
          <a:xfrm>
            <a:off x="11158657" y="239038"/>
            <a:ext cx="772072" cy="3013655"/>
            <a:chOff x="11156374" y="261723"/>
            <a:chExt cx="856253" cy="3342241"/>
          </a:xfrm>
        </p:grpSpPr>
        <p:sp>
          <p:nvSpPr>
            <p:cNvPr id="41" name="Rectangle 40">
              <a:hlinkClick r:id="rId6"/>
              <a:extLst>
                <a:ext uri="{FF2B5EF4-FFF2-40B4-BE49-F238E27FC236}">
                  <a16:creationId xmlns:a16="http://schemas.microsoft.com/office/drawing/2014/main" id="{AAB99568-EFC5-C869-B80D-3BE37CA079FD}"/>
                </a:ext>
              </a:extLst>
            </p:cNvPr>
            <p:cNvSpPr/>
            <p:nvPr/>
          </p:nvSpPr>
          <p:spPr>
            <a:xfrm rot="16200000">
              <a:off x="9873791" y="1544306"/>
              <a:ext cx="3342241" cy="777075"/>
            </a:xfrm>
            <a:prstGeom prst="rect">
              <a:avLst/>
            </a:prstGeom>
            <a:gradFill>
              <a:gsLst>
                <a:gs pos="100000">
                  <a:srgbClr val="22BDBF"/>
                </a:gs>
                <a:gs pos="49000">
                  <a:srgbClr val="3C3795"/>
                </a:gs>
                <a:gs pos="0">
                  <a:srgbClr val="E8068C"/>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
              <a:extLst>
                <a:ext uri="{FF2B5EF4-FFF2-40B4-BE49-F238E27FC236}">
                  <a16:creationId xmlns:a16="http://schemas.microsoft.com/office/drawing/2014/main" id="{3581ED34-D86A-0907-DC98-1D735383867F}"/>
                </a:ext>
              </a:extLst>
            </p:cNvPr>
            <p:cNvSpPr txBox="1">
              <a:spLocks/>
            </p:cNvSpPr>
            <p:nvPr/>
          </p:nvSpPr>
          <p:spPr>
            <a:xfrm rot="16200000">
              <a:off x="10113502" y="1571809"/>
              <a:ext cx="3067108" cy="73114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err="1">
                  <a:solidFill>
                    <a:schemeClr val="bg1"/>
                  </a:solidFill>
                </a:rPr>
                <a:t>www.</a:t>
              </a:r>
              <a:r>
                <a:rPr lang="en-US" b="1" dirty="0" err="1">
                  <a:solidFill>
                    <a:schemeClr val="bg1"/>
                  </a:solidFill>
                </a:rPr>
                <a:t>valuesai.</a:t>
              </a:r>
              <a:r>
                <a:rPr lang="en-US" dirty="0" err="1">
                  <a:solidFill>
                    <a:schemeClr val="bg1"/>
                  </a:solidFill>
                </a:rPr>
                <a:t>eu</a:t>
              </a:r>
              <a:endParaRPr lang="en-US" dirty="0">
                <a:solidFill>
                  <a:schemeClr val="bg1"/>
                </a:solidFill>
              </a:endParaRPr>
            </a:p>
          </p:txBody>
        </p:sp>
      </p:grpSp>
      <p:sp>
        <p:nvSpPr>
          <p:cNvPr id="43" name="Rectangle 42">
            <a:extLst>
              <a:ext uri="{FF2B5EF4-FFF2-40B4-BE49-F238E27FC236}">
                <a16:creationId xmlns:a16="http://schemas.microsoft.com/office/drawing/2014/main" id="{B5A5D576-8EE7-8883-1E5B-97F7B30A0271}"/>
              </a:ext>
            </a:extLst>
          </p:cNvPr>
          <p:cNvSpPr/>
          <p:nvPr/>
        </p:nvSpPr>
        <p:spPr>
          <a:xfrm>
            <a:off x="0" y="3001432"/>
            <a:ext cx="4800600" cy="888970"/>
          </a:xfrm>
          <a:prstGeom prst="rect">
            <a:avLst/>
          </a:prstGeom>
          <a:gradFill>
            <a:gsLst>
              <a:gs pos="100000">
                <a:srgbClr val="22BDBF"/>
              </a:gs>
              <a:gs pos="49000">
                <a:srgbClr val="3C3795"/>
              </a:gs>
              <a:gs pos="0">
                <a:srgbClr val="E8068C"/>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 Placeholder 7">
            <a:extLst>
              <a:ext uri="{FF2B5EF4-FFF2-40B4-BE49-F238E27FC236}">
                <a16:creationId xmlns:a16="http://schemas.microsoft.com/office/drawing/2014/main" id="{F40AA1D5-DEC2-78B0-4AAF-AA99A06F6BEA}"/>
              </a:ext>
            </a:extLst>
          </p:cNvPr>
          <p:cNvSpPr txBox="1">
            <a:spLocks/>
          </p:cNvSpPr>
          <p:nvPr/>
        </p:nvSpPr>
        <p:spPr>
          <a:xfrm>
            <a:off x="528509" y="3082553"/>
            <a:ext cx="3311988" cy="5331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500" b="1" dirty="0">
                <a:solidFill>
                  <a:schemeClr val="bg1"/>
                </a:solidFill>
              </a:rPr>
              <a:t>MODULE 04</a:t>
            </a:r>
          </a:p>
          <a:p>
            <a:endParaRPr lang="en-US" dirty="0"/>
          </a:p>
        </p:txBody>
      </p:sp>
    </p:spTree>
    <p:extLst>
      <p:ext uri="{BB962C8B-B14F-4D97-AF65-F5344CB8AC3E}">
        <p14:creationId xmlns:p14="http://schemas.microsoft.com/office/powerpoint/2010/main" val="9693525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7C2EC-0AE7-9C25-43AB-8CE60BB41F1E}"/>
            </a:ext>
          </a:extLst>
        </p:cNvPr>
        <p:cNvGrpSpPr/>
        <p:nvPr/>
      </p:nvGrpSpPr>
      <p:grpSpPr>
        <a:xfrm>
          <a:off x="0" y="0"/>
          <a:ext cx="0" cy="0"/>
          <a:chOff x="0" y="0"/>
          <a:chExt cx="0" cy="0"/>
        </a:xfrm>
      </p:grpSpPr>
      <p:sp>
        <p:nvSpPr>
          <p:cNvPr id="42" name="Shape 12">
            <a:extLst>
              <a:ext uri="{FF2B5EF4-FFF2-40B4-BE49-F238E27FC236}">
                <a16:creationId xmlns:a16="http://schemas.microsoft.com/office/drawing/2014/main" id="{D10293A1-176B-32AA-40C7-F08B02FF7786}"/>
              </a:ext>
            </a:extLst>
          </p:cNvPr>
          <p:cNvSpPr/>
          <p:nvPr/>
        </p:nvSpPr>
        <p:spPr>
          <a:xfrm>
            <a:off x="5690764" y="0"/>
            <a:ext cx="6501236" cy="6858000"/>
          </a:xfrm>
          <a:prstGeom prst="rect">
            <a:avLst/>
          </a:prstGeom>
          <a:solidFill>
            <a:srgbClr val="3C3795"/>
          </a:solidFill>
          <a:ln w="6350">
            <a:solidFill>
              <a:srgbClr val="294684"/>
            </a:solidFill>
            <a:prstDash val="solid"/>
          </a:ln>
        </p:spPr>
        <p:txBody>
          <a:bodyPr/>
          <a:lstStyle/>
          <a:p>
            <a:endParaRPr lang="pl-PL">
              <a:solidFill>
                <a:schemeClr val="bg1"/>
              </a:solidFill>
              <a:latin typeface="Calibri" panose="020F0502020204030204" pitchFamily="34" charset="0"/>
              <a:cs typeface="Calibri" panose="020F0502020204030204" pitchFamily="34" charset="0"/>
            </a:endParaRPr>
          </a:p>
        </p:txBody>
      </p:sp>
      <p:sp>
        <p:nvSpPr>
          <p:cNvPr id="14" name="Text 39">
            <a:extLst>
              <a:ext uri="{FF2B5EF4-FFF2-40B4-BE49-F238E27FC236}">
                <a16:creationId xmlns:a16="http://schemas.microsoft.com/office/drawing/2014/main" id="{7D5647BE-6BA7-2428-5EFE-FEF05CEB5A00}"/>
              </a:ext>
            </a:extLst>
          </p:cNvPr>
          <p:cNvSpPr/>
          <p:nvPr/>
        </p:nvSpPr>
        <p:spPr>
          <a:xfrm>
            <a:off x="6766065" y="1836866"/>
            <a:ext cx="5391182" cy="1196741"/>
          </a:xfrm>
          <a:prstGeom prst="rect">
            <a:avLst/>
          </a:prstGeom>
          <a:noFill/>
          <a:ln/>
        </p:spPr>
        <p:txBody>
          <a:bodyPr wrap="square" rtlCol="0" anchor="t"/>
          <a:lstStyle/>
          <a:p>
            <a:pPr>
              <a:lnSpc>
                <a:spcPts val="2580"/>
              </a:lnSpc>
            </a:pPr>
            <a:r>
              <a:rPr lang="en-US" sz="2400" b="1" i="1" dirty="0">
                <a:solidFill>
                  <a:schemeClr val="bg1"/>
                </a:solidFill>
                <a:latin typeface="Calibri" pitchFamily="34" charset="0"/>
                <a:ea typeface="Calibri" pitchFamily="34" charset="-122"/>
                <a:cs typeface="Calibri" pitchFamily="34" charset="-120"/>
              </a:rPr>
              <a:t>“ It’s reliable if it sounds academic.”</a:t>
            </a:r>
          </a:p>
        </p:txBody>
      </p:sp>
      <p:sp>
        <p:nvSpPr>
          <p:cNvPr id="15" name="Text 39">
            <a:extLst>
              <a:ext uri="{FF2B5EF4-FFF2-40B4-BE49-F238E27FC236}">
                <a16:creationId xmlns:a16="http://schemas.microsoft.com/office/drawing/2014/main" id="{6541B1CB-BAB0-CC01-30DE-BACDD078CA7F}"/>
              </a:ext>
            </a:extLst>
          </p:cNvPr>
          <p:cNvSpPr/>
          <p:nvPr/>
        </p:nvSpPr>
        <p:spPr>
          <a:xfrm>
            <a:off x="6766065" y="2737917"/>
            <a:ext cx="4821648" cy="583171"/>
          </a:xfrm>
          <a:prstGeom prst="rect">
            <a:avLst/>
          </a:prstGeom>
          <a:noFill/>
          <a:ln/>
        </p:spPr>
        <p:txBody>
          <a:bodyPr wrap="square" rtlCol="0" anchor="t"/>
          <a:lstStyle/>
          <a:p>
            <a:pPr>
              <a:lnSpc>
                <a:spcPts val="2580"/>
              </a:lnSpc>
            </a:pPr>
            <a:r>
              <a:rPr lang="en-US" sz="2400" dirty="0">
                <a:solidFill>
                  <a:schemeClr val="bg1"/>
                </a:solidFill>
                <a:latin typeface="Calibri" pitchFamily="34" charset="0"/>
                <a:ea typeface="Calibri" pitchFamily="34" charset="-122"/>
                <a:cs typeface="Calibri" pitchFamily="34" charset="-120"/>
              </a:rPr>
              <a:t>AI imitates academic style perfectly while still inventing facts.</a:t>
            </a:r>
            <a:endParaRPr lang="en-US" sz="2400" dirty="0">
              <a:solidFill>
                <a:schemeClr val="bg1"/>
              </a:solidFill>
            </a:endParaRPr>
          </a:p>
        </p:txBody>
      </p:sp>
      <p:cxnSp>
        <p:nvCxnSpPr>
          <p:cNvPr id="31" name="Straight Connector 30">
            <a:extLst>
              <a:ext uri="{FF2B5EF4-FFF2-40B4-BE49-F238E27FC236}">
                <a16:creationId xmlns:a16="http://schemas.microsoft.com/office/drawing/2014/main" id="{CE4ED455-7035-97DA-A2EC-692FE931DA0D}"/>
              </a:ext>
            </a:extLst>
          </p:cNvPr>
          <p:cNvCxnSpPr>
            <a:cxnSpLocks/>
          </p:cNvCxnSpPr>
          <p:nvPr/>
        </p:nvCxnSpPr>
        <p:spPr>
          <a:xfrm>
            <a:off x="6037816" y="1641222"/>
            <a:ext cx="5796000" cy="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nvGrpSpPr>
          <p:cNvPr id="45" name="Group 44">
            <a:extLst>
              <a:ext uri="{FF2B5EF4-FFF2-40B4-BE49-F238E27FC236}">
                <a16:creationId xmlns:a16="http://schemas.microsoft.com/office/drawing/2014/main" id="{788531B7-EAC9-20B3-3C36-A73565D60705}"/>
              </a:ext>
            </a:extLst>
          </p:cNvPr>
          <p:cNvGrpSpPr/>
          <p:nvPr/>
        </p:nvGrpSpPr>
        <p:grpSpPr>
          <a:xfrm>
            <a:off x="5311637" y="1617912"/>
            <a:ext cx="2691028" cy="510540"/>
            <a:chOff x="3318968" y="1663908"/>
            <a:chExt cx="2691028" cy="510540"/>
          </a:xfrm>
        </p:grpSpPr>
        <p:sp>
          <p:nvSpPr>
            <p:cNvPr id="46" name="Shape 16">
              <a:extLst>
                <a:ext uri="{FF2B5EF4-FFF2-40B4-BE49-F238E27FC236}">
                  <a16:creationId xmlns:a16="http://schemas.microsoft.com/office/drawing/2014/main" id="{99768C48-DFD4-0E45-CC26-0BB194C8E381}"/>
                </a:ext>
              </a:extLst>
            </p:cNvPr>
            <p:cNvSpPr/>
            <p:nvPr/>
          </p:nvSpPr>
          <p:spPr>
            <a:xfrm>
              <a:off x="3325216" y="1663908"/>
              <a:ext cx="1219579" cy="502920"/>
            </a:xfrm>
            <a:prstGeom prst="rect">
              <a:avLst/>
            </a:prstGeom>
            <a:solidFill>
              <a:srgbClr val="E8068C"/>
            </a:solidFill>
            <a:ln/>
          </p:spPr>
          <p:txBody>
            <a:bodyPr/>
            <a:lstStyle/>
            <a:p>
              <a:endParaRPr lang="pl-PL" dirty="0">
                <a:solidFill>
                  <a:srgbClr val="10153D"/>
                </a:solidFill>
                <a:latin typeface="Calibri" panose="020F0502020204030204" pitchFamily="34" charset="0"/>
                <a:cs typeface="Calibri" panose="020F0502020204030204" pitchFamily="34" charset="0"/>
              </a:endParaRPr>
            </a:p>
          </p:txBody>
        </p:sp>
        <p:sp>
          <p:nvSpPr>
            <p:cNvPr id="47" name="Text 17">
              <a:extLst>
                <a:ext uri="{FF2B5EF4-FFF2-40B4-BE49-F238E27FC236}">
                  <a16:creationId xmlns:a16="http://schemas.microsoft.com/office/drawing/2014/main" id="{2926FFC9-B225-3A9A-09BD-A95E3DE8980C}"/>
                </a:ext>
              </a:extLst>
            </p:cNvPr>
            <p:cNvSpPr/>
            <p:nvPr/>
          </p:nvSpPr>
          <p:spPr>
            <a:xfrm>
              <a:off x="3318968" y="1671528"/>
              <a:ext cx="2691028" cy="502920"/>
            </a:xfrm>
            <a:prstGeom prst="rect">
              <a:avLst/>
            </a:prstGeom>
            <a:noFill/>
            <a:ln/>
          </p:spPr>
          <p:txBody>
            <a:bodyPr wrap="square" rtlCol="0" anchor="ctr"/>
            <a:lstStyle/>
            <a:p>
              <a:r>
                <a:rPr lang="en-US" sz="3000" b="1" dirty="0">
                  <a:solidFill>
                    <a:schemeClr val="bg1"/>
                  </a:solidFill>
                  <a:latin typeface="Calibri" panose="020F0502020204030204" pitchFamily="34" charset="0"/>
                  <a:ea typeface="Georgia" pitchFamily="34" charset="-122"/>
                  <a:cs typeface="Calibri" panose="020F0502020204030204" pitchFamily="34" charset="0"/>
                </a:rPr>
                <a:t> Myth</a:t>
              </a:r>
              <a:endParaRPr lang="en-US" sz="3000" dirty="0">
                <a:solidFill>
                  <a:schemeClr val="bg1"/>
                </a:solidFill>
                <a:latin typeface="Calibri" panose="020F0502020204030204" pitchFamily="34" charset="0"/>
                <a:cs typeface="Calibri" panose="020F0502020204030204" pitchFamily="34" charset="0"/>
              </a:endParaRPr>
            </a:p>
          </p:txBody>
        </p:sp>
      </p:grpSp>
      <p:grpSp>
        <p:nvGrpSpPr>
          <p:cNvPr id="8" name="Group 7">
            <a:extLst>
              <a:ext uri="{FF2B5EF4-FFF2-40B4-BE49-F238E27FC236}">
                <a16:creationId xmlns:a16="http://schemas.microsoft.com/office/drawing/2014/main" id="{E428AF5C-F343-1124-5278-375A62A13934}"/>
              </a:ext>
            </a:extLst>
          </p:cNvPr>
          <p:cNvGrpSpPr/>
          <p:nvPr/>
        </p:nvGrpSpPr>
        <p:grpSpPr>
          <a:xfrm>
            <a:off x="5311637" y="2606646"/>
            <a:ext cx="1858923" cy="510540"/>
            <a:chOff x="468732" y="3127228"/>
            <a:chExt cx="1858923" cy="510540"/>
          </a:xfrm>
        </p:grpSpPr>
        <p:sp>
          <p:nvSpPr>
            <p:cNvPr id="9" name="Shape 24">
              <a:extLst>
                <a:ext uri="{FF2B5EF4-FFF2-40B4-BE49-F238E27FC236}">
                  <a16:creationId xmlns:a16="http://schemas.microsoft.com/office/drawing/2014/main" id="{25534909-CB77-006D-1E46-C77AC4441CC2}"/>
                </a:ext>
              </a:extLst>
            </p:cNvPr>
            <p:cNvSpPr/>
            <p:nvPr/>
          </p:nvSpPr>
          <p:spPr>
            <a:xfrm>
              <a:off x="481433" y="3127228"/>
              <a:ext cx="892565" cy="502920"/>
            </a:xfrm>
            <a:prstGeom prst="rect">
              <a:avLst/>
            </a:prstGeom>
            <a:solidFill>
              <a:srgbClr val="24C3C6"/>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10" name="Text 25">
              <a:extLst>
                <a:ext uri="{FF2B5EF4-FFF2-40B4-BE49-F238E27FC236}">
                  <a16:creationId xmlns:a16="http://schemas.microsoft.com/office/drawing/2014/main" id="{DECEBF76-5137-7390-96AB-AB357DF04186}"/>
                </a:ext>
              </a:extLst>
            </p:cNvPr>
            <p:cNvSpPr/>
            <p:nvPr/>
          </p:nvSpPr>
          <p:spPr>
            <a:xfrm>
              <a:off x="468732" y="3134848"/>
              <a:ext cx="1858923" cy="502920"/>
            </a:xfrm>
            <a:prstGeom prst="rect">
              <a:avLst/>
            </a:prstGeom>
            <a:noFill/>
            <a:ln/>
          </p:spPr>
          <p:txBody>
            <a:bodyPr wrap="square" rtlCol="0" anchor="ctr"/>
            <a:lstStyle/>
            <a:p>
              <a:pPr marL="0" indent="0">
                <a:buNone/>
              </a:pPr>
              <a:r>
                <a:rPr lang="en-US" sz="3000" b="1" dirty="0">
                  <a:solidFill>
                    <a:schemeClr val="bg1"/>
                  </a:solidFill>
                  <a:latin typeface="Calibri" panose="020F0502020204030204" pitchFamily="34" charset="0"/>
                  <a:ea typeface="Georgia" pitchFamily="34" charset="-122"/>
                  <a:cs typeface="Calibri" panose="020F0502020204030204" pitchFamily="34" charset="0"/>
                </a:rPr>
                <a:t> Fact</a:t>
              </a:r>
              <a:endParaRPr lang="en-US" sz="3000" dirty="0">
                <a:solidFill>
                  <a:schemeClr val="bg1"/>
                </a:solidFill>
                <a:latin typeface="Calibri" panose="020F0502020204030204" pitchFamily="34" charset="0"/>
                <a:cs typeface="Calibri" panose="020F0502020204030204" pitchFamily="34" charset="0"/>
              </a:endParaRPr>
            </a:p>
          </p:txBody>
        </p:sp>
      </p:grpSp>
      <p:cxnSp>
        <p:nvCxnSpPr>
          <p:cNvPr id="11" name="Straight Connector 10">
            <a:extLst>
              <a:ext uri="{FF2B5EF4-FFF2-40B4-BE49-F238E27FC236}">
                <a16:creationId xmlns:a16="http://schemas.microsoft.com/office/drawing/2014/main" id="{3943E83C-3D4F-3F09-D884-30DB4B4F0430}"/>
              </a:ext>
            </a:extLst>
          </p:cNvPr>
          <p:cNvCxnSpPr>
            <a:cxnSpLocks/>
          </p:cNvCxnSpPr>
          <p:nvPr/>
        </p:nvCxnSpPr>
        <p:spPr>
          <a:xfrm>
            <a:off x="6037816" y="2620294"/>
            <a:ext cx="5796000" cy="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2" name="Text 39">
            <a:extLst>
              <a:ext uri="{FF2B5EF4-FFF2-40B4-BE49-F238E27FC236}">
                <a16:creationId xmlns:a16="http://schemas.microsoft.com/office/drawing/2014/main" id="{D0E7148C-5E77-C1E4-BBDD-A95E5B34FC68}"/>
              </a:ext>
            </a:extLst>
          </p:cNvPr>
          <p:cNvSpPr/>
          <p:nvPr/>
        </p:nvSpPr>
        <p:spPr>
          <a:xfrm>
            <a:off x="6766065" y="4504410"/>
            <a:ext cx="4821647" cy="1196741"/>
          </a:xfrm>
          <a:prstGeom prst="rect">
            <a:avLst/>
          </a:prstGeom>
          <a:noFill/>
          <a:ln/>
        </p:spPr>
        <p:txBody>
          <a:bodyPr wrap="square" rtlCol="0" anchor="t"/>
          <a:lstStyle/>
          <a:p>
            <a:pPr>
              <a:lnSpc>
                <a:spcPts val="2580"/>
              </a:lnSpc>
            </a:pPr>
            <a:r>
              <a:rPr lang="en-US" sz="2400" b="1" i="1" dirty="0">
                <a:solidFill>
                  <a:schemeClr val="bg1"/>
                </a:solidFill>
                <a:latin typeface="Calibri" pitchFamily="34" charset="0"/>
                <a:ea typeface="Calibri" pitchFamily="34" charset="-122"/>
                <a:cs typeface="Calibri" pitchFamily="34" charset="-120"/>
              </a:rPr>
              <a:t>“It’s safe if a detector says it’s human-written.”</a:t>
            </a:r>
          </a:p>
        </p:txBody>
      </p:sp>
      <p:sp>
        <p:nvSpPr>
          <p:cNvPr id="13" name="Text 39">
            <a:extLst>
              <a:ext uri="{FF2B5EF4-FFF2-40B4-BE49-F238E27FC236}">
                <a16:creationId xmlns:a16="http://schemas.microsoft.com/office/drawing/2014/main" id="{175C682C-0730-061B-5A19-E0E3525327B3}"/>
              </a:ext>
            </a:extLst>
          </p:cNvPr>
          <p:cNvSpPr/>
          <p:nvPr/>
        </p:nvSpPr>
        <p:spPr>
          <a:xfrm>
            <a:off x="6766065" y="5513037"/>
            <a:ext cx="4821648" cy="583171"/>
          </a:xfrm>
          <a:prstGeom prst="rect">
            <a:avLst/>
          </a:prstGeom>
          <a:noFill/>
          <a:ln/>
        </p:spPr>
        <p:txBody>
          <a:bodyPr wrap="square" rtlCol="0" anchor="t"/>
          <a:lstStyle/>
          <a:p>
            <a:pPr>
              <a:lnSpc>
                <a:spcPts val="2580"/>
              </a:lnSpc>
            </a:pPr>
            <a:r>
              <a:rPr lang="en-US" sz="2400" dirty="0">
                <a:solidFill>
                  <a:schemeClr val="bg1"/>
                </a:solidFill>
                <a:latin typeface="Calibri" pitchFamily="34" charset="0"/>
                <a:ea typeface="Calibri" pitchFamily="34" charset="-122"/>
                <a:cs typeface="Calibri" pitchFamily="34" charset="-120"/>
              </a:rPr>
              <a:t>Detectors only check style. Edited AI output can score 92% original and still contain hallucinations.</a:t>
            </a:r>
          </a:p>
          <a:p>
            <a:pPr>
              <a:lnSpc>
                <a:spcPts val="2580"/>
              </a:lnSpc>
            </a:pPr>
            <a:endParaRPr lang="en-US" sz="2400" dirty="0">
              <a:solidFill>
                <a:schemeClr val="bg1"/>
              </a:solidFill>
            </a:endParaRPr>
          </a:p>
        </p:txBody>
      </p:sp>
      <p:cxnSp>
        <p:nvCxnSpPr>
          <p:cNvPr id="17" name="Straight Connector 16">
            <a:extLst>
              <a:ext uri="{FF2B5EF4-FFF2-40B4-BE49-F238E27FC236}">
                <a16:creationId xmlns:a16="http://schemas.microsoft.com/office/drawing/2014/main" id="{54FA5EB4-790A-E4EB-383F-CF96E45D8000}"/>
              </a:ext>
            </a:extLst>
          </p:cNvPr>
          <p:cNvCxnSpPr>
            <a:cxnSpLocks/>
          </p:cNvCxnSpPr>
          <p:nvPr/>
        </p:nvCxnSpPr>
        <p:spPr>
          <a:xfrm>
            <a:off x="6037816" y="4308766"/>
            <a:ext cx="5796000" cy="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CAC79673-2C77-B6AF-5B21-323979C9FE96}"/>
              </a:ext>
            </a:extLst>
          </p:cNvPr>
          <p:cNvGrpSpPr/>
          <p:nvPr/>
        </p:nvGrpSpPr>
        <p:grpSpPr>
          <a:xfrm>
            <a:off x="5311637" y="4285456"/>
            <a:ext cx="2691028" cy="510540"/>
            <a:chOff x="3318968" y="1663908"/>
            <a:chExt cx="2691028" cy="510540"/>
          </a:xfrm>
        </p:grpSpPr>
        <p:sp>
          <p:nvSpPr>
            <p:cNvPr id="19" name="Shape 16">
              <a:extLst>
                <a:ext uri="{FF2B5EF4-FFF2-40B4-BE49-F238E27FC236}">
                  <a16:creationId xmlns:a16="http://schemas.microsoft.com/office/drawing/2014/main" id="{5FDB75BB-6F82-441F-4F27-344EC9D1D8E1}"/>
                </a:ext>
              </a:extLst>
            </p:cNvPr>
            <p:cNvSpPr/>
            <p:nvPr/>
          </p:nvSpPr>
          <p:spPr>
            <a:xfrm>
              <a:off x="3325216" y="1663908"/>
              <a:ext cx="1219579" cy="502920"/>
            </a:xfrm>
            <a:prstGeom prst="rect">
              <a:avLst/>
            </a:prstGeom>
            <a:solidFill>
              <a:srgbClr val="E8068C"/>
            </a:solidFill>
            <a:ln/>
          </p:spPr>
          <p:txBody>
            <a:bodyPr/>
            <a:lstStyle/>
            <a:p>
              <a:endParaRPr lang="pl-PL" dirty="0">
                <a:solidFill>
                  <a:srgbClr val="10153D"/>
                </a:solidFill>
                <a:latin typeface="Calibri" panose="020F0502020204030204" pitchFamily="34" charset="0"/>
                <a:cs typeface="Calibri" panose="020F0502020204030204" pitchFamily="34" charset="0"/>
              </a:endParaRPr>
            </a:p>
          </p:txBody>
        </p:sp>
        <p:sp>
          <p:nvSpPr>
            <p:cNvPr id="20" name="Text 17">
              <a:extLst>
                <a:ext uri="{FF2B5EF4-FFF2-40B4-BE49-F238E27FC236}">
                  <a16:creationId xmlns:a16="http://schemas.microsoft.com/office/drawing/2014/main" id="{BD44C365-B4DC-E922-1CF3-285B8A732951}"/>
                </a:ext>
              </a:extLst>
            </p:cNvPr>
            <p:cNvSpPr/>
            <p:nvPr/>
          </p:nvSpPr>
          <p:spPr>
            <a:xfrm>
              <a:off x="3318968" y="1671528"/>
              <a:ext cx="2691028" cy="502920"/>
            </a:xfrm>
            <a:prstGeom prst="rect">
              <a:avLst/>
            </a:prstGeom>
            <a:noFill/>
            <a:ln/>
          </p:spPr>
          <p:txBody>
            <a:bodyPr wrap="square" rtlCol="0" anchor="ctr"/>
            <a:lstStyle/>
            <a:p>
              <a:r>
                <a:rPr lang="en-US" sz="3000" b="1" dirty="0">
                  <a:solidFill>
                    <a:schemeClr val="bg1"/>
                  </a:solidFill>
                  <a:latin typeface="Calibri" panose="020F0502020204030204" pitchFamily="34" charset="0"/>
                  <a:ea typeface="Georgia" pitchFamily="34" charset="-122"/>
                  <a:cs typeface="Calibri" panose="020F0502020204030204" pitchFamily="34" charset="0"/>
                </a:rPr>
                <a:t> Myth</a:t>
              </a:r>
              <a:endParaRPr lang="en-US" sz="3000" dirty="0">
                <a:solidFill>
                  <a:schemeClr val="bg1"/>
                </a:solidFill>
                <a:latin typeface="Calibri" panose="020F0502020204030204" pitchFamily="34" charset="0"/>
                <a:cs typeface="Calibri" panose="020F0502020204030204" pitchFamily="34" charset="0"/>
              </a:endParaRPr>
            </a:p>
          </p:txBody>
        </p:sp>
      </p:grpSp>
      <p:cxnSp>
        <p:nvCxnSpPr>
          <p:cNvPr id="24" name="Straight Connector 23">
            <a:extLst>
              <a:ext uri="{FF2B5EF4-FFF2-40B4-BE49-F238E27FC236}">
                <a16:creationId xmlns:a16="http://schemas.microsoft.com/office/drawing/2014/main" id="{71D07148-AEF7-923C-B6E4-EC65C91B8F1E}"/>
              </a:ext>
            </a:extLst>
          </p:cNvPr>
          <p:cNvCxnSpPr>
            <a:cxnSpLocks/>
          </p:cNvCxnSpPr>
          <p:nvPr/>
        </p:nvCxnSpPr>
        <p:spPr>
          <a:xfrm>
            <a:off x="6037816" y="5381766"/>
            <a:ext cx="5796000" cy="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25" name="Text Placeholder 11">
            <a:extLst>
              <a:ext uri="{FF2B5EF4-FFF2-40B4-BE49-F238E27FC236}">
                <a16:creationId xmlns:a16="http://schemas.microsoft.com/office/drawing/2014/main" id="{E0DE3FA0-F849-D43A-9C69-F627A8982F7A}"/>
              </a:ext>
            </a:extLst>
          </p:cNvPr>
          <p:cNvSpPr txBox="1">
            <a:spLocks/>
          </p:cNvSpPr>
          <p:nvPr/>
        </p:nvSpPr>
        <p:spPr>
          <a:xfrm>
            <a:off x="446676" y="507221"/>
            <a:ext cx="4522755" cy="1655224"/>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10153D"/>
                </a:solidFill>
                <a:cs typeface="Times New Roman" panose="02020603050405020304" pitchFamily="18" charset="0"/>
              </a:rPr>
              <a:t>“Looks reliable” but isn’t (Myth vs Reality)</a:t>
            </a:r>
          </a:p>
          <a:p>
            <a:pPr marL="0" indent="0">
              <a:buNone/>
            </a:pPr>
            <a:endParaRPr lang="en-US" sz="3600" b="1" dirty="0">
              <a:solidFill>
                <a:srgbClr val="10153D"/>
              </a:solidFill>
              <a:cs typeface="Times New Roman" panose="02020603050405020304" pitchFamily="18" charset="0"/>
            </a:endParaRPr>
          </a:p>
        </p:txBody>
      </p:sp>
      <p:sp>
        <p:nvSpPr>
          <p:cNvPr id="26" name="Freeform 25">
            <a:extLst>
              <a:ext uri="{FF2B5EF4-FFF2-40B4-BE49-F238E27FC236}">
                <a16:creationId xmlns:a16="http://schemas.microsoft.com/office/drawing/2014/main" id="{185C301C-E309-DF56-468D-14CF563CB43C}"/>
              </a:ext>
            </a:extLst>
          </p:cNvPr>
          <p:cNvSpPr/>
          <p:nvPr/>
        </p:nvSpPr>
        <p:spPr>
          <a:xfrm rot="970622">
            <a:off x="3659757" y="1759909"/>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cxnSp>
        <p:nvCxnSpPr>
          <p:cNvPr id="27" name="Straight Connector 26">
            <a:extLst>
              <a:ext uri="{FF2B5EF4-FFF2-40B4-BE49-F238E27FC236}">
                <a16:creationId xmlns:a16="http://schemas.microsoft.com/office/drawing/2014/main" id="{CD21ED15-AFCA-F10F-3C08-1427F8E5CA5A}"/>
              </a:ext>
            </a:extLst>
          </p:cNvPr>
          <p:cNvCxnSpPr>
            <a:cxnSpLocks/>
          </p:cNvCxnSpPr>
          <p:nvPr/>
        </p:nvCxnSpPr>
        <p:spPr>
          <a:xfrm>
            <a:off x="11833816" y="3508"/>
            <a:ext cx="0" cy="6854492"/>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33" name="Graphic 7">
            <a:extLst>
              <a:ext uri="{FF2B5EF4-FFF2-40B4-BE49-F238E27FC236}">
                <a16:creationId xmlns:a16="http://schemas.microsoft.com/office/drawing/2014/main" id="{00E03B77-920C-7FA4-7E2C-191D85219E76}"/>
              </a:ext>
            </a:extLst>
          </p:cNvPr>
          <p:cNvSpPr/>
          <p:nvPr/>
        </p:nvSpPr>
        <p:spPr>
          <a:xfrm>
            <a:off x="9051720" y="-1046884"/>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E7C17E4F-F401-006F-E57A-8EE6612871F9}"/>
              </a:ext>
            </a:extLst>
          </p:cNvPr>
          <p:cNvGrpSpPr/>
          <p:nvPr/>
        </p:nvGrpSpPr>
        <p:grpSpPr>
          <a:xfrm>
            <a:off x="5311637" y="5381766"/>
            <a:ext cx="1858923" cy="510540"/>
            <a:chOff x="468732" y="3127228"/>
            <a:chExt cx="1858923" cy="510540"/>
          </a:xfrm>
        </p:grpSpPr>
        <p:sp>
          <p:nvSpPr>
            <p:cNvPr id="3" name="Shape 24">
              <a:extLst>
                <a:ext uri="{FF2B5EF4-FFF2-40B4-BE49-F238E27FC236}">
                  <a16:creationId xmlns:a16="http://schemas.microsoft.com/office/drawing/2014/main" id="{FF18E2FE-63EE-73DF-945B-A2BCDD3BC2B3}"/>
                </a:ext>
              </a:extLst>
            </p:cNvPr>
            <p:cNvSpPr/>
            <p:nvPr/>
          </p:nvSpPr>
          <p:spPr>
            <a:xfrm>
              <a:off x="481433" y="3127228"/>
              <a:ext cx="892565" cy="502920"/>
            </a:xfrm>
            <a:prstGeom prst="rect">
              <a:avLst/>
            </a:prstGeom>
            <a:solidFill>
              <a:srgbClr val="24C3C6"/>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4" name="Text 25">
              <a:extLst>
                <a:ext uri="{FF2B5EF4-FFF2-40B4-BE49-F238E27FC236}">
                  <a16:creationId xmlns:a16="http://schemas.microsoft.com/office/drawing/2014/main" id="{B5031BDE-9DA3-B775-30BB-9FC07191424B}"/>
                </a:ext>
              </a:extLst>
            </p:cNvPr>
            <p:cNvSpPr/>
            <p:nvPr/>
          </p:nvSpPr>
          <p:spPr>
            <a:xfrm>
              <a:off x="468732" y="3134848"/>
              <a:ext cx="1858923" cy="502920"/>
            </a:xfrm>
            <a:prstGeom prst="rect">
              <a:avLst/>
            </a:prstGeom>
            <a:noFill/>
            <a:ln/>
          </p:spPr>
          <p:txBody>
            <a:bodyPr wrap="square" rtlCol="0" anchor="ctr"/>
            <a:lstStyle/>
            <a:p>
              <a:pPr marL="0" indent="0">
                <a:buNone/>
              </a:pPr>
              <a:r>
                <a:rPr lang="en-US" sz="3000" b="1" dirty="0">
                  <a:solidFill>
                    <a:schemeClr val="bg1"/>
                  </a:solidFill>
                  <a:latin typeface="Calibri" panose="020F0502020204030204" pitchFamily="34" charset="0"/>
                  <a:ea typeface="Georgia" pitchFamily="34" charset="-122"/>
                  <a:cs typeface="Calibri" panose="020F0502020204030204" pitchFamily="34" charset="0"/>
                </a:rPr>
                <a:t> Fact</a:t>
              </a:r>
              <a:endParaRPr lang="en-US" sz="3000" dirty="0">
                <a:solidFill>
                  <a:schemeClr val="bg1"/>
                </a:solidFill>
                <a:latin typeface="Calibri" panose="020F0502020204030204" pitchFamily="34" charset="0"/>
                <a:cs typeface="Calibri" panose="020F0502020204030204" pitchFamily="34" charset="0"/>
              </a:endParaRPr>
            </a:p>
          </p:txBody>
        </p:sp>
      </p:grpSp>
      <p:sp>
        <p:nvSpPr>
          <p:cNvPr id="5" name="pole tekstowe 21">
            <a:extLst>
              <a:ext uri="{FF2B5EF4-FFF2-40B4-BE49-F238E27FC236}">
                <a16:creationId xmlns:a16="http://schemas.microsoft.com/office/drawing/2014/main" id="{52F12CC5-DBD4-2D39-4447-B5CC46EF80A5}"/>
              </a:ext>
            </a:extLst>
          </p:cNvPr>
          <p:cNvSpPr txBox="1"/>
          <p:nvPr/>
        </p:nvSpPr>
        <p:spPr>
          <a:xfrm>
            <a:off x="561760" y="2606646"/>
            <a:ext cx="4501024" cy="3708708"/>
          </a:xfrm>
          <a:prstGeom prst="rect">
            <a:avLst/>
          </a:prstGeom>
          <a:noFill/>
        </p:spPr>
        <p:txBody>
          <a:bodyPr wrap="square" numCol="1" rtlCol="0">
            <a:spAutoFit/>
          </a:bodyPr>
          <a:lstStyle/>
          <a:p>
            <a:pPr>
              <a:lnSpc>
                <a:spcPts val="2640"/>
              </a:lnSpc>
              <a:spcAft>
                <a:spcPts val="600"/>
              </a:spcAft>
            </a:pPr>
            <a:r>
              <a:rPr lang="en-US" sz="2600" b="1" dirty="0">
                <a:solidFill>
                  <a:srgbClr val="10153D"/>
                </a:solidFill>
                <a:latin typeface="Calibri" panose="020F0502020204030204" pitchFamily="34" charset="0"/>
                <a:cs typeface="Calibri" panose="020F0502020204030204" pitchFamily="34" charset="0"/>
              </a:rPr>
              <a:t>Watch for:</a:t>
            </a:r>
          </a:p>
          <a:p>
            <a:pPr marL="457200" indent="-457200">
              <a:lnSpc>
                <a:spcPts val="2540"/>
              </a:lnSpc>
              <a:spcAft>
                <a:spcPts val="600"/>
              </a:spcAft>
              <a:buClr>
                <a:srgbClr val="22BDBF"/>
              </a:buClr>
              <a:buFont typeface="Arial" panose="020B0604020202020204" pitchFamily="34" charset="0"/>
              <a:buChar char="•"/>
            </a:pPr>
            <a:r>
              <a:rPr lang="en-US" sz="2400" dirty="0">
                <a:solidFill>
                  <a:srgbClr val="10153D"/>
                </a:solidFill>
                <a:latin typeface="Calibri" panose="020F0502020204030204" pitchFamily="34" charset="0"/>
                <a:cs typeface="Calibri" panose="020F0502020204030204" pitchFamily="34" charset="0"/>
              </a:rPr>
              <a:t>Perfectly formatted citations with wrong page numbers</a:t>
            </a:r>
          </a:p>
          <a:p>
            <a:pPr marL="457200" indent="-457200">
              <a:lnSpc>
                <a:spcPts val="2540"/>
              </a:lnSpc>
              <a:spcAft>
                <a:spcPts val="600"/>
              </a:spcAft>
              <a:buClr>
                <a:srgbClr val="22BDBF"/>
              </a:buClr>
              <a:buFont typeface="Arial" panose="020B0604020202020204" pitchFamily="34" charset="0"/>
              <a:buChar char="•"/>
            </a:pPr>
            <a:r>
              <a:rPr lang="en-US" sz="2400" dirty="0">
                <a:solidFill>
                  <a:srgbClr val="10153D"/>
                </a:solidFill>
                <a:latin typeface="Calibri" panose="020F0502020204030204" pitchFamily="34" charset="0"/>
                <a:cs typeface="Calibri" panose="020F0502020204030204" pitchFamily="34" charset="0"/>
              </a:rPr>
              <a:t>Real author names attached to invented papers</a:t>
            </a:r>
          </a:p>
          <a:p>
            <a:pPr marL="457200" indent="-457200">
              <a:lnSpc>
                <a:spcPts val="2540"/>
              </a:lnSpc>
              <a:spcAft>
                <a:spcPts val="600"/>
              </a:spcAft>
              <a:buClr>
                <a:srgbClr val="22BDBF"/>
              </a:buClr>
              <a:buFont typeface="Arial" panose="020B0604020202020204" pitchFamily="34" charset="0"/>
              <a:buChar char="•"/>
            </a:pPr>
            <a:r>
              <a:rPr lang="en-US" sz="2400" dirty="0">
                <a:solidFill>
                  <a:srgbClr val="10153D"/>
                </a:solidFill>
                <a:latin typeface="Calibri" panose="020F0502020204030204" pitchFamily="34" charset="0"/>
                <a:cs typeface="Calibri" panose="020F0502020204030204" pitchFamily="34" charset="0"/>
              </a:rPr>
              <a:t>Plausible statistics with no verifiable source</a:t>
            </a:r>
          </a:p>
          <a:p>
            <a:pPr marL="457200" indent="-457200">
              <a:lnSpc>
                <a:spcPts val="2540"/>
              </a:lnSpc>
              <a:spcAft>
                <a:spcPts val="600"/>
              </a:spcAft>
              <a:buClr>
                <a:srgbClr val="22BDBF"/>
              </a:buClr>
              <a:buFont typeface="Arial" panose="020B0604020202020204" pitchFamily="34" charset="0"/>
              <a:buChar char="•"/>
            </a:pPr>
            <a:r>
              <a:rPr lang="en-US" sz="2400" dirty="0">
                <a:solidFill>
                  <a:srgbClr val="10153D"/>
                </a:solidFill>
                <a:latin typeface="Calibri" panose="020F0502020204030204" pitchFamily="34" charset="0"/>
                <a:cs typeface="Calibri" panose="020F0502020204030204" pitchFamily="34" charset="0"/>
              </a:rPr>
              <a:t>Fluent definitions that contradict the actual literature</a:t>
            </a:r>
          </a:p>
          <a:p>
            <a:pPr marL="457200" indent="-457200">
              <a:lnSpc>
                <a:spcPts val="2640"/>
              </a:lnSpc>
              <a:spcAft>
                <a:spcPts val="600"/>
              </a:spcAft>
              <a:buFont typeface="Arial" panose="020B0604020202020204" pitchFamily="34" charset="0"/>
              <a:buChar char="•"/>
            </a:pPr>
            <a:endParaRPr lang="en-US" sz="2200" dirty="0">
              <a:solidFill>
                <a:srgbClr val="10153D"/>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222973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EEB31-9CF5-212C-1587-E84839D093C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D402AB6-D3EC-32FB-1AF4-207EA805F2DE}"/>
              </a:ext>
            </a:extLst>
          </p:cNvPr>
          <p:cNvSpPr/>
          <p:nvPr/>
        </p:nvSpPr>
        <p:spPr>
          <a:xfrm flipH="1" flipV="1">
            <a:off x="4597400" y="-8"/>
            <a:ext cx="7594596"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0B49DF05-0126-B0B0-6F88-4EC103E6BFA5}"/>
              </a:ext>
            </a:extLst>
          </p:cNvPr>
          <p:cNvSpPr txBox="1">
            <a:spLocks/>
          </p:cNvSpPr>
          <p:nvPr/>
        </p:nvSpPr>
        <p:spPr>
          <a:xfrm>
            <a:off x="470896" y="388608"/>
            <a:ext cx="3034557"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buNone/>
            </a:pPr>
            <a:r>
              <a:rPr lang="en-US" sz="3600" b="1" dirty="0">
                <a:solidFill>
                  <a:srgbClr val="22BDBF"/>
                </a:solidFill>
                <a:cs typeface="Times New Roman" panose="02020603050405020304" pitchFamily="18" charset="0"/>
              </a:rPr>
              <a:t>What is AI SLOP?</a:t>
            </a:r>
          </a:p>
          <a:p>
            <a:pPr marL="0" indent="0">
              <a:lnSpc>
                <a:spcPts val="3720"/>
              </a:lnSpc>
              <a:buNone/>
            </a:pPr>
            <a:endParaRPr lang="en-US" sz="2600" b="1" dirty="0">
              <a:solidFill>
                <a:srgbClr val="22BDBF"/>
              </a:solidFill>
              <a:cs typeface="Times New Roman" panose="02020603050405020304" pitchFamily="18" charset="0"/>
            </a:endParaRPr>
          </a:p>
        </p:txBody>
      </p:sp>
      <p:sp>
        <p:nvSpPr>
          <p:cNvPr id="10" name="pole tekstowe 19">
            <a:extLst>
              <a:ext uri="{FF2B5EF4-FFF2-40B4-BE49-F238E27FC236}">
                <a16:creationId xmlns:a16="http://schemas.microsoft.com/office/drawing/2014/main" id="{500FD36A-54BA-81D8-C369-A547FCCDFAAB}"/>
              </a:ext>
            </a:extLst>
          </p:cNvPr>
          <p:cNvSpPr txBox="1"/>
          <p:nvPr/>
        </p:nvSpPr>
        <p:spPr>
          <a:xfrm>
            <a:off x="4896380" y="2025901"/>
            <a:ext cx="6927320" cy="3826689"/>
          </a:xfrm>
          <a:prstGeom prst="rect">
            <a:avLst/>
          </a:prstGeom>
          <a:noFill/>
        </p:spPr>
        <p:txBody>
          <a:bodyPr wrap="square" rtlCol="0">
            <a:spAutoFit/>
          </a:bodyPr>
          <a:lstStyle/>
          <a:p>
            <a:pPr>
              <a:spcBef>
                <a:spcPts val="800"/>
              </a:spcBef>
            </a:pPr>
            <a:r>
              <a:rPr lang="en-US" sz="2800" b="1" dirty="0">
                <a:solidFill>
                  <a:schemeClr val="bg1"/>
                </a:solidFill>
                <a:latin typeface="Calibri" panose="020F0502020204030204" pitchFamily="34" charset="0"/>
                <a:cs typeface="Calibri" panose="020F0502020204030204" pitchFamily="34" charset="0"/>
              </a:rPr>
              <a:t>It sounds confident, but includes:</a:t>
            </a:r>
          </a:p>
          <a:p>
            <a:pPr marL="342900" indent="-342900">
              <a:spcBef>
                <a:spcPts val="800"/>
              </a:spcBef>
              <a:buFont typeface="Arial" panose="020B0604020202020204" pitchFamily="34" charset="0"/>
              <a:buChar char="•"/>
            </a:pPr>
            <a:endParaRPr lang="en-US" sz="2400" dirty="0">
              <a:solidFill>
                <a:schemeClr val="bg1"/>
              </a:solidFill>
              <a:latin typeface="Calibri" panose="020F0502020204030204" pitchFamily="34" charset="0"/>
              <a:cs typeface="Calibri" panose="020F0502020204030204" pitchFamily="34" charset="0"/>
            </a:endParaRPr>
          </a:p>
          <a:p>
            <a:pPr marL="342900" indent="-342900">
              <a:spcBef>
                <a:spcPts val="800"/>
              </a:spcBef>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Fabricated facts</a:t>
            </a:r>
          </a:p>
          <a:p>
            <a:pPr marL="342900" indent="-342900">
              <a:spcBef>
                <a:spcPts val="800"/>
              </a:spcBef>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Wrong numbers or dates</a:t>
            </a:r>
          </a:p>
          <a:p>
            <a:pPr marL="342900" indent="-342900">
              <a:spcBef>
                <a:spcPts val="800"/>
              </a:spcBef>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Incorrect names, citations, or scientific claims</a:t>
            </a:r>
          </a:p>
          <a:p>
            <a:pPr marL="342900" indent="-342900">
              <a:spcBef>
                <a:spcPts val="800"/>
              </a:spcBef>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Repetitive, generic structure</a:t>
            </a:r>
          </a:p>
          <a:p>
            <a:pPr marL="342900" indent="-342900">
              <a:spcBef>
                <a:spcPts val="800"/>
              </a:spcBef>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“Smooth” text with zero real evidence</a:t>
            </a:r>
          </a:p>
          <a:p>
            <a:pPr marL="342900" indent="-342900">
              <a:spcBef>
                <a:spcPts val="800"/>
              </a:spcBef>
              <a:buFont typeface="Arial" panose="020B0604020202020204" pitchFamily="34" charset="0"/>
              <a:buChar char="•"/>
            </a:pPr>
            <a:endParaRPr lang="en-US" sz="2400" dirty="0">
              <a:solidFill>
                <a:schemeClr val="bg1"/>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34B157DE-D743-6C37-48E3-4C9067A3EA68}"/>
              </a:ext>
            </a:extLst>
          </p:cNvPr>
          <p:cNvSpPr/>
          <p:nvPr/>
        </p:nvSpPr>
        <p:spPr>
          <a:xfrm>
            <a:off x="8832285" y="-656465"/>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26C0B766-F674-2027-0B30-FA2BE8974688}"/>
              </a:ext>
            </a:extLst>
          </p:cNvPr>
          <p:cNvSpPr/>
          <p:nvPr/>
        </p:nvSpPr>
        <p:spPr>
          <a:xfrm>
            <a:off x="0" y="1690131"/>
            <a:ext cx="4788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3" name="pole tekstowe 19">
            <a:extLst>
              <a:ext uri="{FF2B5EF4-FFF2-40B4-BE49-F238E27FC236}">
                <a16:creationId xmlns:a16="http://schemas.microsoft.com/office/drawing/2014/main" id="{150450FE-7FF0-8214-47F8-04706952495C}"/>
              </a:ext>
            </a:extLst>
          </p:cNvPr>
          <p:cNvSpPr txBox="1"/>
          <p:nvPr/>
        </p:nvSpPr>
        <p:spPr>
          <a:xfrm>
            <a:off x="470897" y="2025901"/>
            <a:ext cx="3428004" cy="1824987"/>
          </a:xfrm>
          <a:prstGeom prst="rect">
            <a:avLst/>
          </a:prstGeom>
          <a:noFill/>
        </p:spPr>
        <p:txBody>
          <a:bodyPr wrap="square" rtlCol="0">
            <a:spAutoFit/>
          </a:bodyPr>
          <a:lstStyle/>
          <a:p>
            <a:pPr>
              <a:lnSpc>
                <a:spcPts val="2720"/>
              </a:lnSpc>
            </a:pPr>
            <a:r>
              <a:rPr lang="en-US" sz="2600" b="1" dirty="0">
                <a:solidFill>
                  <a:srgbClr val="10153D"/>
                </a:solidFill>
                <a:latin typeface="Calibri" panose="020F0502020204030204" pitchFamily="34" charset="0"/>
                <a:cs typeface="Calibri" panose="020F0502020204030204" pitchFamily="34" charset="0"/>
              </a:rPr>
              <a:t>AI slop = low-quality, misleading, or inaccurate content generated by AI.</a:t>
            </a:r>
          </a:p>
          <a:p>
            <a:pPr>
              <a:lnSpc>
                <a:spcPts val="2720"/>
              </a:lnSpc>
            </a:pPr>
            <a:endParaRPr lang="en-US" sz="2600" b="1" dirty="0">
              <a:solidFill>
                <a:srgbClr val="10153D"/>
              </a:solidFill>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71587220-D19A-202D-5A58-2B70B4B413B6}"/>
              </a:ext>
            </a:extLst>
          </p:cNvPr>
          <p:cNvSpPr/>
          <p:nvPr/>
        </p:nvSpPr>
        <p:spPr>
          <a:xfrm rot="21325498">
            <a:off x="3435452" y="3226974"/>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19141352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88E38-93E2-954B-B212-9F07CFE1239B}"/>
            </a:ext>
          </a:extLst>
        </p:cNvPr>
        <p:cNvGrpSpPr/>
        <p:nvPr/>
      </p:nvGrpSpPr>
      <p:grpSpPr>
        <a:xfrm>
          <a:off x="0" y="0"/>
          <a:ext cx="0" cy="0"/>
          <a:chOff x="0" y="0"/>
          <a:chExt cx="0" cy="0"/>
        </a:xfrm>
      </p:grpSpPr>
      <p:sp>
        <p:nvSpPr>
          <p:cNvPr id="215" name="Rectangle 214">
            <a:extLst>
              <a:ext uri="{FF2B5EF4-FFF2-40B4-BE49-F238E27FC236}">
                <a16:creationId xmlns:a16="http://schemas.microsoft.com/office/drawing/2014/main" id="{51CAD77E-13E0-8A01-A18F-9D1A86DE815A}"/>
              </a:ext>
            </a:extLst>
          </p:cNvPr>
          <p:cNvSpPr/>
          <p:nvPr/>
        </p:nvSpPr>
        <p:spPr>
          <a:xfrm flipH="1" flipV="1">
            <a:off x="0" y="0"/>
            <a:ext cx="4036025"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217" name="Text Placeholder 11">
            <a:extLst>
              <a:ext uri="{FF2B5EF4-FFF2-40B4-BE49-F238E27FC236}">
                <a16:creationId xmlns:a16="http://schemas.microsoft.com/office/drawing/2014/main" id="{7A58986B-502F-8D09-D8DB-2C1B57E7D465}"/>
              </a:ext>
            </a:extLst>
          </p:cNvPr>
          <p:cNvSpPr txBox="1">
            <a:spLocks/>
          </p:cNvSpPr>
          <p:nvPr/>
        </p:nvSpPr>
        <p:spPr>
          <a:xfrm>
            <a:off x="440740" y="697102"/>
            <a:ext cx="2868828" cy="2192581"/>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80"/>
              </a:lnSpc>
              <a:spcBef>
                <a:spcPts val="0"/>
              </a:spcBef>
              <a:buNone/>
            </a:pPr>
            <a:r>
              <a:rPr lang="en-US" sz="3400" b="1" dirty="0">
                <a:solidFill>
                  <a:schemeClr val="bg1"/>
                </a:solidFill>
                <a:cs typeface="Times New Roman" panose="02020603050405020304" pitchFamily="18" charset="0"/>
              </a:rPr>
              <a:t>Why it happens? </a:t>
            </a:r>
          </a:p>
          <a:p>
            <a:pPr marL="0" indent="0">
              <a:lnSpc>
                <a:spcPts val="3580"/>
              </a:lnSpc>
              <a:spcBef>
                <a:spcPts val="0"/>
              </a:spcBef>
              <a:buNone/>
            </a:pPr>
            <a:endParaRPr lang="en-US" sz="3400" b="1" dirty="0">
              <a:solidFill>
                <a:srgbClr val="10153D"/>
              </a:solidFill>
              <a:cs typeface="Times New Roman" panose="02020603050405020304" pitchFamily="18" charset="0"/>
            </a:endParaRPr>
          </a:p>
        </p:txBody>
      </p:sp>
      <p:grpSp>
        <p:nvGrpSpPr>
          <p:cNvPr id="3" name="Group 2">
            <a:extLst>
              <a:ext uri="{FF2B5EF4-FFF2-40B4-BE49-F238E27FC236}">
                <a16:creationId xmlns:a16="http://schemas.microsoft.com/office/drawing/2014/main" id="{1FE0B549-0F18-ACDD-C1D8-BABEE191B1B5}"/>
              </a:ext>
            </a:extLst>
          </p:cNvPr>
          <p:cNvGrpSpPr/>
          <p:nvPr/>
        </p:nvGrpSpPr>
        <p:grpSpPr>
          <a:xfrm>
            <a:off x="0" y="935343"/>
            <a:ext cx="392839" cy="108000"/>
            <a:chOff x="1980345" y="935343"/>
            <a:chExt cx="392839" cy="108000"/>
          </a:xfrm>
        </p:grpSpPr>
        <p:cxnSp>
          <p:nvCxnSpPr>
            <p:cNvPr id="216" name="Straight Connector 57">
              <a:extLst>
                <a:ext uri="{FF2B5EF4-FFF2-40B4-BE49-F238E27FC236}">
                  <a16:creationId xmlns:a16="http://schemas.microsoft.com/office/drawing/2014/main" id="{C62EF4FB-4992-C90C-8D46-763ACE515DE3}"/>
                </a:ext>
              </a:extLst>
            </p:cNvPr>
            <p:cNvCxnSpPr>
              <a:cxnSpLocks/>
            </p:cNvCxnSpPr>
            <p:nvPr/>
          </p:nvCxnSpPr>
          <p:spPr>
            <a:xfrm flipH="1">
              <a:off x="1980345" y="989343"/>
              <a:ext cx="284838" cy="0"/>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18" name="Freeform 217">
              <a:extLst>
                <a:ext uri="{FF2B5EF4-FFF2-40B4-BE49-F238E27FC236}">
                  <a16:creationId xmlns:a16="http://schemas.microsoft.com/office/drawing/2014/main" id="{968D05A6-8591-5435-ACA4-739ADE21B93B}"/>
                </a:ext>
              </a:extLst>
            </p:cNvPr>
            <p:cNvSpPr/>
            <p:nvPr/>
          </p:nvSpPr>
          <p:spPr>
            <a:xfrm rot="16200000">
              <a:off x="2265184" y="935343"/>
              <a:ext cx="108000" cy="108000"/>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noFill/>
            <a:ln w="11382" cap="rnd">
              <a:solidFill>
                <a:schemeClr val="bg1"/>
              </a:solidFill>
              <a:prstDash val="solid"/>
              <a:round/>
            </a:ln>
          </p:spPr>
          <p:txBody>
            <a:bodyPr rtlCol="0" anchor="ctr"/>
            <a:lstStyle/>
            <a:p>
              <a:endParaRPr lang="en-US" sz="1629"/>
            </a:p>
          </p:txBody>
        </p:sp>
      </p:grpSp>
      <p:cxnSp>
        <p:nvCxnSpPr>
          <p:cNvPr id="219" name="Straight Connector 57">
            <a:extLst>
              <a:ext uri="{FF2B5EF4-FFF2-40B4-BE49-F238E27FC236}">
                <a16:creationId xmlns:a16="http://schemas.microsoft.com/office/drawing/2014/main" id="{83209E9A-77B4-BFFC-6E49-77E45E2530E6}"/>
              </a:ext>
            </a:extLst>
          </p:cNvPr>
          <p:cNvCxnSpPr>
            <a:cxnSpLocks/>
          </p:cNvCxnSpPr>
          <p:nvPr/>
        </p:nvCxnSpPr>
        <p:spPr>
          <a:xfrm flipH="1">
            <a:off x="1801906" y="990791"/>
            <a:ext cx="1395248" cy="0"/>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20" name="Graphic 7">
            <a:extLst>
              <a:ext uri="{FF2B5EF4-FFF2-40B4-BE49-F238E27FC236}">
                <a16:creationId xmlns:a16="http://schemas.microsoft.com/office/drawing/2014/main" id="{FF109E77-A1D4-35BE-CAC0-2604AE75E93E}"/>
              </a:ext>
            </a:extLst>
          </p:cNvPr>
          <p:cNvSpPr/>
          <p:nvPr/>
        </p:nvSpPr>
        <p:spPr>
          <a:xfrm>
            <a:off x="-1438757" y="3965331"/>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6" name="Rectangle 64">
            <a:extLst>
              <a:ext uri="{FF2B5EF4-FFF2-40B4-BE49-F238E27FC236}">
                <a16:creationId xmlns:a16="http://schemas.microsoft.com/office/drawing/2014/main" id="{35DE998B-3EA3-FD68-A9BF-47CBDFFA99F5}"/>
              </a:ext>
            </a:extLst>
          </p:cNvPr>
          <p:cNvSpPr/>
          <p:nvPr/>
        </p:nvSpPr>
        <p:spPr>
          <a:xfrm>
            <a:off x="5188600" y="560367"/>
            <a:ext cx="6033943" cy="1180516"/>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20"/>
              </a:lnSpc>
            </a:pPr>
            <a:r>
              <a:rPr lang="de-DE" sz="2200" b="1" dirty="0">
                <a:solidFill>
                  <a:srgbClr val="10153D"/>
                </a:solidFill>
                <a:latin typeface="Calibri" panose="020F0502020204030204" pitchFamily="34" charset="0"/>
                <a:cs typeface="Calibri" panose="020F0502020204030204" pitchFamily="34" charset="0"/>
              </a:rPr>
              <a:t>The </a:t>
            </a:r>
            <a:r>
              <a:rPr lang="de-DE" sz="2200" b="1" dirty="0" err="1">
                <a:solidFill>
                  <a:srgbClr val="10153D"/>
                </a:solidFill>
                <a:latin typeface="Calibri" panose="020F0502020204030204" pitchFamily="34" charset="0"/>
                <a:cs typeface="Calibri" panose="020F0502020204030204" pitchFamily="34" charset="0"/>
              </a:rPr>
              <a:t>model</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predicts</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patterns</a:t>
            </a:r>
            <a:r>
              <a:rPr lang="de-DE" sz="2200" b="1" dirty="0">
                <a:solidFill>
                  <a:srgbClr val="10153D"/>
                </a:solidFill>
                <a:latin typeface="Calibri" panose="020F0502020204030204" pitchFamily="34" charset="0"/>
                <a:cs typeface="Calibri" panose="020F0502020204030204" pitchFamily="34" charset="0"/>
              </a:rPr>
              <a:t>, not </a:t>
            </a:r>
            <a:r>
              <a:rPr lang="de-DE" sz="2200" b="1" dirty="0" err="1">
                <a:solidFill>
                  <a:srgbClr val="10153D"/>
                </a:solidFill>
                <a:latin typeface="Calibri" panose="020F0502020204030204" pitchFamily="34" charset="0"/>
                <a:cs typeface="Calibri" panose="020F0502020204030204" pitchFamily="34" charset="0"/>
              </a:rPr>
              <a:t>truth</a:t>
            </a:r>
            <a:r>
              <a:rPr lang="de-DE" sz="2200" b="1" dirty="0">
                <a:solidFill>
                  <a:srgbClr val="10153D"/>
                </a:solidFill>
                <a:latin typeface="Calibri" panose="020F0502020204030204" pitchFamily="34" charset="0"/>
                <a:cs typeface="Calibri" panose="020F0502020204030204" pitchFamily="34" charset="0"/>
              </a:rPr>
              <a:t> </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it</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generates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the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most</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likely</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response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based</a:t>
            </a:r>
            <a:r>
              <a:rPr lang="de-DE" sz="2200" dirty="0">
                <a:solidFill>
                  <a:srgbClr val="10153D"/>
                </a:solidFill>
                <a:latin typeface="Calibri" panose="020F0502020204030204" pitchFamily="34" charset="0"/>
                <a:cs typeface="Calibri" panose="020F0502020204030204" pitchFamily="34" charset="0"/>
              </a:rPr>
              <a:t> on </a:t>
            </a:r>
            <a:r>
              <a:rPr lang="de-DE" sz="2200" dirty="0" err="1">
                <a:solidFill>
                  <a:srgbClr val="10153D"/>
                </a:solidFill>
                <a:latin typeface="Calibri" panose="020F0502020204030204" pitchFamily="34" charset="0"/>
                <a:cs typeface="Calibri" panose="020F0502020204030204" pitchFamily="34" charset="0"/>
              </a:rPr>
              <a:t>data</a:t>
            </a:r>
            <a:r>
              <a:rPr lang="de-DE" sz="2200" dirty="0">
                <a:solidFill>
                  <a:srgbClr val="10153D"/>
                </a:solidFill>
                <a:latin typeface="Calibri" panose="020F0502020204030204" pitchFamily="34" charset="0"/>
                <a:cs typeface="Calibri" panose="020F0502020204030204" pitchFamily="34" charset="0"/>
              </a:rPr>
              <a:t>, but </a:t>
            </a:r>
            <a:r>
              <a:rPr lang="de-DE" sz="2200" dirty="0" err="1">
                <a:solidFill>
                  <a:srgbClr val="10153D"/>
                </a:solidFill>
                <a:latin typeface="Calibri" panose="020F0502020204030204" pitchFamily="34" charset="0"/>
                <a:cs typeface="Calibri" panose="020F0502020204030204" pitchFamily="34" charset="0"/>
              </a:rPr>
              <a:t>it</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does</a:t>
            </a:r>
            <a:r>
              <a:rPr lang="de-DE" sz="2200" dirty="0">
                <a:solidFill>
                  <a:srgbClr val="10153D"/>
                </a:solidFill>
                <a:latin typeface="Calibri" panose="020F0502020204030204" pitchFamily="34" charset="0"/>
                <a:cs typeface="Calibri" panose="020F0502020204030204" pitchFamily="34" charset="0"/>
              </a:rPr>
              <a:t> not </a:t>
            </a:r>
            <a:r>
              <a:rPr lang="de-DE" sz="2200" dirty="0" err="1">
                <a:solidFill>
                  <a:srgbClr val="10153D"/>
                </a:solidFill>
                <a:latin typeface="Calibri" panose="020F0502020204030204" pitchFamily="34" charset="0"/>
                <a:cs typeface="Calibri" panose="020F0502020204030204" pitchFamily="34" charset="0"/>
              </a:rPr>
              <a:t>actually</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know</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whether</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it</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is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true</a:t>
            </a:r>
            <a:r>
              <a:rPr lang="de-DE" sz="2200" dirty="0">
                <a:solidFill>
                  <a:srgbClr val="10153D"/>
                </a:solidFill>
                <a:latin typeface="Calibri" panose="020F0502020204030204" pitchFamily="34" charset="0"/>
                <a:cs typeface="Calibri" panose="020F0502020204030204" pitchFamily="34" charset="0"/>
              </a:rPr>
              <a:t>.</a:t>
            </a:r>
          </a:p>
          <a:p>
            <a:pPr>
              <a:lnSpc>
                <a:spcPts val="2320"/>
              </a:lnSpc>
            </a:pPr>
            <a:endParaRPr lang="de-DE" sz="2200" dirty="0">
              <a:solidFill>
                <a:srgbClr val="10153D"/>
              </a:solidFill>
              <a:latin typeface="Calibri" panose="020F0502020204030204" pitchFamily="34" charset="0"/>
              <a:cs typeface="Calibri" panose="020F0502020204030204" pitchFamily="34" charset="0"/>
            </a:endParaRPr>
          </a:p>
        </p:txBody>
      </p:sp>
      <p:cxnSp>
        <p:nvCxnSpPr>
          <p:cNvPr id="60" name="Straight Connector 57">
            <a:extLst>
              <a:ext uri="{FF2B5EF4-FFF2-40B4-BE49-F238E27FC236}">
                <a16:creationId xmlns:a16="http://schemas.microsoft.com/office/drawing/2014/main" id="{3E21CBE2-92F8-AF03-3B24-0E962AF4193C}"/>
              </a:ext>
            </a:extLst>
          </p:cNvPr>
          <p:cNvCxnSpPr>
            <a:cxnSpLocks/>
          </p:cNvCxnSpPr>
          <p:nvPr/>
        </p:nvCxnSpPr>
        <p:spPr>
          <a:xfrm flipH="1">
            <a:off x="4533679" y="675246"/>
            <a:ext cx="54000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65" name="Rectangle 64">
            <a:extLst>
              <a:ext uri="{FF2B5EF4-FFF2-40B4-BE49-F238E27FC236}">
                <a16:creationId xmlns:a16="http://schemas.microsoft.com/office/drawing/2014/main" id="{FD420EE6-2565-DDDF-D179-2AB3E41EEC9F}"/>
              </a:ext>
            </a:extLst>
          </p:cNvPr>
          <p:cNvSpPr/>
          <p:nvPr/>
        </p:nvSpPr>
        <p:spPr>
          <a:xfrm>
            <a:off x="5188600" y="2184040"/>
            <a:ext cx="6033943" cy="1180516"/>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20"/>
              </a:lnSpc>
            </a:pPr>
            <a:r>
              <a:rPr lang="de-DE" sz="2200" b="1" dirty="0" err="1">
                <a:solidFill>
                  <a:srgbClr val="10153D"/>
                </a:solidFill>
                <a:latin typeface="Calibri" panose="020F0502020204030204" pitchFamily="34" charset="0"/>
                <a:cs typeface="Calibri" panose="020F0502020204030204" pitchFamily="34" charset="0"/>
              </a:rPr>
              <a:t>It</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may</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fill</a:t>
            </a:r>
            <a:r>
              <a:rPr lang="de-DE" sz="2200" b="1" dirty="0">
                <a:solidFill>
                  <a:srgbClr val="10153D"/>
                </a:solidFill>
                <a:latin typeface="Calibri" panose="020F0502020204030204" pitchFamily="34" charset="0"/>
                <a:cs typeface="Calibri" panose="020F0502020204030204" pitchFamily="34" charset="0"/>
              </a:rPr>
              <a:t> in </a:t>
            </a:r>
            <a:r>
              <a:rPr lang="de-DE" sz="2200" b="1" dirty="0" err="1">
                <a:solidFill>
                  <a:srgbClr val="10153D"/>
                </a:solidFill>
                <a:latin typeface="Calibri" panose="020F0502020204030204" pitchFamily="34" charset="0"/>
                <a:cs typeface="Calibri" panose="020F0502020204030204" pitchFamily="34" charset="0"/>
              </a:rPr>
              <a:t>gaps</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with</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invented</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details</a:t>
            </a:r>
            <a:r>
              <a:rPr lang="de-DE" sz="2200" b="1" dirty="0">
                <a:solidFill>
                  <a:srgbClr val="10153D"/>
                </a:solidFill>
                <a:latin typeface="Calibri" panose="020F0502020204030204" pitchFamily="34" charset="0"/>
                <a:cs typeface="Calibri" panose="020F0502020204030204" pitchFamily="34" charset="0"/>
              </a:rPr>
              <a:t> </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when</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information</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is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missing</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the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model</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can</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add</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something</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that</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sounds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logical</a:t>
            </a:r>
            <a:r>
              <a:rPr lang="de-DE" sz="2200" dirty="0">
                <a:solidFill>
                  <a:srgbClr val="10153D"/>
                </a:solidFill>
                <a:latin typeface="Calibri" panose="020F0502020204030204" pitchFamily="34" charset="0"/>
                <a:cs typeface="Calibri" panose="020F0502020204030204" pitchFamily="34" charset="0"/>
              </a:rPr>
              <a:t> but </a:t>
            </a:r>
            <a:r>
              <a:rPr lang="de-DE" sz="2200" dirty="0" err="1">
                <a:solidFill>
                  <a:srgbClr val="10153D"/>
                </a:solidFill>
                <a:latin typeface="Calibri" panose="020F0502020204030204" pitchFamily="34" charset="0"/>
                <a:cs typeface="Calibri" panose="020F0502020204030204" pitchFamily="34" charset="0"/>
              </a:rPr>
              <a:t>may</a:t>
            </a:r>
            <a:r>
              <a:rPr lang="de-DE" sz="2200" dirty="0">
                <a:solidFill>
                  <a:srgbClr val="10153D"/>
                </a:solidFill>
                <a:latin typeface="Calibri" panose="020F0502020204030204" pitchFamily="34" charset="0"/>
                <a:cs typeface="Calibri" panose="020F0502020204030204" pitchFamily="34" charset="0"/>
              </a:rPr>
              <a:t> not </a:t>
            </a:r>
            <a:r>
              <a:rPr lang="de-DE" sz="2200" dirty="0" err="1">
                <a:solidFill>
                  <a:srgbClr val="10153D"/>
                </a:solidFill>
                <a:latin typeface="Calibri" panose="020F0502020204030204" pitchFamily="34" charset="0"/>
                <a:cs typeface="Calibri" panose="020F0502020204030204" pitchFamily="34" charset="0"/>
              </a:rPr>
              <a:t>reflect</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reality</a:t>
            </a:r>
            <a:r>
              <a:rPr lang="de-DE" sz="2200" dirty="0">
                <a:solidFill>
                  <a:srgbClr val="10153D"/>
                </a:solidFill>
                <a:latin typeface="Calibri" panose="020F0502020204030204" pitchFamily="34" charset="0"/>
                <a:cs typeface="Calibri" panose="020F0502020204030204" pitchFamily="34" charset="0"/>
              </a:rPr>
              <a:t>.</a:t>
            </a:r>
          </a:p>
          <a:p>
            <a:pPr>
              <a:lnSpc>
                <a:spcPts val="2320"/>
              </a:lnSpc>
            </a:pPr>
            <a:endParaRPr lang="de-DE" sz="2200" dirty="0">
              <a:solidFill>
                <a:srgbClr val="10153D"/>
              </a:solidFill>
              <a:latin typeface="Calibri" panose="020F0502020204030204" pitchFamily="34" charset="0"/>
              <a:cs typeface="Calibri" panose="020F0502020204030204" pitchFamily="34" charset="0"/>
            </a:endParaRPr>
          </a:p>
        </p:txBody>
      </p:sp>
      <p:cxnSp>
        <p:nvCxnSpPr>
          <p:cNvPr id="102" name="Straight Connector 57">
            <a:extLst>
              <a:ext uri="{FF2B5EF4-FFF2-40B4-BE49-F238E27FC236}">
                <a16:creationId xmlns:a16="http://schemas.microsoft.com/office/drawing/2014/main" id="{0BD2A713-19D9-1B1E-25BF-737BC54427D0}"/>
              </a:ext>
            </a:extLst>
          </p:cNvPr>
          <p:cNvCxnSpPr>
            <a:cxnSpLocks/>
          </p:cNvCxnSpPr>
          <p:nvPr/>
        </p:nvCxnSpPr>
        <p:spPr>
          <a:xfrm flipH="1">
            <a:off x="4860925" y="2298919"/>
            <a:ext cx="21600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136" name="Rectangle 64">
            <a:extLst>
              <a:ext uri="{FF2B5EF4-FFF2-40B4-BE49-F238E27FC236}">
                <a16:creationId xmlns:a16="http://schemas.microsoft.com/office/drawing/2014/main" id="{A3573AE8-E46D-1641-1E6A-141F2A4BF92A}"/>
              </a:ext>
            </a:extLst>
          </p:cNvPr>
          <p:cNvSpPr/>
          <p:nvPr/>
        </p:nvSpPr>
        <p:spPr>
          <a:xfrm>
            <a:off x="5188600" y="3807713"/>
            <a:ext cx="6033944" cy="1180516"/>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20"/>
              </a:lnSpc>
            </a:pPr>
            <a:r>
              <a:rPr lang="de-DE" sz="2200" b="1" dirty="0" err="1">
                <a:solidFill>
                  <a:srgbClr val="10153D"/>
                </a:solidFill>
                <a:latin typeface="Calibri" panose="020F0502020204030204" pitchFamily="34" charset="0"/>
                <a:cs typeface="Calibri" panose="020F0502020204030204" pitchFamily="34" charset="0"/>
              </a:rPr>
              <a:t>It</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does</a:t>
            </a:r>
            <a:r>
              <a:rPr lang="de-DE" sz="2200" b="1" dirty="0">
                <a:solidFill>
                  <a:srgbClr val="10153D"/>
                </a:solidFill>
                <a:latin typeface="Calibri" panose="020F0502020204030204" pitchFamily="34" charset="0"/>
                <a:cs typeface="Calibri" panose="020F0502020204030204" pitchFamily="34" charset="0"/>
              </a:rPr>
              <a:t> not </a:t>
            </a:r>
            <a:r>
              <a:rPr lang="de-DE" sz="2200" b="1" dirty="0" err="1">
                <a:solidFill>
                  <a:srgbClr val="10153D"/>
                </a:solidFill>
                <a:latin typeface="Calibri" panose="020F0502020204030204" pitchFamily="34" charset="0"/>
                <a:cs typeface="Calibri" panose="020F0502020204030204" pitchFamily="34" charset="0"/>
              </a:rPr>
              <a:t>always</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have</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up</a:t>
            </a:r>
            <a:r>
              <a:rPr lang="de-DE" sz="2200" b="1" dirty="0">
                <a:solidFill>
                  <a:srgbClr val="10153D"/>
                </a:solidFill>
                <a:latin typeface="Calibri" panose="020F0502020204030204" pitchFamily="34" charset="0"/>
                <a:cs typeface="Calibri" panose="020F0502020204030204" pitchFamily="34" charset="0"/>
              </a:rPr>
              <a:t>-</a:t>
            </a:r>
            <a:r>
              <a:rPr lang="de-DE" sz="2200" b="1" dirty="0" err="1">
                <a:solidFill>
                  <a:srgbClr val="10153D"/>
                </a:solidFill>
                <a:latin typeface="Calibri" panose="020F0502020204030204" pitchFamily="34" charset="0"/>
                <a:cs typeface="Calibri" panose="020F0502020204030204" pitchFamily="34" charset="0"/>
              </a:rPr>
              <a:t>to</a:t>
            </a:r>
            <a:r>
              <a:rPr lang="de-DE" sz="2200" b="1" dirty="0">
                <a:solidFill>
                  <a:srgbClr val="10153D"/>
                </a:solidFill>
                <a:latin typeface="Calibri" panose="020F0502020204030204" pitchFamily="34" charset="0"/>
                <a:cs typeface="Calibri" panose="020F0502020204030204" pitchFamily="34" charset="0"/>
              </a:rPr>
              <a:t>-date </a:t>
            </a:r>
            <a:r>
              <a:rPr lang="de-DE" sz="2200" b="1" dirty="0" err="1">
                <a:solidFill>
                  <a:srgbClr val="10153D"/>
                </a:solidFill>
                <a:latin typeface="Calibri" panose="020F0502020204030204" pitchFamily="34" charset="0"/>
                <a:cs typeface="Calibri" panose="020F0502020204030204" pitchFamily="34" charset="0"/>
              </a:rPr>
              <a:t>information</a:t>
            </a:r>
            <a:r>
              <a:rPr lang="de-DE" sz="2200" b="1" dirty="0">
                <a:solidFill>
                  <a:srgbClr val="10153D"/>
                </a:solidFill>
                <a:latin typeface="Calibri" panose="020F0502020204030204" pitchFamily="34" charset="0"/>
                <a:cs typeface="Calibri" panose="020F0502020204030204" pitchFamily="34" charset="0"/>
              </a:rPr>
              <a:t> </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if</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the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model’s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knowledge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is</a:t>
            </a:r>
            <a:r>
              <a:rPr lang="de-DE" sz="2200" dirty="0">
                <a:solidFill>
                  <a:srgbClr val="10153D"/>
                </a:solidFill>
                <a:latin typeface="Calibri" panose="020F0502020204030204" pitchFamily="34" charset="0"/>
                <a:cs typeface="Calibri" panose="020F0502020204030204" pitchFamily="34" charset="0"/>
              </a:rPr>
              <a:t> time-limited, </a:t>
            </a:r>
            <a:r>
              <a:rPr lang="de-DE" sz="2200" dirty="0" err="1">
                <a:solidFill>
                  <a:srgbClr val="10153D"/>
                </a:solidFill>
                <a:latin typeface="Calibri" panose="020F0502020204030204" pitchFamily="34" charset="0"/>
                <a:cs typeface="Calibri" panose="020F0502020204030204" pitchFamily="34" charset="0"/>
              </a:rPr>
              <a:t>it</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may</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provide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outdated</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facts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or</a:t>
            </a:r>
            <a:r>
              <a:rPr lang="de-DE" sz="2200" dirty="0">
                <a:solidFill>
                  <a:srgbClr val="10153D"/>
                </a:solidFill>
                <a:latin typeface="Calibri" panose="020F0502020204030204" pitchFamily="34" charset="0"/>
                <a:cs typeface="Calibri" panose="020F0502020204030204" pitchFamily="34" charset="0"/>
              </a:rPr>
              <a:t> miss </a:t>
            </a:r>
            <a:r>
              <a:rPr lang="de-DE" sz="2200" dirty="0" err="1">
                <a:solidFill>
                  <a:srgbClr val="10153D"/>
                </a:solidFill>
                <a:latin typeface="Calibri" panose="020F0502020204030204" pitchFamily="34" charset="0"/>
                <a:cs typeface="Calibri" panose="020F0502020204030204" pitchFamily="34" charset="0"/>
              </a:rPr>
              <a:t>recent</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events</a:t>
            </a:r>
            <a:r>
              <a:rPr lang="de-DE" sz="2200" dirty="0">
                <a:solidFill>
                  <a:srgbClr val="10153D"/>
                </a:solidFill>
                <a:latin typeface="Calibri" panose="020F0502020204030204" pitchFamily="34" charset="0"/>
                <a:cs typeface="Calibri" panose="020F0502020204030204" pitchFamily="34" charset="0"/>
              </a:rPr>
              <a:t>.</a:t>
            </a:r>
          </a:p>
          <a:p>
            <a:pPr>
              <a:lnSpc>
                <a:spcPts val="2320"/>
              </a:lnSpc>
            </a:pPr>
            <a:endParaRPr lang="de-DE" sz="2200" dirty="0">
              <a:solidFill>
                <a:srgbClr val="10153D"/>
              </a:solidFill>
              <a:latin typeface="Calibri" panose="020F0502020204030204" pitchFamily="34" charset="0"/>
              <a:cs typeface="Calibri" panose="020F0502020204030204" pitchFamily="34" charset="0"/>
            </a:endParaRPr>
          </a:p>
        </p:txBody>
      </p:sp>
      <p:cxnSp>
        <p:nvCxnSpPr>
          <p:cNvPr id="138" name="Straight Connector 57">
            <a:extLst>
              <a:ext uri="{FF2B5EF4-FFF2-40B4-BE49-F238E27FC236}">
                <a16:creationId xmlns:a16="http://schemas.microsoft.com/office/drawing/2014/main" id="{B1AD64EE-5C77-3E53-DEDB-E4D3DE32FECD}"/>
              </a:ext>
            </a:extLst>
          </p:cNvPr>
          <p:cNvCxnSpPr>
            <a:cxnSpLocks/>
          </p:cNvCxnSpPr>
          <p:nvPr/>
        </p:nvCxnSpPr>
        <p:spPr>
          <a:xfrm flipH="1">
            <a:off x="4533679" y="3922592"/>
            <a:ext cx="54000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139" name="Rectangle 138">
            <a:extLst>
              <a:ext uri="{FF2B5EF4-FFF2-40B4-BE49-F238E27FC236}">
                <a16:creationId xmlns:a16="http://schemas.microsoft.com/office/drawing/2014/main" id="{B6EE436D-535D-2403-D2A8-E16104D3928A}"/>
              </a:ext>
            </a:extLst>
          </p:cNvPr>
          <p:cNvSpPr/>
          <p:nvPr/>
        </p:nvSpPr>
        <p:spPr>
          <a:xfrm>
            <a:off x="5188600" y="5431386"/>
            <a:ext cx="6310171" cy="885563"/>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20"/>
              </a:lnSpc>
            </a:pPr>
            <a:r>
              <a:rPr lang="de-DE" sz="2200" b="1" dirty="0" err="1">
                <a:solidFill>
                  <a:srgbClr val="10153D"/>
                </a:solidFill>
                <a:latin typeface="Calibri" panose="020F0502020204030204" pitchFamily="34" charset="0"/>
                <a:cs typeface="Calibri" panose="020F0502020204030204" pitchFamily="34" charset="0"/>
              </a:rPr>
              <a:t>It</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may</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misunderstand</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context</a:t>
            </a:r>
            <a:r>
              <a:rPr lang="de-DE" sz="2200" b="1" dirty="0">
                <a:solidFill>
                  <a:srgbClr val="10153D"/>
                </a:solidFill>
                <a:latin typeface="Calibri" panose="020F0502020204030204" pitchFamily="34" charset="0"/>
                <a:cs typeface="Calibri" panose="020F0502020204030204" pitchFamily="34" charset="0"/>
              </a:rPr>
              <a:t> </a:t>
            </a:r>
            <a:r>
              <a:rPr lang="de-DE" sz="2200" dirty="0">
                <a:solidFill>
                  <a:srgbClr val="10153D"/>
                </a:solidFill>
                <a:latin typeface="Calibri" panose="020F0502020204030204" pitchFamily="34" charset="0"/>
                <a:cs typeface="Calibri" panose="020F0502020204030204" pitchFamily="34" charset="0"/>
              </a:rPr>
              <a:t>– an </a:t>
            </a:r>
            <a:r>
              <a:rPr lang="de-DE" sz="2200" dirty="0" err="1">
                <a:solidFill>
                  <a:srgbClr val="10153D"/>
                </a:solidFill>
                <a:latin typeface="Calibri" panose="020F0502020204030204" pitchFamily="34" charset="0"/>
                <a:cs typeface="Calibri" panose="020F0502020204030204" pitchFamily="34" charset="0"/>
              </a:rPr>
              <a:t>unclear</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question</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shorthand</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or</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ambiguity</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can</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lead</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to</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the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wrong</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answer</a:t>
            </a:r>
            <a:r>
              <a:rPr lang="de-DE" sz="2200" dirty="0">
                <a:solidFill>
                  <a:srgbClr val="10153D"/>
                </a:solidFill>
                <a:latin typeface="Calibri" panose="020F0502020204030204" pitchFamily="34" charset="0"/>
                <a:cs typeface="Calibri" panose="020F0502020204030204" pitchFamily="34" charset="0"/>
              </a:rPr>
              <a:t>.</a:t>
            </a:r>
          </a:p>
          <a:p>
            <a:pPr>
              <a:lnSpc>
                <a:spcPts val="2320"/>
              </a:lnSpc>
            </a:pPr>
            <a:endParaRPr lang="de-DE" sz="2200" dirty="0">
              <a:solidFill>
                <a:srgbClr val="10153D"/>
              </a:solidFill>
              <a:latin typeface="Calibri" panose="020F0502020204030204" pitchFamily="34" charset="0"/>
              <a:cs typeface="Calibri" panose="020F0502020204030204" pitchFamily="34" charset="0"/>
            </a:endParaRPr>
          </a:p>
        </p:txBody>
      </p:sp>
      <p:cxnSp>
        <p:nvCxnSpPr>
          <p:cNvPr id="141" name="Straight Connector 57">
            <a:extLst>
              <a:ext uri="{FF2B5EF4-FFF2-40B4-BE49-F238E27FC236}">
                <a16:creationId xmlns:a16="http://schemas.microsoft.com/office/drawing/2014/main" id="{5F78D340-D693-5022-BA3D-0A01426C75E9}"/>
              </a:ext>
            </a:extLst>
          </p:cNvPr>
          <p:cNvCxnSpPr>
            <a:cxnSpLocks/>
          </p:cNvCxnSpPr>
          <p:nvPr/>
        </p:nvCxnSpPr>
        <p:spPr>
          <a:xfrm flipH="1">
            <a:off x="4851888" y="5546265"/>
            <a:ext cx="21600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160" name="Arc 5">
            <a:extLst>
              <a:ext uri="{FF2B5EF4-FFF2-40B4-BE49-F238E27FC236}">
                <a16:creationId xmlns:a16="http://schemas.microsoft.com/office/drawing/2014/main" id="{3CEDBDB9-6D94-3592-F250-6F6129F27361}"/>
              </a:ext>
            </a:extLst>
          </p:cNvPr>
          <p:cNvSpPr/>
          <p:nvPr/>
        </p:nvSpPr>
        <p:spPr>
          <a:xfrm rot="10800000">
            <a:off x="3202303" y="231282"/>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1" name="Arc 6">
            <a:extLst>
              <a:ext uri="{FF2B5EF4-FFF2-40B4-BE49-F238E27FC236}">
                <a16:creationId xmlns:a16="http://schemas.microsoft.com/office/drawing/2014/main" id="{958BA7E4-89CC-B66C-6E79-F9799132E371}"/>
              </a:ext>
            </a:extLst>
          </p:cNvPr>
          <p:cNvSpPr/>
          <p:nvPr/>
        </p:nvSpPr>
        <p:spPr>
          <a:xfrm>
            <a:off x="3202303" y="1856961"/>
            <a:ext cx="1715774" cy="1632503"/>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2" name="Arc 9">
            <a:extLst>
              <a:ext uri="{FF2B5EF4-FFF2-40B4-BE49-F238E27FC236}">
                <a16:creationId xmlns:a16="http://schemas.microsoft.com/office/drawing/2014/main" id="{8419617D-AFA8-A429-2ACA-B4915250D826}"/>
              </a:ext>
            </a:extLst>
          </p:cNvPr>
          <p:cNvSpPr/>
          <p:nvPr/>
        </p:nvSpPr>
        <p:spPr>
          <a:xfrm flipV="1">
            <a:off x="3202303" y="1856962"/>
            <a:ext cx="1715774" cy="1632503"/>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3" name="Arc 10">
            <a:extLst>
              <a:ext uri="{FF2B5EF4-FFF2-40B4-BE49-F238E27FC236}">
                <a16:creationId xmlns:a16="http://schemas.microsoft.com/office/drawing/2014/main" id="{939885E3-2D09-E711-C4B9-2D9075919E2B}"/>
              </a:ext>
            </a:extLst>
          </p:cNvPr>
          <p:cNvSpPr/>
          <p:nvPr/>
        </p:nvSpPr>
        <p:spPr>
          <a:xfrm rot="10800000" flipV="1">
            <a:off x="3202303" y="3489465"/>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4" name="Arc 12">
            <a:extLst>
              <a:ext uri="{FF2B5EF4-FFF2-40B4-BE49-F238E27FC236}">
                <a16:creationId xmlns:a16="http://schemas.microsoft.com/office/drawing/2014/main" id="{FFCAC19F-219F-067B-D7E5-0D82EE925FD6}"/>
              </a:ext>
            </a:extLst>
          </p:cNvPr>
          <p:cNvSpPr/>
          <p:nvPr/>
        </p:nvSpPr>
        <p:spPr>
          <a:xfrm rot="10800000">
            <a:off x="3202303" y="3476069"/>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65" name="Arc 13">
            <a:extLst>
              <a:ext uri="{FF2B5EF4-FFF2-40B4-BE49-F238E27FC236}">
                <a16:creationId xmlns:a16="http://schemas.microsoft.com/office/drawing/2014/main" id="{B71E4E45-AA6D-4341-7E8A-ED7E2623DD7D}"/>
              </a:ext>
            </a:extLst>
          </p:cNvPr>
          <p:cNvSpPr/>
          <p:nvPr/>
        </p:nvSpPr>
        <p:spPr>
          <a:xfrm>
            <a:off x="3202303" y="5108572"/>
            <a:ext cx="1715774" cy="1632503"/>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6" name="Arc 23">
            <a:extLst>
              <a:ext uri="{FF2B5EF4-FFF2-40B4-BE49-F238E27FC236}">
                <a16:creationId xmlns:a16="http://schemas.microsoft.com/office/drawing/2014/main" id="{44298568-D8C8-812F-E59A-D8A4C50DF50B}"/>
              </a:ext>
            </a:extLst>
          </p:cNvPr>
          <p:cNvSpPr/>
          <p:nvPr/>
        </p:nvSpPr>
        <p:spPr>
          <a:xfrm rot="10800000" flipV="1">
            <a:off x="3202303" y="229482"/>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67" name="Arc 24">
            <a:extLst>
              <a:ext uri="{FF2B5EF4-FFF2-40B4-BE49-F238E27FC236}">
                <a16:creationId xmlns:a16="http://schemas.microsoft.com/office/drawing/2014/main" id="{572830D0-7522-6D26-DD57-AF1B532E4FAF}"/>
              </a:ext>
            </a:extLst>
          </p:cNvPr>
          <p:cNvSpPr/>
          <p:nvPr/>
        </p:nvSpPr>
        <p:spPr>
          <a:xfrm flipV="1">
            <a:off x="3202303" y="5098527"/>
            <a:ext cx="1715774" cy="1632503"/>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8" name="Oval 54">
            <a:extLst>
              <a:ext uri="{FF2B5EF4-FFF2-40B4-BE49-F238E27FC236}">
                <a16:creationId xmlns:a16="http://schemas.microsoft.com/office/drawing/2014/main" id="{94468EB7-B95F-0284-93E0-51D2C9BF9CCE}"/>
              </a:ext>
            </a:extLst>
          </p:cNvPr>
          <p:cNvSpPr/>
          <p:nvPr/>
        </p:nvSpPr>
        <p:spPr>
          <a:xfrm rot="5400000">
            <a:off x="3404570" y="353018"/>
            <a:ext cx="1311240" cy="1378120"/>
          </a:xfrm>
          <a:prstGeom prst="ellipse">
            <a:avLst/>
          </a:prstGeom>
          <a:solidFill>
            <a:srgbClr val="E8068C"/>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169" name="Oval 52">
            <a:extLst>
              <a:ext uri="{FF2B5EF4-FFF2-40B4-BE49-F238E27FC236}">
                <a16:creationId xmlns:a16="http://schemas.microsoft.com/office/drawing/2014/main" id="{E3C1E448-A388-71F8-7012-1B02FD092E30}"/>
              </a:ext>
            </a:extLst>
          </p:cNvPr>
          <p:cNvSpPr/>
          <p:nvPr/>
        </p:nvSpPr>
        <p:spPr>
          <a:xfrm rot="5400000">
            <a:off x="3404570" y="1974635"/>
            <a:ext cx="1311240" cy="1378120"/>
          </a:xfrm>
          <a:prstGeom prst="ellipse">
            <a:avLst/>
          </a:prstGeom>
          <a:solidFill>
            <a:srgbClr val="713293"/>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170" name="Oval 50">
            <a:extLst>
              <a:ext uri="{FF2B5EF4-FFF2-40B4-BE49-F238E27FC236}">
                <a16:creationId xmlns:a16="http://schemas.microsoft.com/office/drawing/2014/main" id="{A6A38D8E-14CA-1EFE-2F02-369F522B82F8}"/>
              </a:ext>
            </a:extLst>
          </p:cNvPr>
          <p:cNvSpPr/>
          <p:nvPr/>
        </p:nvSpPr>
        <p:spPr>
          <a:xfrm rot="5400000">
            <a:off x="3404570" y="3601277"/>
            <a:ext cx="1311240" cy="1378120"/>
          </a:xfrm>
          <a:prstGeom prst="ellipse">
            <a:avLst/>
          </a:prstGeom>
          <a:solidFill>
            <a:srgbClr val="307EAC"/>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171" name="Oval 48">
            <a:extLst>
              <a:ext uri="{FF2B5EF4-FFF2-40B4-BE49-F238E27FC236}">
                <a16:creationId xmlns:a16="http://schemas.microsoft.com/office/drawing/2014/main" id="{375D6566-9AFD-2D22-1D68-346D85548A14}"/>
              </a:ext>
            </a:extLst>
          </p:cNvPr>
          <p:cNvSpPr/>
          <p:nvPr/>
        </p:nvSpPr>
        <p:spPr>
          <a:xfrm rot="5400000">
            <a:off x="3404570" y="5227920"/>
            <a:ext cx="1311240" cy="1378120"/>
          </a:xfrm>
          <a:prstGeom prst="ellipse">
            <a:avLst/>
          </a:prstGeom>
          <a:solidFill>
            <a:srgbClr val="22BDBF"/>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2" name="TextBox 26">
            <a:extLst>
              <a:ext uri="{FF2B5EF4-FFF2-40B4-BE49-F238E27FC236}">
                <a16:creationId xmlns:a16="http://schemas.microsoft.com/office/drawing/2014/main" id="{E73EFF87-B568-64D4-84D7-0FE1BA1EEB8D}"/>
              </a:ext>
            </a:extLst>
          </p:cNvPr>
          <p:cNvSpPr txBox="1"/>
          <p:nvPr/>
        </p:nvSpPr>
        <p:spPr bwMode="auto">
          <a:xfrm>
            <a:off x="3562356" y="658622"/>
            <a:ext cx="998658" cy="769441"/>
          </a:xfrm>
          <a:prstGeom prst="rect">
            <a:avLst/>
          </a:prstGeom>
          <a:noFill/>
        </p:spPr>
        <p:txBody>
          <a:bodyPr wrap="square" anchor="b">
            <a:spAutoFit/>
          </a:bodyPr>
          <a:lstStyle/>
          <a:p>
            <a:pPr algn="ctr">
              <a:defRPr/>
            </a:pPr>
            <a:r>
              <a:rPr lang="en-US" sz="4400" b="1" dirty="0">
                <a:solidFill>
                  <a:schemeClr val="bg1"/>
                </a:solidFill>
                <a:latin typeface="Calibri" panose="020F0502020204030204" pitchFamily="34" charset="0"/>
                <a:ea typeface="Roboto Cn" pitchFamily="2" charset="0"/>
                <a:cs typeface="Calibri" panose="020F0502020204030204" pitchFamily="34" charset="0"/>
              </a:rPr>
              <a:t>01</a:t>
            </a:r>
          </a:p>
        </p:txBody>
      </p:sp>
      <p:sp>
        <p:nvSpPr>
          <p:cNvPr id="4" name="TextBox 26">
            <a:extLst>
              <a:ext uri="{FF2B5EF4-FFF2-40B4-BE49-F238E27FC236}">
                <a16:creationId xmlns:a16="http://schemas.microsoft.com/office/drawing/2014/main" id="{EF513C95-F535-E4A2-D39F-C59D86F2D17E}"/>
              </a:ext>
            </a:extLst>
          </p:cNvPr>
          <p:cNvSpPr txBox="1"/>
          <p:nvPr/>
        </p:nvSpPr>
        <p:spPr bwMode="auto">
          <a:xfrm>
            <a:off x="3562356" y="2282295"/>
            <a:ext cx="998658" cy="769441"/>
          </a:xfrm>
          <a:prstGeom prst="rect">
            <a:avLst/>
          </a:prstGeom>
          <a:noFill/>
        </p:spPr>
        <p:txBody>
          <a:bodyPr wrap="square" anchor="b">
            <a:spAutoFit/>
          </a:bodyPr>
          <a:lstStyle/>
          <a:p>
            <a:pPr algn="ctr">
              <a:defRPr/>
            </a:pPr>
            <a:r>
              <a:rPr lang="en-US" sz="4400" b="1" dirty="0">
                <a:solidFill>
                  <a:schemeClr val="bg1"/>
                </a:solidFill>
                <a:latin typeface="Calibri" panose="020F0502020204030204" pitchFamily="34" charset="0"/>
                <a:ea typeface="Roboto Cn" pitchFamily="2" charset="0"/>
                <a:cs typeface="Calibri" panose="020F0502020204030204" pitchFamily="34" charset="0"/>
              </a:rPr>
              <a:t>02</a:t>
            </a:r>
          </a:p>
        </p:txBody>
      </p:sp>
      <p:sp>
        <p:nvSpPr>
          <p:cNvPr id="5" name="TextBox 26">
            <a:extLst>
              <a:ext uri="{FF2B5EF4-FFF2-40B4-BE49-F238E27FC236}">
                <a16:creationId xmlns:a16="http://schemas.microsoft.com/office/drawing/2014/main" id="{93D5469D-DC91-DE84-BED6-E02DE984193D}"/>
              </a:ext>
            </a:extLst>
          </p:cNvPr>
          <p:cNvSpPr txBox="1"/>
          <p:nvPr/>
        </p:nvSpPr>
        <p:spPr bwMode="auto">
          <a:xfrm>
            <a:off x="3562356" y="3905968"/>
            <a:ext cx="998658" cy="769441"/>
          </a:xfrm>
          <a:prstGeom prst="rect">
            <a:avLst/>
          </a:prstGeom>
          <a:noFill/>
        </p:spPr>
        <p:txBody>
          <a:bodyPr wrap="square" anchor="b">
            <a:spAutoFit/>
          </a:bodyPr>
          <a:lstStyle/>
          <a:p>
            <a:pPr algn="ctr">
              <a:defRPr/>
            </a:pPr>
            <a:r>
              <a:rPr lang="en-US" sz="4400" b="1" dirty="0">
                <a:solidFill>
                  <a:schemeClr val="bg1"/>
                </a:solidFill>
                <a:latin typeface="Calibri" panose="020F0502020204030204" pitchFamily="34" charset="0"/>
                <a:ea typeface="Roboto Cn" pitchFamily="2" charset="0"/>
                <a:cs typeface="Calibri" panose="020F0502020204030204" pitchFamily="34" charset="0"/>
              </a:rPr>
              <a:t>03</a:t>
            </a:r>
          </a:p>
        </p:txBody>
      </p:sp>
      <p:sp>
        <p:nvSpPr>
          <p:cNvPr id="6" name="TextBox 26">
            <a:extLst>
              <a:ext uri="{FF2B5EF4-FFF2-40B4-BE49-F238E27FC236}">
                <a16:creationId xmlns:a16="http://schemas.microsoft.com/office/drawing/2014/main" id="{0DE469FE-1129-AF08-2C17-4BFEF5510829}"/>
              </a:ext>
            </a:extLst>
          </p:cNvPr>
          <p:cNvSpPr txBox="1"/>
          <p:nvPr/>
        </p:nvSpPr>
        <p:spPr bwMode="auto">
          <a:xfrm>
            <a:off x="3562356" y="5529641"/>
            <a:ext cx="998658" cy="769441"/>
          </a:xfrm>
          <a:prstGeom prst="rect">
            <a:avLst/>
          </a:prstGeom>
          <a:noFill/>
        </p:spPr>
        <p:txBody>
          <a:bodyPr wrap="square" anchor="b">
            <a:spAutoFit/>
          </a:bodyPr>
          <a:lstStyle/>
          <a:p>
            <a:pPr algn="ctr">
              <a:defRPr/>
            </a:pPr>
            <a:r>
              <a:rPr lang="en-US" sz="4400" b="1" dirty="0">
                <a:solidFill>
                  <a:schemeClr val="bg1"/>
                </a:solidFill>
                <a:latin typeface="Calibri" panose="020F0502020204030204" pitchFamily="34" charset="0"/>
                <a:ea typeface="Roboto Cn" pitchFamily="2" charset="0"/>
                <a:cs typeface="Calibri" panose="020F0502020204030204" pitchFamily="34" charset="0"/>
              </a:rPr>
              <a:t>04</a:t>
            </a:r>
          </a:p>
        </p:txBody>
      </p:sp>
    </p:spTree>
    <p:extLst>
      <p:ext uri="{BB962C8B-B14F-4D97-AF65-F5344CB8AC3E}">
        <p14:creationId xmlns:p14="http://schemas.microsoft.com/office/powerpoint/2010/main" val="34457248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3B546F-CAC7-0AD8-0F2D-5CD1AC8B7721}"/>
            </a:ext>
          </a:extLst>
        </p:cNvPr>
        <p:cNvGrpSpPr/>
        <p:nvPr/>
      </p:nvGrpSpPr>
      <p:grpSpPr>
        <a:xfrm>
          <a:off x="0" y="0"/>
          <a:ext cx="0" cy="0"/>
          <a:chOff x="0" y="0"/>
          <a:chExt cx="0" cy="0"/>
        </a:xfrm>
      </p:grpSpPr>
      <p:sp>
        <p:nvSpPr>
          <p:cNvPr id="215" name="Rectangle 214">
            <a:extLst>
              <a:ext uri="{FF2B5EF4-FFF2-40B4-BE49-F238E27FC236}">
                <a16:creationId xmlns:a16="http://schemas.microsoft.com/office/drawing/2014/main" id="{6FEC9D50-7C20-C5BF-6579-840AA8B4CB1B}"/>
              </a:ext>
            </a:extLst>
          </p:cNvPr>
          <p:cNvSpPr/>
          <p:nvPr/>
        </p:nvSpPr>
        <p:spPr>
          <a:xfrm flipH="1" flipV="1">
            <a:off x="0" y="0"/>
            <a:ext cx="4036025"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217" name="Text Placeholder 11">
            <a:extLst>
              <a:ext uri="{FF2B5EF4-FFF2-40B4-BE49-F238E27FC236}">
                <a16:creationId xmlns:a16="http://schemas.microsoft.com/office/drawing/2014/main" id="{6ED97B21-FDBA-C716-473C-E97BEC8E20F8}"/>
              </a:ext>
            </a:extLst>
          </p:cNvPr>
          <p:cNvSpPr txBox="1">
            <a:spLocks/>
          </p:cNvSpPr>
          <p:nvPr/>
        </p:nvSpPr>
        <p:spPr>
          <a:xfrm>
            <a:off x="440740" y="697102"/>
            <a:ext cx="2868828" cy="2192581"/>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80"/>
              </a:lnSpc>
              <a:spcBef>
                <a:spcPts val="0"/>
              </a:spcBef>
              <a:buNone/>
            </a:pPr>
            <a:r>
              <a:rPr lang="en-US" sz="3400" b="1" dirty="0">
                <a:solidFill>
                  <a:schemeClr val="bg1"/>
                </a:solidFill>
                <a:cs typeface="Times New Roman" panose="02020603050405020304" pitchFamily="18" charset="0"/>
              </a:rPr>
              <a:t>Why it happens? </a:t>
            </a:r>
          </a:p>
          <a:p>
            <a:pPr marL="0" indent="0">
              <a:lnSpc>
                <a:spcPts val="3580"/>
              </a:lnSpc>
              <a:spcBef>
                <a:spcPts val="0"/>
              </a:spcBef>
              <a:buNone/>
            </a:pPr>
            <a:endParaRPr lang="en-US" sz="3400" b="1" dirty="0">
              <a:solidFill>
                <a:srgbClr val="10153D"/>
              </a:solidFill>
              <a:cs typeface="Times New Roman" panose="02020603050405020304" pitchFamily="18" charset="0"/>
            </a:endParaRPr>
          </a:p>
        </p:txBody>
      </p:sp>
      <p:grpSp>
        <p:nvGrpSpPr>
          <p:cNvPr id="3" name="Group 2">
            <a:extLst>
              <a:ext uri="{FF2B5EF4-FFF2-40B4-BE49-F238E27FC236}">
                <a16:creationId xmlns:a16="http://schemas.microsoft.com/office/drawing/2014/main" id="{DE29DC68-4E82-F3E4-EB76-71599079F2E1}"/>
              </a:ext>
            </a:extLst>
          </p:cNvPr>
          <p:cNvGrpSpPr/>
          <p:nvPr/>
        </p:nvGrpSpPr>
        <p:grpSpPr>
          <a:xfrm>
            <a:off x="0" y="935343"/>
            <a:ext cx="392839" cy="108000"/>
            <a:chOff x="1980345" y="935343"/>
            <a:chExt cx="392839" cy="108000"/>
          </a:xfrm>
        </p:grpSpPr>
        <p:cxnSp>
          <p:nvCxnSpPr>
            <p:cNvPr id="216" name="Straight Connector 57">
              <a:extLst>
                <a:ext uri="{FF2B5EF4-FFF2-40B4-BE49-F238E27FC236}">
                  <a16:creationId xmlns:a16="http://schemas.microsoft.com/office/drawing/2014/main" id="{90FB0B86-69B5-3DB2-0FFF-CBC92201F0EA}"/>
                </a:ext>
              </a:extLst>
            </p:cNvPr>
            <p:cNvCxnSpPr>
              <a:cxnSpLocks/>
            </p:cNvCxnSpPr>
            <p:nvPr/>
          </p:nvCxnSpPr>
          <p:spPr>
            <a:xfrm flipH="1">
              <a:off x="1980345" y="989343"/>
              <a:ext cx="284838" cy="0"/>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18" name="Freeform 217">
              <a:extLst>
                <a:ext uri="{FF2B5EF4-FFF2-40B4-BE49-F238E27FC236}">
                  <a16:creationId xmlns:a16="http://schemas.microsoft.com/office/drawing/2014/main" id="{6AB25A9E-DE3A-B596-316F-25AE853CE1CC}"/>
                </a:ext>
              </a:extLst>
            </p:cNvPr>
            <p:cNvSpPr/>
            <p:nvPr/>
          </p:nvSpPr>
          <p:spPr>
            <a:xfrm rot="16200000">
              <a:off x="2265184" y="935343"/>
              <a:ext cx="108000" cy="108000"/>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noFill/>
            <a:ln w="11382" cap="rnd">
              <a:solidFill>
                <a:schemeClr val="bg1"/>
              </a:solidFill>
              <a:prstDash val="solid"/>
              <a:round/>
            </a:ln>
          </p:spPr>
          <p:txBody>
            <a:bodyPr rtlCol="0" anchor="ctr"/>
            <a:lstStyle/>
            <a:p>
              <a:endParaRPr lang="en-US" sz="1629"/>
            </a:p>
          </p:txBody>
        </p:sp>
      </p:grpSp>
      <p:cxnSp>
        <p:nvCxnSpPr>
          <p:cNvPr id="219" name="Straight Connector 57">
            <a:extLst>
              <a:ext uri="{FF2B5EF4-FFF2-40B4-BE49-F238E27FC236}">
                <a16:creationId xmlns:a16="http://schemas.microsoft.com/office/drawing/2014/main" id="{418F845A-BE4F-C197-E7DF-E62C4FBE0AA1}"/>
              </a:ext>
            </a:extLst>
          </p:cNvPr>
          <p:cNvCxnSpPr>
            <a:cxnSpLocks/>
          </p:cNvCxnSpPr>
          <p:nvPr/>
        </p:nvCxnSpPr>
        <p:spPr>
          <a:xfrm flipH="1">
            <a:off x="1801906" y="990791"/>
            <a:ext cx="1395248" cy="0"/>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20" name="Graphic 7">
            <a:extLst>
              <a:ext uri="{FF2B5EF4-FFF2-40B4-BE49-F238E27FC236}">
                <a16:creationId xmlns:a16="http://schemas.microsoft.com/office/drawing/2014/main" id="{4332D13C-3BB2-D397-046D-134C00171FBC}"/>
              </a:ext>
            </a:extLst>
          </p:cNvPr>
          <p:cNvSpPr/>
          <p:nvPr/>
        </p:nvSpPr>
        <p:spPr>
          <a:xfrm>
            <a:off x="-1438757" y="3965331"/>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6" name="Rectangle 64">
            <a:extLst>
              <a:ext uri="{FF2B5EF4-FFF2-40B4-BE49-F238E27FC236}">
                <a16:creationId xmlns:a16="http://schemas.microsoft.com/office/drawing/2014/main" id="{E868CE90-FEFA-0350-E6C2-F9702B21BA97}"/>
              </a:ext>
            </a:extLst>
          </p:cNvPr>
          <p:cNvSpPr/>
          <p:nvPr/>
        </p:nvSpPr>
        <p:spPr>
          <a:xfrm>
            <a:off x="5188600" y="560367"/>
            <a:ext cx="6033943" cy="1180516"/>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20"/>
              </a:lnSpc>
            </a:pPr>
            <a:r>
              <a:rPr lang="de-DE" sz="2200" b="1" dirty="0" err="1">
                <a:solidFill>
                  <a:srgbClr val="10153D"/>
                </a:solidFill>
                <a:latin typeface="Calibri" panose="020F0502020204030204" pitchFamily="34" charset="0"/>
                <a:cs typeface="Calibri" panose="020F0502020204030204" pitchFamily="34" charset="0"/>
              </a:rPr>
              <a:t>It</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sounds</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confident</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even</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when</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wrong</a:t>
            </a:r>
            <a:r>
              <a:rPr lang="de-DE" sz="2200" b="1" dirty="0">
                <a:solidFill>
                  <a:srgbClr val="10153D"/>
                </a:solidFill>
                <a:latin typeface="Calibri" panose="020F0502020204030204" pitchFamily="34" charset="0"/>
                <a:cs typeface="Calibri" panose="020F0502020204030204" pitchFamily="34" charset="0"/>
              </a:rPr>
              <a:t> – </a:t>
            </a:r>
            <a:r>
              <a:rPr lang="de-DE" sz="2200" dirty="0" err="1">
                <a:solidFill>
                  <a:srgbClr val="10153D"/>
                </a:solidFill>
                <a:latin typeface="Calibri" panose="020F0502020204030204" pitchFamily="34" charset="0"/>
                <a:cs typeface="Calibri" panose="020F0502020204030204" pitchFamily="34" charset="0"/>
              </a:rPr>
              <a:t>the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wording</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may</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appear</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highly</a:t>
            </a:r>
            <a:r>
              <a:rPr lang="de-DE" sz="2200" dirty="0">
                <a:solidFill>
                  <a:srgbClr val="10153D"/>
                </a:solidFill>
                <a:latin typeface="Calibri" panose="020F0502020204030204" pitchFamily="34" charset="0"/>
                <a:cs typeface="Calibri" panose="020F0502020204030204" pitchFamily="34" charset="0"/>
              </a:rPr>
              <a:t> reliable </a:t>
            </a:r>
            <a:r>
              <a:rPr lang="de-DE" sz="2200" dirty="0" err="1">
                <a:solidFill>
                  <a:srgbClr val="10153D"/>
                </a:solidFill>
                <a:latin typeface="Calibri" panose="020F0502020204030204" pitchFamily="34" charset="0"/>
                <a:cs typeface="Calibri" panose="020F0502020204030204" pitchFamily="34" charset="0"/>
              </a:rPr>
              <a:t>even</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if</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the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content</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contains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errors</a:t>
            </a:r>
            <a:r>
              <a:rPr lang="de-DE" sz="2200" dirty="0">
                <a:solidFill>
                  <a:srgbClr val="10153D"/>
                </a:solidFill>
                <a:latin typeface="Calibri" panose="020F0502020204030204" pitchFamily="34" charset="0"/>
                <a:cs typeface="Calibri" panose="020F0502020204030204" pitchFamily="34" charset="0"/>
              </a:rPr>
              <a:t>.</a:t>
            </a:r>
          </a:p>
          <a:p>
            <a:pPr>
              <a:lnSpc>
                <a:spcPts val="2320"/>
              </a:lnSpc>
            </a:pPr>
            <a:endParaRPr lang="de-DE" sz="2200" dirty="0">
              <a:solidFill>
                <a:srgbClr val="10153D"/>
              </a:solidFill>
              <a:latin typeface="Calibri" panose="020F0502020204030204" pitchFamily="34" charset="0"/>
              <a:cs typeface="Calibri" panose="020F0502020204030204" pitchFamily="34" charset="0"/>
            </a:endParaRPr>
          </a:p>
        </p:txBody>
      </p:sp>
      <p:cxnSp>
        <p:nvCxnSpPr>
          <p:cNvPr id="60" name="Straight Connector 57">
            <a:extLst>
              <a:ext uri="{FF2B5EF4-FFF2-40B4-BE49-F238E27FC236}">
                <a16:creationId xmlns:a16="http://schemas.microsoft.com/office/drawing/2014/main" id="{75B94A48-1B74-8E9F-94E0-2BA9F0F6D0DE}"/>
              </a:ext>
            </a:extLst>
          </p:cNvPr>
          <p:cNvCxnSpPr>
            <a:cxnSpLocks/>
          </p:cNvCxnSpPr>
          <p:nvPr/>
        </p:nvCxnSpPr>
        <p:spPr>
          <a:xfrm flipH="1">
            <a:off x="4533679" y="675246"/>
            <a:ext cx="54000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65" name="Rectangle 64">
            <a:extLst>
              <a:ext uri="{FF2B5EF4-FFF2-40B4-BE49-F238E27FC236}">
                <a16:creationId xmlns:a16="http://schemas.microsoft.com/office/drawing/2014/main" id="{E678AD4C-B1EE-699F-2C3B-833003D5798F}"/>
              </a:ext>
            </a:extLst>
          </p:cNvPr>
          <p:cNvSpPr/>
          <p:nvPr/>
        </p:nvSpPr>
        <p:spPr>
          <a:xfrm>
            <a:off x="5188600" y="2184040"/>
            <a:ext cx="6033943" cy="885563"/>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20"/>
              </a:lnSpc>
            </a:pPr>
            <a:r>
              <a:rPr lang="de-DE" sz="2200" b="1" dirty="0" err="1">
                <a:solidFill>
                  <a:srgbClr val="10153D"/>
                </a:solidFill>
                <a:latin typeface="Calibri" panose="020F0502020204030204" pitchFamily="34" charset="0"/>
                <a:cs typeface="Calibri" panose="020F0502020204030204" pitchFamily="34" charset="0"/>
              </a:rPr>
              <a:t>It</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can</a:t>
            </a:r>
            <a:r>
              <a:rPr lang="de-DE" sz="2200" b="1" dirty="0">
                <a:solidFill>
                  <a:srgbClr val="10153D"/>
                </a:solidFill>
                <a:latin typeface="Calibri" panose="020F0502020204030204" pitchFamily="34" charset="0"/>
                <a:cs typeface="Calibri" panose="020F0502020204030204" pitchFamily="34" charset="0"/>
              </a:rPr>
              <a:t> mix real </a:t>
            </a:r>
            <a:r>
              <a:rPr lang="de-DE" sz="2200" b="1" dirty="0" err="1">
                <a:solidFill>
                  <a:srgbClr val="10153D"/>
                </a:solidFill>
                <a:latin typeface="Calibri" panose="020F0502020204030204" pitchFamily="34" charset="0"/>
                <a:cs typeface="Calibri" panose="020F0502020204030204" pitchFamily="34" charset="0"/>
              </a:rPr>
              <a:t>facts</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with</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hallucinations</a:t>
            </a:r>
            <a:r>
              <a:rPr lang="de-DE" sz="2200" b="1" dirty="0">
                <a:solidFill>
                  <a:srgbClr val="10153D"/>
                </a:solidFill>
                <a:latin typeface="Calibri" panose="020F0502020204030204" pitchFamily="34" charset="0"/>
                <a:cs typeface="Calibri" panose="020F0502020204030204" pitchFamily="34" charset="0"/>
              </a:rPr>
              <a:t> </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part</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of</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the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answer</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may</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be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correct</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while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other</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parts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are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invented</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or</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unverified</a:t>
            </a:r>
            <a:endParaRPr lang="de-DE" sz="2200" dirty="0">
              <a:solidFill>
                <a:srgbClr val="10153D"/>
              </a:solidFill>
              <a:latin typeface="Calibri" panose="020F0502020204030204" pitchFamily="34" charset="0"/>
              <a:cs typeface="Calibri" panose="020F0502020204030204" pitchFamily="34" charset="0"/>
            </a:endParaRPr>
          </a:p>
        </p:txBody>
      </p:sp>
      <p:cxnSp>
        <p:nvCxnSpPr>
          <p:cNvPr id="102" name="Straight Connector 57">
            <a:extLst>
              <a:ext uri="{FF2B5EF4-FFF2-40B4-BE49-F238E27FC236}">
                <a16:creationId xmlns:a16="http://schemas.microsoft.com/office/drawing/2014/main" id="{1CC8A859-F5E2-9247-3204-0BFB53ABABB5}"/>
              </a:ext>
            </a:extLst>
          </p:cNvPr>
          <p:cNvCxnSpPr>
            <a:cxnSpLocks/>
          </p:cNvCxnSpPr>
          <p:nvPr/>
        </p:nvCxnSpPr>
        <p:spPr>
          <a:xfrm flipH="1">
            <a:off x="4860925" y="2298919"/>
            <a:ext cx="21600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136" name="Rectangle 64">
            <a:extLst>
              <a:ext uri="{FF2B5EF4-FFF2-40B4-BE49-F238E27FC236}">
                <a16:creationId xmlns:a16="http://schemas.microsoft.com/office/drawing/2014/main" id="{C41A88B9-885E-D005-A30A-22C02B283856}"/>
              </a:ext>
            </a:extLst>
          </p:cNvPr>
          <p:cNvSpPr/>
          <p:nvPr/>
        </p:nvSpPr>
        <p:spPr>
          <a:xfrm>
            <a:off x="5188600" y="3807713"/>
            <a:ext cx="6033944" cy="1180516"/>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20"/>
              </a:lnSpc>
            </a:pPr>
            <a:r>
              <a:rPr lang="de-DE" sz="2200" b="1" dirty="0" err="1">
                <a:solidFill>
                  <a:srgbClr val="10153D"/>
                </a:solidFill>
                <a:latin typeface="Calibri" panose="020F0502020204030204" pitchFamily="34" charset="0"/>
                <a:cs typeface="Calibri" panose="020F0502020204030204" pitchFamily="34" charset="0"/>
              </a:rPr>
              <a:t>It</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depends</a:t>
            </a:r>
            <a:r>
              <a:rPr lang="de-DE" sz="2200" b="1" dirty="0">
                <a:solidFill>
                  <a:srgbClr val="10153D"/>
                </a:solidFill>
                <a:latin typeface="Calibri" panose="020F0502020204030204" pitchFamily="34" charset="0"/>
                <a:cs typeface="Calibri" panose="020F0502020204030204" pitchFamily="34" charset="0"/>
              </a:rPr>
              <a:t> on </a:t>
            </a:r>
            <a:r>
              <a:rPr lang="de-DE" sz="2200" b="1" dirty="0" err="1">
                <a:solidFill>
                  <a:srgbClr val="10153D"/>
                </a:solidFill>
                <a:latin typeface="Calibri" panose="020F0502020204030204" pitchFamily="34" charset="0"/>
                <a:cs typeface="Calibri" panose="020F0502020204030204" pitchFamily="34" charset="0"/>
              </a:rPr>
              <a:t>the</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quality</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of</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the</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input</a:t>
            </a:r>
            <a:r>
              <a:rPr lang="de-DE" sz="2200" b="1" dirty="0">
                <a:solidFill>
                  <a:srgbClr val="10153D"/>
                </a:solidFill>
                <a:latin typeface="Calibri" panose="020F0502020204030204" pitchFamily="34" charset="0"/>
                <a:cs typeface="Calibri" panose="020F0502020204030204" pitchFamily="34" charset="0"/>
              </a:rPr>
              <a:t> </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if</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the</a:t>
            </a:r>
            <a:r>
              <a:rPr lang="de-DE" sz="2200" dirty="0">
                <a:solidFill>
                  <a:srgbClr val="10153D"/>
                </a:solidFill>
                <a:latin typeface="Calibri" panose="020F0502020204030204" pitchFamily="34" charset="0"/>
                <a:cs typeface="Calibri" panose="020F0502020204030204" pitchFamily="34" charset="0"/>
              </a:rPr>
              <a:t> prompt </a:t>
            </a:r>
            <a:r>
              <a:rPr lang="de-DE" sz="2200" dirty="0" err="1">
                <a:solidFill>
                  <a:srgbClr val="10153D"/>
                </a:solidFill>
                <a:latin typeface="Calibri" panose="020F0502020204030204" pitchFamily="34" charset="0"/>
                <a:cs typeface="Calibri" panose="020F0502020204030204" pitchFamily="34" charset="0"/>
              </a:rPr>
              <a:t>is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unclear</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contradictory</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or</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incomplete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the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output</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may</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be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less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accurate</a:t>
            </a:r>
            <a:r>
              <a:rPr lang="de-DE" sz="2200" dirty="0">
                <a:solidFill>
                  <a:srgbClr val="10153D"/>
                </a:solidFill>
                <a:latin typeface="Calibri" panose="020F0502020204030204" pitchFamily="34" charset="0"/>
                <a:cs typeface="Calibri" panose="020F0502020204030204" pitchFamily="34" charset="0"/>
              </a:rPr>
              <a:t>.</a:t>
            </a:r>
          </a:p>
          <a:p>
            <a:pPr>
              <a:lnSpc>
                <a:spcPts val="2320"/>
              </a:lnSpc>
            </a:pPr>
            <a:endParaRPr lang="de-DE" sz="2200" dirty="0">
              <a:solidFill>
                <a:srgbClr val="10153D"/>
              </a:solidFill>
              <a:latin typeface="Calibri" panose="020F0502020204030204" pitchFamily="34" charset="0"/>
              <a:cs typeface="Calibri" panose="020F0502020204030204" pitchFamily="34" charset="0"/>
            </a:endParaRPr>
          </a:p>
        </p:txBody>
      </p:sp>
      <p:cxnSp>
        <p:nvCxnSpPr>
          <p:cNvPr id="138" name="Straight Connector 57">
            <a:extLst>
              <a:ext uri="{FF2B5EF4-FFF2-40B4-BE49-F238E27FC236}">
                <a16:creationId xmlns:a16="http://schemas.microsoft.com/office/drawing/2014/main" id="{DDD74C4B-9FB4-2513-3477-F7844DFE3749}"/>
              </a:ext>
            </a:extLst>
          </p:cNvPr>
          <p:cNvCxnSpPr>
            <a:cxnSpLocks/>
          </p:cNvCxnSpPr>
          <p:nvPr/>
        </p:nvCxnSpPr>
        <p:spPr>
          <a:xfrm flipH="1">
            <a:off x="4533679" y="3922592"/>
            <a:ext cx="54000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160" name="Arc 5">
            <a:extLst>
              <a:ext uri="{FF2B5EF4-FFF2-40B4-BE49-F238E27FC236}">
                <a16:creationId xmlns:a16="http://schemas.microsoft.com/office/drawing/2014/main" id="{ECD8D97B-D4B2-FF1E-72CD-8367A82C41F8}"/>
              </a:ext>
            </a:extLst>
          </p:cNvPr>
          <p:cNvSpPr/>
          <p:nvPr/>
        </p:nvSpPr>
        <p:spPr>
          <a:xfrm rot="10800000">
            <a:off x="3202303" y="231282"/>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1" name="Arc 6">
            <a:extLst>
              <a:ext uri="{FF2B5EF4-FFF2-40B4-BE49-F238E27FC236}">
                <a16:creationId xmlns:a16="http://schemas.microsoft.com/office/drawing/2014/main" id="{3052CA9A-1C76-8EFB-E62F-05FD0F0D4491}"/>
              </a:ext>
            </a:extLst>
          </p:cNvPr>
          <p:cNvSpPr/>
          <p:nvPr/>
        </p:nvSpPr>
        <p:spPr>
          <a:xfrm>
            <a:off x="3202303" y="1856961"/>
            <a:ext cx="1715774" cy="1632503"/>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2" name="Arc 9">
            <a:extLst>
              <a:ext uri="{FF2B5EF4-FFF2-40B4-BE49-F238E27FC236}">
                <a16:creationId xmlns:a16="http://schemas.microsoft.com/office/drawing/2014/main" id="{1CE3275D-535D-A9C6-D8B3-483C5DDDFDBB}"/>
              </a:ext>
            </a:extLst>
          </p:cNvPr>
          <p:cNvSpPr/>
          <p:nvPr/>
        </p:nvSpPr>
        <p:spPr>
          <a:xfrm flipV="1">
            <a:off x="3202303" y="1856962"/>
            <a:ext cx="1715774" cy="1632503"/>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3" name="Arc 10">
            <a:extLst>
              <a:ext uri="{FF2B5EF4-FFF2-40B4-BE49-F238E27FC236}">
                <a16:creationId xmlns:a16="http://schemas.microsoft.com/office/drawing/2014/main" id="{4C34F028-CEC6-8F03-7E8F-6F6F95275A5A}"/>
              </a:ext>
            </a:extLst>
          </p:cNvPr>
          <p:cNvSpPr/>
          <p:nvPr/>
        </p:nvSpPr>
        <p:spPr>
          <a:xfrm rot="10800000" flipV="1">
            <a:off x="3202303" y="3489465"/>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4" name="Arc 12">
            <a:extLst>
              <a:ext uri="{FF2B5EF4-FFF2-40B4-BE49-F238E27FC236}">
                <a16:creationId xmlns:a16="http://schemas.microsoft.com/office/drawing/2014/main" id="{B2E0ADAA-3CA4-E76D-CB1D-1C7C64E152B5}"/>
              </a:ext>
            </a:extLst>
          </p:cNvPr>
          <p:cNvSpPr/>
          <p:nvPr/>
        </p:nvSpPr>
        <p:spPr>
          <a:xfrm rot="10800000">
            <a:off x="3202303" y="3476069"/>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66" name="Arc 23">
            <a:extLst>
              <a:ext uri="{FF2B5EF4-FFF2-40B4-BE49-F238E27FC236}">
                <a16:creationId xmlns:a16="http://schemas.microsoft.com/office/drawing/2014/main" id="{42137010-26E5-4FAD-AEE1-16C029101A18}"/>
              </a:ext>
            </a:extLst>
          </p:cNvPr>
          <p:cNvSpPr/>
          <p:nvPr/>
        </p:nvSpPr>
        <p:spPr>
          <a:xfrm rot="10800000" flipV="1">
            <a:off x="3202303" y="229482"/>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68" name="Oval 54">
            <a:extLst>
              <a:ext uri="{FF2B5EF4-FFF2-40B4-BE49-F238E27FC236}">
                <a16:creationId xmlns:a16="http://schemas.microsoft.com/office/drawing/2014/main" id="{9EDDBB3B-1698-F4D6-9B8A-A2D207FD32F3}"/>
              </a:ext>
            </a:extLst>
          </p:cNvPr>
          <p:cNvSpPr/>
          <p:nvPr/>
        </p:nvSpPr>
        <p:spPr>
          <a:xfrm rot="5400000">
            <a:off x="3404570" y="353018"/>
            <a:ext cx="1311240" cy="1378120"/>
          </a:xfrm>
          <a:prstGeom prst="ellipse">
            <a:avLst/>
          </a:prstGeom>
          <a:solidFill>
            <a:srgbClr val="E8068C"/>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169" name="Oval 52">
            <a:extLst>
              <a:ext uri="{FF2B5EF4-FFF2-40B4-BE49-F238E27FC236}">
                <a16:creationId xmlns:a16="http://schemas.microsoft.com/office/drawing/2014/main" id="{AA5C87FA-BE1D-F21A-8F79-575E183336BB}"/>
              </a:ext>
            </a:extLst>
          </p:cNvPr>
          <p:cNvSpPr/>
          <p:nvPr/>
        </p:nvSpPr>
        <p:spPr>
          <a:xfrm rot="5400000">
            <a:off x="3404570" y="1974635"/>
            <a:ext cx="1311240" cy="1378120"/>
          </a:xfrm>
          <a:prstGeom prst="ellipse">
            <a:avLst/>
          </a:prstGeom>
          <a:solidFill>
            <a:srgbClr val="713293"/>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170" name="Oval 50">
            <a:extLst>
              <a:ext uri="{FF2B5EF4-FFF2-40B4-BE49-F238E27FC236}">
                <a16:creationId xmlns:a16="http://schemas.microsoft.com/office/drawing/2014/main" id="{230FEA56-8BF4-B78A-376C-20A98053DF05}"/>
              </a:ext>
            </a:extLst>
          </p:cNvPr>
          <p:cNvSpPr/>
          <p:nvPr/>
        </p:nvSpPr>
        <p:spPr>
          <a:xfrm rot="5400000">
            <a:off x="3404570" y="3601277"/>
            <a:ext cx="1311240" cy="1378120"/>
          </a:xfrm>
          <a:prstGeom prst="ellipse">
            <a:avLst/>
          </a:prstGeom>
          <a:solidFill>
            <a:srgbClr val="307EAC"/>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2" name="TextBox 26">
            <a:extLst>
              <a:ext uri="{FF2B5EF4-FFF2-40B4-BE49-F238E27FC236}">
                <a16:creationId xmlns:a16="http://schemas.microsoft.com/office/drawing/2014/main" id="{346AA18C-0211-5B41-D761-1D28ED808890}"/>
              </a:ext>
            </a:extLst>
          </p:cNvPr>
          <p:cNvSpPr txBox="1"/>
          <p:nvPr/>
        </p:nvSpPr>
        <p:spPr bwMode="auto">
          <a:xfrm>
            <a:off x="3562356" y="658622"/>
            <a:ext cx="998658" cy="769441"/>
          </a:xfrm>
          <a:prstGeom prst="rect">
            <a:avLst/>
          </a:prstGeom>
          <a:noFill/>
        </p:spPr>
        <p:txBody>
          <a:bodyPr wrap="square" anchor="b">
            <a:spAutoFit/>
          </a:bodyPr>
          <a:lstStyle/>
          <a:p>
            <a:pPr algn="ctr">
              <a:defRPr/>
            </a:pPr>
            <a:r>
              <a:rPr lang="en-US" sz="4400" b="1" dirty="0">
                <a:solidFill>
                  <a:schemeClr val="bg1"/>
                </a:solidFill>
                <a:latin typeface="Calibri" panose="020F0502020204030204" pitchFamily="34" charset="0"/>
                <a:ea typeface="Roboto Cn" pitchFamily="2" charset="0"/>
                <a:cs typeface="Calibri" panose="020F0502020204030204" pitchFamily="34" charset="0"/>
              </a:rPr>
              <a:t>05</a:t>
            </a:r>
          </a:p>
        </p:txBody>
      </p:sp>
      <p:sp>
        <p:nvSpPr>
          <p:cNvPr id="4" name="TextBox 26">
            <a:extLst>
              <a:ext uri="{FF2B5EF4-FFF2-40B4-BE49-F238E27FC236}">
                <a16:creationId xmlns:a16="http://schemas.microsoft.com/office/drawing/2014/main" id="{42B1E4FE-AF03-C986-BED6-B8920E6F5828}"/>
              </a:ext>
            </a:extLst>
          </p:cNvPr>
          <p:cNvSpPr txBox="1"/>
          <p:nvPr/>
        </p:nvSpPr>
        <p:spPr bwMode="auto">
          <a:xfrm>
            <a:off x="3562356" y="2282295"/>
            <a:ext cx="998658" cy="769441"/>
          </a:xfrm>
          <a:prstGeom prst="rect">
            <a:avLst/>
          </a:prstGeom>
          <a:noFill/>
        </p:spPr>
        <p:txBody>
          <a:bodyPr wrap="square" anchor="b">
            <a:spAutoFit/>
          </a:bodyPr>
          <a:lstStyle/>
          <a:p>
            <a:pPr algn="ctr">
              <a:defRPr/>
            </a:pPr>
            <a:r>
              <a:rPr lang="en-US" sz="4400" b="1" dirty="0">
                <a:solidFill>
                  <a:schemeClr val="bg1"/>
                </a:solidFill>
                <a:latin typeface="Calibri" panose="020F0502020204030204" pitchFamily="34" charset="0"/>
                <a:ea typeface="Roboto Cn" pitchFamily="2" charset="0"/>
                <a:cs typeface="Calibri" panose="020F0502020204030204" pitchFamily="34" charset="0"/>
              </a:rPr>
              <a:t>06</a:t>
            </a:r>
          </a:p>
        </p:txBody>
      </p:sp>
      <p:sp>
        <p:nvSpPr>
          <p:cNvPr id="5" name="TextBox 26">
            <a:extLst>
              <a:ext uri="{FF2B5EF4-FFF2-40B4-BE49-F238E27FC236}">
                <a16:creationId xmlns:a16="http://schemas.microsoft.com/office/drawing/2014/main" id="{CB6081BC-E536-1242-BA4E-7426401EF1AD}"/>
              </a:ext>
            </a:extLst>
          </p:cNvPr>
          <p:cNvSpPr txBox="1"/>
          <p:nvPr/>
        </p:nvSpPr>
        <p:spPr bwMode="auto">
          <a:xfrm>
            <a:off x="3562356" y="3905968"/>
            <a:ext cx="998658" cy="769441"/>
          </a:xfrm>
          <a:prstGeom prst="rect">
            <a:avLst/>
          </a:prstGeom>
          <a:noFill/>
        </p:spPr>
        <p:txBody>
          <a:bodyPr wrap="square" anchor="b">
            <a:spAutoFit/>
          </a:bodyPr>
          <a:lstStyle/>
          <a:p>
            <a:pPr algn="ctr">
              <a:defRPr/>
            </a:pPr>
            <a:r>
              <a:rPr lang="en-US" sz="4400" b="1" dirty="0">
                <a:solidFill>
                  <a:schemeClr val="bg1"/>
                </a:solidFill>
                <a:latin typeface="Calibri" panose="020F0502020204030204" pitchFamily="34" charset="0"/>
                <a:ea typeface="Roboto Cn" pitchFamily="2" charset="0"/>
                <a:cs typeface="Calibri" panose="020F0502020204030204" pitchFamily="34" charset="0"/>
              </a:rPr>
              <a:t>07</a:t>
            </a:r>
          </a:p>
        </p:txBody>
      </p:sp>
      <p:sp>
        <p:nvSpPr>
          <p:cNvPr id="7" name="Rounded Rectangle 6">
            <a:extLst>
              <a:ext uri="{FF2B5EF4-FFF2-40B4-BE49-F238E27FC236}">
                <a16:creationId xmlns:a16="http://schemas.microsoft.com/office/drawing/2014/main" id="{47E46804-D378-4499-42A8-9F7EC5FA5E2F}"/>
              </a:ext>
            </a:extLst>
          </p:cNvPr>
          <p:cNvSpPr/>
          <p:nvPr/>
        </p:nvSpPr>
        <p:spPr>
          <a:xfrm>
            <a:off x="-470647" y="5532899"/>
            <a:ext cx="8780929" cy="695513"/>
          </a:xfrm>
          <a:prstGeom prst="roundRect">
            <a:avLst>
              <a:gd name="adj" fmla="val 29128"/>
            </a:avLst>
          </a:prstGeom>
          <a:solidFill>
            <a:schemeClr val="bg1"/>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C13F941-7208-8733-ECA2-8514954A5228}"/>
              </a:ext>
            </a:extLst>
          </p:cNvPr>
          <p:cNvSpPr txBox="1"/>
          <p:nvPr/>
        </p:nvSpPr>
        <p:spPr>
          <a:xfrm>
            <a:off x="498497" y="5734647"/>
            <a:ext cx="8976866" cy="408317"/>
          </a:xfrm>
          <a:prstGeom prst="rect">
            <a:avLst/>
          </a:prstGeom>
          <a:noFill/>
        </p:spPr>
        <p:txBody>
          <a:bodyPr wrap="square" rtlCol="0">
            <a:spAutoFit/>
          </a:bodyPr>
          <a:lstStyle/>
          <a:p>
            <a:pPr>
              <a:lnSpc>
                <a:spcPts val="2340"/>
              </a:lnSpc>
            </a:pPr>
            <a:r>
              <a:rPr lang="en-US" sz="2800" b="1" dirty="0">
                <a:solidFill>
                  <a:srgbClr val="10153D"/>
                </a:solidFill>
              </a:rPr>
              <a:t>This is why verification becomes a key digital skill</a:t>
            </a:r>
          </a:p>
        </p:txBody>
      </p:sp>
    </p:spTree>
    <p:extLst>
      <p:ext uri="{BB962C8B-B14F-4D97-AF65-F5344CB8AC3E}">
        <p14:creationId xmlns:p14="http://schemas.microsoft.com/office/powerpoint/2010/main" val="23313389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C4E5D-F440-6DA7-9518-39B518765D2F}"/>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5E4FF548-81E6-85B5-F2B6-6D5BD51DAF4D}"/>
              </a:ext>
            </a:extLst>
          </p:cNvPr>
          <p:cNvSpPr/>
          <p:nvPr/>
        </p:nvSpPr>
        <p:spPr>
          <a:xfrm flipH="1">
            <a:off x="0" y="1913719"/>
            <a:ext cx="12185500" cy="3874083"/>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58E3C27D-EC89-F2F2-6A3D-40CE381C4FEC}"/>
              </a:ext>
            </a:extLst>
          </p:cNvPr>
          <p:cNvSpPr/>
          <p:nvPr/>
        </p:nvSpPr>
        <p:spPr>
          <a:xfrm>
            <a:off x="3866921" y="3104351"/>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9" name="TextBox 18">
            <a:extLst>
              <a:ext uri="{FF2B5EF4-FFF2-40B4-BE49-F238E27FC236}">
                <a16:creationId xmlns:a16="http://schemas.microsoft.com/office/drawing/2014/main" id="{43BF7469-7BE6-C9C0-F626-ADFF9B51220E}"/>
              </a:ext>
            </a:extLst>
          </p:cNvPr>
          <p:cNvSpPr txBox="1"/>
          <p:nvPr/>
        </p:nvSpPr>
        <p:spPr>
          <a:xfrm>
            <a:off x="579276" y="2409496"/>
            <a:ext cx="5270195" cy="3816429"/>
          </a:xfrm>
          <a:prstGeom prst="rect">
            <a:avLst/>
          </a:prstGeom>
          <a:noFill/>
        </p:spPr>
        <p:txBody>
          <a:bodyPr wrap="square">
            <a:spAutoFit/>
          </a:bodyPr>
          <a:lstStyle/>
          <a:p>
            <a:r>
              <a:rPr lang="en-IE" sz="2400" dirty="0">
                <a:solidFill>
                  <a:schemeClr val="bg1"/>
                </a:solidFill>
                <a:latin typeface="Calibri" panose="020F0502020204030204" pitchFamily="34" charset="0"/>
                <a:cs typeface="Calibri" panose="020F0502020204030204" pitchFamily="34" charset="0"/>
              </a:rPr>
              <a:t>AI-generated content is flooding the internet, from videos and music to news and books. On top of that, generative AI is making false information look more convincing than ever. We're entering a new era of information overload, and figuring out what's real and what's not is becoming more and more of a challenge. </a:t>
            </a:r>
          </a:p>
          <a:p>
            <a:endParaRPr lang="en-IE" sz="2400" dirty="0">
              <a:solidFill>
                <a:schemeClr val="bg1"/>
              </a:solidFill>
              <a:latin typeface="Calibri" panose="020F0502020204030204" pitchFamily="34" charset="0"/>
              <a:cs typeface="Calibri" panose="020F0502020204030204" pitchFamily="34" charset="0"/>
            </a:endParaRPr>
          </a:p>
          <a:p>
            <a:endParaRPr lang="en-IE" sz="2600" dirty="0">
              <a:solidFill>
                <a:schemeClr val="bg1"/>
              </a:solidFill>
              <a:latin typeface="Calibri" panose="020F0502020204030204" pitchFamily="34" charset="0"/>
              <a:cs typeface="Calibri" panose="020F0502020204030204" pitchFamily="34" charset="0"/>
            </a:endParaRPr>
          </a:p>
        </p:txBody>
      </p:sp>
      <p:sp>
        <p:nvSpPr>
          <p:cNvPr id="6" name="Text Placeholder 11">
            <a:extLst>
              <a:ext uri="{FF2B5EF4-FFF2-40B4-BE49-F238E27FC236}">
                <a16:creationId xmlns:a16="http://schemas.microsoft.com/office/drawing/2014/main" id="{E6BB6B8F-44A5-09A6-6B10-2671A18756CD}"/>
              </a:ext>
            </a:extLst>
          </p:cNvPr>
          <p:cNvSpPr txBox="1">
            <a:spLocks/>
          </p:cNvSpPr>
          <p:nvPr/>
        </p:nvSpPr>
        <p:spPr>
          <a:xfrm>
            <a:off x="579276" y="703735"/>
            <a:ext cx="8915750"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How AI SLOP destroying the Internet</a:t>
            </a:r>
          </a:p>
          <a:p>
            <a:pPr marL="0" indent="0">
              <a:buNone/>
            </a:pPr>
            <a:endParaRPr lang="en-US" sz="3600" b="1" dirty="0">
              <a:solidFill>
                <a:srgbClr val="22BDBF"/>
              </a:solidFill>
              <a:cs typeface="Times New Roman" panose="02020603050405020304" pitchFamily="18" charset="0"/>
            </a:endParaRPr>
          </a:p>
        </p:txBody>
      </p:sp>
      <p:sp>
        <p:nvSpPr>
          <p:cNvPr id="8" name="Graphic 4">
            <a:extLst>
              <a:ext uri="{FF2B5EF4-FFF2-40B4-BE49-F238E27FC236}">
                <a16:creationId xmlns:a16="http://schemas.microsoft.com/office/drawing/2014/main" id="{2C42C028-9A17-B938-E106-F90D65D209B2}"/>
              </a:ext>
            </a:extLst>
          </p:cNvPr>
          <p:cNvSpPr/>
          <p:nvPr/>
        </p:nvSpPr>
        <p:spPr>
          <a:xfrm rot="5400000">
            <a:off x="1681148" y="668960"/>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pic>
        <p:nvPicPr>
          <p:cNvPr id="11" name="Picture 10">
            <a:extLst>
              <a:ext uri="{FF2B5EF4-FFF2-40B4-BE49-F238E27FC236}">
                <a16:creationId xmlns:a16="http://schemas.microsoft.com/office/drawing/2014/main" id="{523CAF3F-F33E-3586-8CF6-0E687A239175}"/>
              </a:ext>
            </a:extLst>
          </p:cNvPr>
          <p:cNvPicPr>
            <a:picLocks noChangeAspect="1"/>
          </p:cNvPicPr>
          <p:nvPr/>
        </p:nvPicPr>
        <p:blipFill>
          <a:blip r:embed="rId3"/>
          <a:stretch>
            <a:fillRect/>
          </a:stretch>
        </p:blipFill>
        <p:spPr>
          <a:xfrm>
            <a:off x="7389383" y="2470294"/>
            <a:ext cx="4795497" cy="3488489"/>
          </a:xfrm>
          <a:prstGeom prst="rect">
            <a:avLst/>
          </a:prstGeom>
        </p:spPr>
      </p:pic>
      <p:pic>
        <p:nvPicPr>
          <p:cNvPr id="13" name="Picture 5">
            <a:extLst>
              <a:ext uri="{FF2B5EF4-FFF2-40B4-BE49-F238E27FC236}">
                <a16:creationId xmlns:a16="http://schemas.microsoft.com/office/drawing/2014/main" id="{58094730-A82A-86DF-CD7B-3E5A9F6596A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8387" t="10823" r="26749" b="5574"/>
          <a:stretch>
            <a:fillRect/>
          </a:stretch>
        </p:blipFill>
        <p:spPr>
          <a:xfrm>
            <a:off x="6229028" y="2115316"/>
            <a:ext cx="5956472" cy="4606386"/>
          </a:xfrm>
          <a:prstGeom prst="rect">
            <a:avLst/>
          </a:prstGeom>
          <a:effectLst>
            <a:outerShdw blurRad="63500" sx="102000" sy="102000" algn="ctr" rotWithShape="0">
              <a:prstClr val="black">
                <a:alpha val="40000"/>
              </a:prstClr>
            </a:outerShdw>
          </a:effectLst>
        </p:spPr>
      </p:pic>
      <p:grpSp>
        <p:nvGrpSpPr>
          <p:cNvPr id="14" name="Group 13">
            <a:extLst>
              <a:ext uri="{FF2B5EF4-FFF2-40B4-BE49-F238E27FC236}">
                <a16:creationId xmlns:a16="http://schemas.microsoft.com/office/drawing/2014/main" id="{D112E5D0-339B-2AAA-D304-F7B7FA67CABE}"/>
              </a:ext>
            </a:extLst>
          </p:cNvPr>
          <p:cNvGrpSpPr/>
          <p:nvPr/>
        </p:nvGrpSpPr>
        <p:grpSpPr>
          <a:xfrm rot="471209">
            <a:off x="9763146" y="1118357"/>
            <a:ext cx="1578853" cy="1558977"/>
            <a:chOff x="5021705" y="3013023"/>
            <a:chExt cx="1578853" cy="1558977"/>
          </a:xfrm>
        </p:grpSpPr>
        <p:sp>
          <p:nvSpPr>
            <p:cNvPr id="21" name="Oval 20">
              <a:extLst>
                <a:ext uri="{FF2B5EF4-FFF2-40B4-BE49-F238E27FC236}">
                  <a16:creationId xmlns:a16="http://schemas.microsoft.com/office/drawing/2014/main" id="{10F91179-B3FE-0257-AE8C-7BF8C5F0D7CD}"/>
                </a:ext>
              </a:extLst>
            </p:cNvPr>
            <p:cNvSpPr/>
            <p:nvPr/>
          </p:nvSpPr>
          <p:spPr>
            <a:xfrm>
              <a:off x="5021705" y="3013023"/>
              <a:ext cx="1558977" cy="1558977"/>
            </a:xfrm>
            <a:prstGeom prst="ellipse">
              <a:avLst/>
            </a:prstGeom>
            <a:solidFill>
              <a:srgbClr val="22BD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00" dirty="0"/>
            </a:p>
          </p:txBody>
        </p:sp>
        <p:sp>
          <p:nvSpPr>
            <p:cNvPr id="22" name="TextBox 21">
              <a:extLst>
                <a:ext uri="{FF2B5EF4-FFF2-40B4-BE49-F238E27FC236}">
                  <a16:creationId xmlns:a16="http://schemas.microsoft.com/office/drawing/2014/main" id="{C81E60C6-F17F-633F-FBD7-B8D91FD36842}"/>
                </a:ext>
              </a:extLst>
            </p:cNvPr>
            <p:cNvSpPr txBox="1"/>
            <p:nvPr/>
          </p:nvSpPr>
          <p:spPr>
            <a:xfrm>
              <a:off x="5041581" y="3437792"/>
              <a:ext cx="1558977" cy="861774"/>
            </a:xfrm>
            <a:prstGeom prst="rect">
              <a:avLst/>
            </a:prstGeom>
            <a:noFill/>
          </p:spPr>
          <p:txBody>
            <a:bodyPr wrap="square">
              <a:spAutoFit/>
            </a:bodyPr>
            <a:lstStyle/>
            <a:p>
              <a:pPr algn="ctr">
                <a:lnSpc>
                  <a:spcPts val="2960"/>
                </a:lnSpc>
              </a:pPr>
              <a:r>
                <a:rPr lang="en-US" sz="2800" b="1" dirty="0">
                  <a:solidFill>
                    <a:schemeClr val="bg1"/>
                  </a:solidFill>
                </a:rPr>
                <a:t>CLICK TO </a:t>
              </a:r>
              <a:r>
                <a:rPr lang="en-US" sz="2800" b="1" dirty="0">
                  <a:solidFill>
                    <a:schemeClr val="bg1"/>
                  </a:solidFill>
                  <a:hlinkClick r:id="rId5">
                    <a:extLst>
                      <a:ext uri="{A12FA001-AC4F-418D-AE19-62706E023703}">
                        <ahyp:hlinkClr xmlns:ahyp="http://schemas.microsoft.com/office/drawing/2018/hyperlinkcolor" val="tx"/>
                      </a:ext>
                    </a:extLst>
                  </a:hlinkClick>
                </a:rPr>
                <a:t>VIEW</a:t>
              </a:r>
              <a:endParaRPr lang="en-US" sz="2800" b="1" dirty="0">
                <a:solidFill>
                  <a:schemeClr val="bg1"/>
                </a:solidFill>
              </a:endParaRPr>
            </a:p>
          </p:txBody>
        </p:sp>
      </p:grpSp>
      <p:sp>
        <p:nvSpPr>
          <p:cNvPr id="23" name="Freeform 22">
            <a:extLst>
              <a:ext uri="{FF2B5EF4-FFF2-40B4-BE49-F238E27FC236}">
                <a16:creationId xmlns:a16="http://schemas.microsoft.com/office/drawing/2014/main" id="{C887A631-03B8-3EDA-76A9-6758857F1558}"/>
              </a:ext>
            </a:extLst>
          </p:cNvPr>
          <p:cNvSpPr/>
          <p:nvPr/>
        </p:nvSpPr>
        <p:spPr>
          <a:xfrm rot="15174829" flipH="1">
            <a:off x="7675252" y="982956"/>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19345001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0C018C-1EEC-AD8B-7942-6F0D4B11AFC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2E18FB0-F7DC-BE95-E389-10E0101AD169}"/>
              </a:ext>
            </a:extLst>
          </p:cNvPr>
          <p:cNvSpPr>
            <a:spLocks noGrp="1"/>
          </p:cNvSpPr>
          <p:nvPr>
            <p:ph type="body" sz="quarter" idx="16"/>
          </p:nvPr>
        </p:nvSpPr>
        <p:spPr>
          <a:xfrm>
            <a:off x="5297322" y="2639355"/>
            <a:ext cx="6245104" cy="2987721"/>
          </a:xfrm>
        </p:spPr>
        <p:txBody>
          <a:bodyPr>
            <a:normAutofit/>
          </a:bodyPr>
          <a:lstStyle/>
          <a:p>
            <a:r>
              <a:rPr lang="en-US" dirty="0"/>
              <a:t>Accountable Author   </a:t>
            </a:r>
          </a:p>
          <a:p>
            <a:endParaRPr lang="en-US" dirty="0"/>
          </a:p>
          <a:p>
            <a:r>
              <a:rPr lang="en-US" b="1" dirty="0"/>
              <a:t>(10 min)</a:t>
            </a:r>
          </a:p>
          <a:p>
            <a:endParaRPr lang="en-US" dirty="0"/>
          </a:p>
        </p:txBody>
      </p:sp>
      <p:sp>
        <p:nvSpPr>
          <p:cNvPr id="5" name="Text Placeholder 4">
            <a:extLst>
              <a:ext uri="{FF2B5EF4-FFF2-40B4-BE49-F238E27FC236}">
                <a16:creationId xmlns:a16="http://schemas.microsoft.com/office/drawing/2014/main" id="{8AF8BA99-D98F-FD94-317D-3B953E47C7C8}"/>
              </a:ext>
            </a:extLst>
          </p:cNvPr>
          <p:cNvSpPr>
            <a:spLocks noGrp="1"/>
          </p:cNvSpPr>
          <p:nvPr>
            <p:ph type="body" sz="quarter" idx="17"/>
          </p:nvPr>
        </p:nvSpPr>
        <p:spPr/>
        <p:txBody>
          <a:bodyPr/>
          <a:lstStyle/>
          <a:p>
            <a:r>
              <a:rPr lang="en-US" dirty="0"/>
              <a:t>03</a:t>
            </a:r>
          </a:p>
        </p:txBody>
      </p:sp>
      <p:sp>
        <p:nvSpPr>
          <p:cNvPr id="7" name="Graphic 7">
            <a:extLst>
              <a:ext uri="{FF2B5EF4-FFF2-40B4-BE49-F238E27FC236}">
                <a16:creationId xmlns:a16="http://schemas.microsoft.com/office/drawing/2014/main" id="{E1D16F07-B091-01AD-3ADB-CF0267E334E4}"/>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26515011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Shape 12">
            <a:extLst>
              <a:ext uri="{FF2B5EF4-FFF2-40B4-BE49-F238E27FC236}">
                <a16:creationId xmlns:a16="http://schemas.microsoft.com/office/drawing/2014/main" id="{FADC4030-085C-672E-7031-DC510EF0CDD5}"/>
              </a:ext>
            </a:extLst>
          </p:cNvPr>
          <p:cNvSpPr/>
          <p:nvPr/>
        </p:nvSpPr>
        <p:spPr>
          <a:xfrm>
            <a:off x="0" y="2914894"/>
            <a:ext cx="12192000" cy="3149676"/>
          </a:xfrm>
          <a:prstGeom prst="rect">
            <a:avLst/>
          </a:prstGeom>
          <a:solidFill>
            <a:srgbClr val="3C3795"/>
          </a:solidFill>
          <a:ln w="6350">
            <a:solidFill>
              <a:srgbClr val="294684"/>
            </a:solidFill>
            <a:prstDash val="solid"/>
          </a:ln>
        </p:spPr>
        <p:txBody>
          <a:bodyPr/>
          <a:lstStyle/>
          <a:p>
            <a:endParaRPr lang="pl-PL">
              <a:solidFill>
                <a:schemeClr val="bg1"/>
              </a:solidFill>
              <a:latin typeface="Calibri" panose="020F0502020204030204" pitchFamily="34" charset="0"/>
              <a:cs typeface="Calibri" panose="020F0502020204030204" pitchFamily="34" charset="0"/>
            </a:endParaRPr>
          </a:p>
        </p:txBody>
      </p:sp>
      <p:sp>
        <p:nvSpPr>
          <p:cNvPr id="60" name="Graphic 7">
            <a:extLst>
              <a:ext uri="{FF2B5EF4-FFF2-40B4-BE49-F238E27FC236}">
                <a16:creationId xmlns:a16="http://schemas.microsoft.com/office/drawing/2014/main" id="{4B957D8B-EC3E-635E-4836-A47970C4FFB2}"/>
              </a:ext>
            </a:extLst>
          </p:cNvPr>
          <p:cNvSpPr/>
          <p:nvPr/>
        </p:nvSpPr>
        <p:spPr>
          <a:xfrm>
            <a:off x="8958532" y="2671054"/>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9" name="Shape 7">
            <a:extLst>
              <a:ext uri="{FF2B5EF4-FFF2-40B4-BE49-F238E27FC236}">
                <a16:creationId xmlns:a16="http://schemas.microsoft.com/office/drawing/2014/main" id="{43AEB96D-6CB8-94A7-9CD4-66089DF8639E}"/>
              </a:ext>
            </a:extLst>
          </p:cNvPr>
          <p:cNvSpPr/>
          <p:nvPr/>
        </p:nvSpPr>
        <p:spPr>
          <a:xfrm>
            <a:off x="481432" y="2411974"/>
            <a:ext cx="2697480" cy="2290955"/>
          </a:xfrm>
          <a:prstGeom prst="rect">
            <a:avLst/>
          </a:prstGeom>
          <a:solidFill>
            <a:schemeClr val="bg1"/>
          </a:solidFill>
          <a:ln w="12700">
            <a:solidFill>
              <a:srgbClr val="10153D"/>
            </a:solidFill>
            <a:prstDash val="sysDot"/>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10" name="Shape 8">
            <a:extLst>
              <a:ext uri="{FF2B5EF4-FFF2-40B4-BE49-F238E27FC236}">
                <a16:creationId xmlns:a16="http://schemas.microsoft.com/office/drawing/2014/main" id="{F2A52DE4-51C7-5BC3-F491-48DC02CDB727}"/>
              </a:ext>
            </a:extLst>
          </p:cNvPr>
          <p:cNvSpPr/>
          <p:nvPr/>
        </p:nvSpPr>
        <p:spPr>
          <a:xfrm>
            <a:off x="481432" y="2411974"/>
            <a:ext cx="2697480" cy="502920"/>
          </a:xfrm>
          <a:prstGeom prst="rect">
            <a:avLst/>
          </a:prstGeom>
          <a:solidFill>
            <a:srgbClr val="E8068C"/>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11" name="Text 9">
            <a:extLst>
              <a:ext uri="{FF2B5EF4-FFF2-40B4-BE49-F238E27FC236}">
                <a16:creationId xmlns:a16="http://schemas.microsoft.com/office/drawing/2014/main" id="{4F842A65-F74C-F54D-94E8-4B708DA4F9B0}"/>
              </a:ext>
            </a:extLst>
          </p:cNvPr>
          <p:cNvSpPr/>
          <p:nvPr/>
        </p:nvSpPr>
        <p:spPr>
          <a:xfrm>
            <a:off x="481736" y="2419594"/>
            <a:ext cx="2639924" cy="502920"/>
          </a:xfrm>
          <a:prstGeom prst="rect">
            <a:avLst/>
          </a:prstGeom>
          <a:noFill/>
          <a:ln/>
        </p:spPr>
        <p:txBody>
          <a:bodyPr wrap="square" rtlCol="0" anchor="ctr"/>
          <a:lstStyle/>
          <a:p>
            <a:pPr algn="ctr"/>
            <a:r>
              <a:rPr lang="en-US" sz="2700" b="1" dirty="0">
                <a:solidFill>
                  <a:schemeClr val="bg1"/>
                </a:solidFill>
                <a:latin typeface="Calibri" panose="020F0502020204030204" pitchFamily="34" charset="0"/>
                <a:ea typeface="Georgia" pitchFamily="34" charset="-122"/>
                <a:cs typeface="Calibri" panose="020F0502020204030204" pitchFamily="34" charset="0"/>
              </a:rPr>
              <a:t>Accuracy</a:t>
            </a:r>
          </a:p>
        </p:txBody>
      </p:sp>
      <p:sp>
        <p:nvSpPr>
          <p:cNvPr id="13" name="Text 11">
            <a:extLst>
              <a:ext uri="{FF2B5EF4-FFF2-40B4-BE49-F238E27FC236}">
                <a16:creationId xmlns:a16="http://schemas.microsoft.com/office/drawing/2014/main" id="{8C92D5C1-A3B2-5A14-25D7-A38EEFBCB66E}"/>
              </a:ext>
            </a:extLst>
          </p:cNvPr>
          <p:cNvSpPr/>
          <p:nvPr/>
        </p:nvSpPr>
        <p:spPr>
          <a:xfrm>
            <a:off x="487680" y="3139357"/>
            <a:ext cx="2697480" cy="1417320"/>
          </a:xfrm>
          <a:prstGeom prst="rect">
            <a:avLst/>
          </a:prstGeom>
          <a:noFill/>
          <a:ln/>
        </p:spPr>
        <p:txBody>
          <a:bodyPr wrap="square" rtlCol="0" anchor="t"/>
          <a:lstStyle/>
          <a:p>
            <a:pPr algn="ctr">
              <a:lnSpc>
                <a:spcPts val="2100"/>
              </a:lnSpc>
            </a:pPr>
            <a:r>
              <a:rPr lang="en-US" sz="2200" dirty="0">
                <a:solidFill>
                  <a:srgbClr val="10153D"/>
                </a:solidFill>
                <a:latin typeface="Calibri" panose="020F0502020204030204" pitchFamily="34" charset="0"/>
                <a:ea typeface="Calibri" pitchFamily="34" charset="-122"/>
                <a:cs typeface="Calibri" panose="020F0502020204030204" pitchFamily="34" charset="0"/>
              </a:rPr>
              <a:t>Did I check facts, dates, and quotes against trusted sources?</a:t>
            </a:r>
          </a:p>
          <a:p>
            <a:pPr algn="ctr">
              <a:lnSpc>
                <a:spcPts val="2100"/>
              </a:lnSpc>
            </a:pPr>
            <a:endParaRPr lang="en-US" sz="2200" dirty="0">
              <a:solidFill>
                <a:srgbClr val="10153D"/>
              </a:solidFill>
              <a:latin typeface="Calibri" panose="020F0502020204030204" pitchFamily="34" charset="0"/>
              <a:cs typeface="Calibri" panose="020F0502020204030204" pitchFamily="34" charset="0"/>
            </a:endParaRPr>
          </a:p>
        </p:txBody>
      </p:sp>
      <p:sp>
        <p:nvSpPr>
          <p:cNvPr id="17" name="Shape 15">
            <a:extLst>
              <a:ext uri="{FF2B5EF4-FFF2-40B4-BE49-F238E27FC236}">
                <a16:creationId xmlns:a16="http://schemas.microsoft.com/office/drawing/2014/main" id="{FFAC6186-9365-E8DD-2C01-72024A0D1ACA}"/>
              </a:ext>
            </a:extLst>
          </p:cNvPr>
          <p:cNvSpPr/>
          <p:nvPr/>
        </p:nvSpPr>
        <p:spPr>
          <a:xfrm>
            <a:off x="3325216" y="2411974"/>
            <a:ext cx="2697480" cy="2290955"/>
          </a:xfrm>
          <a:prstGeom prst="rect">
            <a:avLst/>
          </a:prstGeom>
          <a:solidFill>
            <a:schemeClr val="bg1"/>
          </a:solidFill>
          <a:ln w="12700">
            <a:solidFill>
              <a:srgbClr val="10153D"/>
            </a:solidFill>
            <a:prstDash val="sysDot"/>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18" name="Shape 16">
            <a:extLst>
              <a:ext uri="{FF2B5EF4-FFF2-40B4-BE49-F238E27FC236}">
                <a16:creationId xmlns:a16="http://schemas.microsoft.com/office/drawing/2014/main" id="{F7C0F352-E13C-F210-C134-A6B6313A41BF}"/>
              </a:ext>
            </a:extLst>
          </p:cNvPr>
          <p:cNvSpPr/>
          <p:nvPr/>
        </p:nvSpPr>
        <p:spPr>
          <a:xfrm>
            <a:off x="3325216" y="2411974"/>
            <a:ext cx="2697480" cy="502920"/>
          </a:xfrm>
          <a:prstGeom prst="rect">
            <a:avLst/>
          </a:prstGeom>
          <a:solidFill>
            <a:srgbClr val="713293"/>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19" name="Text 17">
            <a:extLst>
              <a:ext uri="{FF2B5EF4-FFF2-40B4-BE49-F238E27FC236}">
                <a16:creationId xmlns:a16="http://schemas.microsoft.com/office/drawing/2014/main" id="{DBAAECE6-391A-7851-EA13-13F4DAA4619D}"/>
              </a:ext>
            </a:extLst>
          </p:cNvPr>
          <p:cNvSpPr/>
          <p:nvPr/>
        </p:nvSpPr>
        <p:spPr>
          <a:xfrm>
            <a:off x="3318968" y="2419594"/>
            <a:ext cx="2691028" cy="502920"/>
          </a:xfrm>
          <a:prstGeom prst="rect">
            <a:avLst/>
          </a:prstGeom>
          <a:noFill/>
          <a:ln/>
        </p:spPr>
        <p:txBody>
          <a:bodyPr wrap="square" rtlCol="0" anchor="ctr"/>
          <a:lstStyle/>
          <a:p>
            <a:pPr algn="ctr"/>
            <a:r>
              <a:rPr lang="en-US" sz="2700" b="1" dirty="0">
                <a:solidFill>
                  <a:schemeClr val="bg1"/>
                </a:solidFill>
                <a:latin typeface="Calibri" panose="020F0502020204030204" pitchFamily="34" charset="0"/>
                <a:ea typeface="Georgia" pitchFamily="34" charset="-122"/>
                <a:cs typeface="Calibri" panose="020F0502020204030204" pitchFamily="34" charset="0"/>
              </a:rPr>
              <a:t>Sources</a:t>
            </a:r>
            <a:endParaRPr lang="en-US" sz="2700" dirty="0">
              <a:solidFill>
                <a:schemeClr val="bg1"/>
              </a:solidFill>
              <a:latin typeface="Calibri" panose="020F0502020204030204" pitchFamily="34" charset="0"/>
              <a:cs typeface="Calibri" panose="020F0502020204030204" pitchFamily="34" charset="0"/>
            </a:endParaRPr>
          </a:p>
        </p:txBody>
      </p:sp>
      <p:sp>
        <p:nvSpPr>
          <p:cNvPr id="21" name="Text 19">
            <a:extLst>
              <a:ext uri="{FF2B5EF4-FFF2-40B4-BE49-F238E27FC236}">
                <a16:creationId xmlns:a16="http://schemas.microsoft.com/office/drawing/2014/main" id="{DF60820D-BD25-34FD-F782-BFB08E802929}"/>
              </a:ext>
            </a:extLst>
          </p:cNvPr>
          <p:cNvSpPr/>
          <p:nvPr/>
        </p:nvSpPr>
        <p:spPr>
          <a:xfrm>
            <a:off x="3318764" y="3139357"/>
            <a:ext cx="2697480" cy="1417320"/>
          </a:xfrm>
          <a:prstGeom prst="rect">
            <a:avLst/>
          </a:prstGeom>
          <a:noFill/>
          <a:ln/>
        </p:spPr>
        <p:txBody>
          <a:bodyPr wrap="square" rtlCol="0" anchor="t"/>
          <a:lstStyle/>
          <a:p>
            <a:pPr algn="ctr">
              <a:lnSpc>
                <a:spcPts val="2100"/>
              </a:lnSpc>
            </a:pPr>
            <a:r>
              <a:rPr lang="en-US" sz="2200" dirty="0">
                <a:solidFill>
                  <a:srgbClr val="10153D"/>
                </a:solidFill>
                <a:latin typeface="Calibri" panose="020F0502020204030204" pitchFamily="34" charset="0"/>
                <a:ea typeface="Calibri" pitchFamily="34" charset="-122"/>
                <a:cs typeface="Calibri" panose="020F0502020204030204" pitchFamily="34" charset="0"/>
              </a:rPr>
              <a:t>Can I cite real publications behind every key claim?</a:t>
            </a:r>
          </a:p>
          <a:p>
            <a:pPr algn="ctr">
              <a:lnSpc>
                <a:spcPts val="2100"/>
              </a:lnSpc>
            </a:pPr>
            <a:endParaRPr lang="en-US" sz="2200" dirty="0">
              <a:solidFill>
                <a:srgbClr val="10153D"/>
              </a:solidFill>
              <a:latin typeface="Calibri" panose="020F0502020204030204" pitchFamily="34" charset="0"/>
              <a:cs typeface="Calibri" panose="020F0502020204030204" pitchFamily="34" charset="0"/>
            </a:endParaRPr>
          </a:p>
        </p:txBody>
      </p:sp>
      <p:sp>
        <p:nvSpPr>
          <p:cNvPr id="25" name="Shape 23">
            <a:extLst>
              <a:ext uri="{FF2B5EF4-FFF2-40B4-BE49-F238E27FC236}">
                <a16:creationId xmlns:a16="http://schemas.microsoft.com/office/drawing/2014/main" id="{E244C9D8-2506-12B9-86BF-858AA8243CB3}"/>
              </a:ext>
            </a:extLst>
          </p:cNvPr>
          <p:cNvSpPr/>
          <p:nvPr/>
        </p:nvSpPr>
        <p:spPr>
          <a:xfrm>
            <a:off x="6169000" y="2411974"/>
            <a:ext cx="2697480" cy="2290955"/>
          </a:xfrm>
          <a:prstGeom prst="rect">
            <a:avLst/>
          </a:prstGeom>
          <a:solidFill>
            <a:schemeClr val="bg1"/>
          </a:solidFill>
          <a:ln w="12700">
            <a:solidFill>
              <a:srgbClr val="10153D"/>
            </a:solidFill>
            <a:prstDash val="sysDot"/>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26" name="Shape 24">
            <a:extLst>
              <a:ext uri="{FF2B5EF4-FFF2-40B4-BE49-F238E27FC236}">
                <a16:creationId xmlns:a16="http://schemas.microsoft.com/office/drawing/2014/main" id="{877E5CAE-7CB7-5F63-C641-61E9D81D066D}"/>
              </a:ext>
            </a:extLst>
          </p:cNvPr>
          <p:cNvSpPr/>
          <p:nvPr/>
        </p:nvSpPr>
        <p:spPr>
          <a:xfrm>
            <a:off x="6169000" y="2411974"/>
            <a:ext cx="2697480" cy="502920"/>
          </a:xfrm>
          <a:prstGeom prst="rect">
            <a:avLst/>
          </a:prstGeom>
          <a:solidFill>
            <a:srgbClr val="3C3795"/>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27" name="Text 25">
            <a:extLst>
              <a:ext uri="{FF2B5EF4-FFF2-40B4-BE49-F238E27FC236}">
                <a16:creationId xmlns:a16="http://schemas.microsoft.com/office/drawing/2014/main" id="{3A5F554F-C760-7384-4EFA-90C4E888871B}"/>
              </a:ext>
            </a:extLst>
          </p:cNvPr>
          <p:cNvSpPr/>
          <p:nvPr/>
        </p:nvSpPr>
        <p:spPr>
          <a:xfrm>
            <a:off x="6156300" y="2419594"/>
            <a:ext cx="2703628" cy="502920"/>
          </a:xfrm>
          <a:prstGeom prst="rect">
            <a:avLst/>
          </a:prstGeom>
          <a:noFill/>
          <a:ln/>
        </p:spPr>
        <p:txBody>
          <a:bodyPr wrap="square" rtlCol="0" anchor="ctr"/>
          <a:lstStyle/>
          <a:p>
            <a:pPr algn="ctr"/>
            <a:r>
              <a:rPr lang="en-US" sz="2700" b="1" dirty="0">
                <a:solidFill>
                  <a:schemeClr val="bg1"/>
                </a:solidFill>
                <a:latin typeface="Calibri" panose="020F0502020204030204" pitchFamily="34" charset="0"/>
                <a:ea typeface="Georgia" pitchFamily="34" charset="-122"/>
                <a:cs typeface="Calibri" panose="020F0502020204030204" pitchFamily="34" charset="0"/>
              </a:rPr>
              <a:t>Originality</a:t>
            </a:r>
            <a:endParaRPr lang="en-US" sz="2700" dirty="0">
              <a:solidFill>
                <a:schemeClr val="bg1"/>
              </a:solidFill>
              <a:latin typeface="Calibri" panose="020F0502020204030204" pitchFamily="34" charset="0"/>
              <a:cs typeface="Calibri" panose="020F0502020204030204" pitchFamily="34" charset="0"/>
            </a:endParaRPr>
          </a:p>
        </p:txBody>
      </p:sp>
      <p:sp>
        <p:nvSpPr>
          <p:cNvPr id="29" name="Text 27">
            <a:extLst>
              <a:ext uri="{FF2B5EF4-FFF2-40B4-BE49-F238E27FC236}">
                <a16:creationId xmlns:a16="http://schemas.microsoft.com/office/drawing/2014/main" id="{756687FB-EC43-0A07-95C2-3A852100F76B}"/>
              </a:ext>
            </a:extLst>
          </p:cNvPr>
          <p:cNvSpPr/>
          <p:nvPr/>
        </p:nvSpPr>
        <p:spPr>
          <a:xfrm>
            <a:off x="6187948" y="3139357"/>
            <a:ext cx="2697480" cy="1417320"/>
          </a:xfrm>
          <a:prstGeom prst="rect">
            <a:avLst/>
          </a:prstGeom>
          <a:noFill/>
          <a:ln/>
        </p:spPr>
        <p:txBody>
          <a:bodyPr wrap="square" rtlCol="0" anchor="t"/>
          <a:lstStyle/>
          <a:p>
            <a:pPr algn="ctr">
              <a:lnSpc>
                <a:spcPts val="2100"/>
              </a:lnSpc>
            </a:pPr>
            <a:r>
              <a:rPr lang="en-US" sz="2200" dirty="0">
                <a:solidFill>
                  <a:srgbClr val="10153D"/>
                </a:solidFill>
                <a:latin typeface="Calibri" panose="020F0502020204030204" pitchFamily="34" charset="0"/>
                <a:ea typeface="Calibri" pitchFamily="34" charset="-122"/>
                <a:cs typeface="Calibri" panose="020F0502020204030204" pitchFamily="34" charset="0"/>
              </a:rPr>
              <a:t>Did I edit the AI draft so it is not detectable as raw AI output?</a:t>
            </a:r>
          </a:p>
          <a:p>
            <a:pPr algn="ctr">
              <a:lnSpc>
                <a:spcPts val="2100"/>
              </a:lnSpc>
            </a:pPr>
            <a:endParaRPr lang="en-US" sz="2200" dirty="0">
              <a:solidFill>
                <a:srgbClr val="10153D"/>
              </a:solidFill>
              <a:latin typeface="Calibri" panose="020F0502020204030204" pitchFamily="34" charset="0"/>
              <a:cs typeface="Calibri" panose="020F0502020204030204" pitchFamily="34" charset="0"/>
            </a:endParaRPr>
          </a:p>
        </p:txBody>
      </p:sp>
      <p:sp>
        <p:nvSpPr>
          <p:cNvPr id="33" name="Shape 31">
            <a:extLst>
              <a:ext uri="{FF2B5EF4-FFF2-40B4-BE49-F238E27FC236}">
                <a16:creationId xmlns:a16="http://schemas.microsoft.com/office/drawing/2014/main" id="{5970AB87-8D32-B96B-68B7-2DDB420D8C8C}"/>
              </a:ext>
            </a:extLst>
          </p:cNvPr>
          <p:cNvSpPr/>
          <p:nvPr/>
        </p:nvSpPr>
        <p:spPr>
          <a:xfrm>
            <a:off x="9012784" y="2406894"/>
            <a:ext cx="2697480" cy="2290955"/>
          </a:xfrm>
          <a:prstGeom prst="rect">
            <a:avLst/>
          </a:prstGeom>
          <a:solidFill>
            <a:schemeClr val="bg1"/>
          </a:solidFill>
          <a:ln w="12700">
            <a:solidFill>
              <a:srgbClr val="10153D"/>
            </a:solidFill>
            <a:prstDash val="sysDot"/>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34" name="Shape 32">
            <a:extLst>
              <a:ext uri="{FF2B5EF4-FFF2-40B4-BE49-F238E27FC236}">
                <a16:creationId xmlns:a16="http://schemas.microsoft.com/office/drawing/2014/main" id="{BD891234-A43C-63F1-7C61-D9FF241153F4}"/>
              </a:ext>
            </a:extLst>
          </p:cNvPr>
          <p:cNvSpPr/>
          <p:nvPr/>
        </p:nvSpPr>
        <p:spPr>
          <a:xfrm>
            <a:off x="9012784" y="2411974"/>
            <a:ext cx="2697480" cy="502920"/>
          </a:xfrm>
          <a:prstGeom prst="rect">
            <a:avLst/>
          </a:prstGeom>
          <a:solidFill>
            <a:srgbClr val="22BDBF"/>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35" name="Text 33">
            <a:extLst>
              <a:ext uri="{FF2B5EF4-FFF2-40B4-BE49-F238E27FC236}">
                <a16:creationId xmlns:a16="http://schemas.microsoft.com/office/drawing/2014/main" id="{48FFC1D1-A18D-E74D-168F-6FC7B6F08761}"/>
              </a:ext>
            </a:extLst>
          </p:cNvPr>
          <p:cNvSpPr/>
          <p:nvPr/>
        </p:nvSpPr>
        <p:spPr>
          <a:xfrm>
            <a:off x="9006232" y="2419594"/>
            <a:ext cx="2684780" cy="502920"/>
          </a:xfrm>
          <a:prstGeom prst="rect">
            <a:avLst/>
          </a:prstGeom>
          <a:noFill/>
          <a:ln/>
        </p:spPr>
        <p:txBody>
          <a:bodyPr wrap="square" rtlCol="0" anchor="ctr"/>
          <a:lstStyle/>
          <a:p>
            <a:pPr algn="ctr"/>
            <a:r>
              <a:rPr lang="en-US" sz="2700" b="1" dirty="0">
                <a:solidFill>
                  <a:schemeClr val="bg1"/>
                </a:solidFill>
                <a:latin typeface="Calibri" panose="020F0502020204030204" pitchFamily="34" charset="0"/>
                <a:ea typeface="Georgia" pitchFamily="34" charset="-122"/>
                <a:cs typeface="Calibri" panose="020F0502020204030204" pitchFamily="34" charset="0"/>
              </a:rPr>
              <a:t>Accountability </a:t>
            </a:r>
            <a:endParaRPr lang="en-US" sz="2700" dirty="0">
              <a:solidFill>
                <a:schemeClr val="bg1"/>
              </a:solidFill>
              <a:latin typeface="Calibri" panose="020F0502020204030204" pitchFamily="34" charset="0"/>
              <a:cs typeface="Calibri" panose="020F0502020204030204" pitchFamily="34" charset="0"/>
            </a:endParaRPr>
          </a:p>
        </p:txBody>
      </p:sp>
      <p:sp>
        <p:nvSpPr>
          <p:cNvPr id="37" name="Text 35">
            <a:extLst>
              <a:ext uri="{FF2B5EF4-FFF2-40B4-BE49-F238E27FC236}">
                <a16:creationId xmlns:a16="http://schemas.microsoft.com/office/drawing/2014/main" id="{0B46121E-7787-530E-5751-35F03984A219}"/>
              </a:ext>
            </a:extLst>
          </p:cNvPr>
          <p:cNvSpPr/>
          <p:nvPr/>
        </p:nvSpPr>
        <p:spPr>
          <a:xfrm>
            <a:off x="9031732" y="3139357"/>
            <a:ext cx="2665832" cy="1417320"/>
          </a:xfrm>
          <a:prstGeom prst="rect">
            <a:avLst/>
          </a:prstGeom>
          <a:noFill/>
          <a:ln/>
        </p:spPr>
        <p:txBody>
          <a:bodyPr wrap="square" rtlCol="0" anchor="t"/>
          <a:lstStyle/>
          <a:p>
            <a:pPr algn="ctr">
              <a:lnSpc>
                <a:spcPts val="2100"/>
              </a:lnSpc>
            </a:pPr>
            <a:r>
              <a:rPr lang="en-US" sz="2200" dirty="0">
                <a:solidFill>
                  <a:srgbClr val="10153D"/>
                </a:solidFill>
                <a:latin typeface="Calibri" panose="020F0502020204030204" pitchFamily="34" charset="0"/>
                <a:ea typeface="Calibri" pitchFamily="34" charset="-122"/>
                <a:cs typeface="Calibri" panose="020F0502020204030204" pitchFamily="34" charset="0"/>
              </a:rPr>
              <a:t>Can I explain how I used AI, what I changed, and why?</a:t>
            </a:r>
          </a:p>
          <a:p>
            <a:pPr algn="ctr">
              <a:lnSpc>
                <a:spcPts val="2100"/>
              </a:lnSpc>
            </a:pPr>
            <a:endParaRPr lang="en-US" sz="2200" dirty="0">
              <a:solidFill>
                <a:srgbClr val="10153D"/>
              </a:solidFill>
              <a:latin typeface="Calibri" panose="020F0502020204030204" pitchFamily="34" charset="0"/>
              <a:cs typeface="Calibri" panose="020F0502020204030204" pitchFamily="34" charset="0"/>
            </a:endParaRPr>
          </a:p>
        </p:txBody>
      </p:sp>
      <p:sp>
        <p:nvSpPr>
          <p:cNvPr id="57" name="Text Placeholder 11">
            <a:extLst>
              <a:ext uri="{FF2B5EF4-FFF2-40B4-BE49-F238E27FC236}">
                <a16:creationId xmlns:a16="http://schemas.microsoft.com/office/drawing/2014/main" id="{1638F06F-8A77-C12F-70F1-C0B9785BDFD5}"/>
              </a:ext>
            </a:extLst>
          </p:cNvPr>
          <p:cNvSpPr txBox="1">
            <a:spLocks/>
          </p:cNvSpPr>
          <p:nvPr/>
        </p:nvSpPr>
        <p:spPr>
          <a:xfrm>
            <a:off x="0" y="884633"/>
            <a:ext cx="12192000"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solidFill>
                  <a:srgbClr val="10153D"/>
                </a:solidFill>
                <a:latin typeface="Calibri" panose="020F0502020204030204" pitchFamily="34" charset="0"/>
                <a:cs typeface="Calibri" panose="020F0502020204030204" pitchFamily="34" charset="0"/>
              </a:rPr>
              <a:t>Accountable Lens</a:t>
            </a:r>
          </a:p>
          <a:p>
            <a:pPr marL="0" indent="0" algn="ctr">
              <a:buNone/>
            </a:pPr>
            <a:endParaRPr lang="en-US" sz="3600" b="1" dirty="0">
              <a:solidFill>
                <a:srgbClr val="10153D"/>
              </a:solidFill>
              <a:latin typeface="Calibri" panose="020F0502020204030204" pitchFamily="34" charset="0"/>
              <a:cs typeface="Calibri" panose="020F0502020204030204" pitchFamily="34" charset="0"/>
            </a:endParaRPr>
          </a:p>
        </p:txBody>
      </p:sp>
      <p:sp>
        <p:nvSpPr>
          <p:cNvPr id="59" name="Text 39">
            <a:extLst>
              <a:ext uri="{FF2B5EF4-FFF2-40B4-BE49-F238E27FC236}">
                <a16:creationId xmlns:a16="http://schemas.microsoft.com/office/drawing/2014/main" id="{C5ECBBB0-F72B-2AB2-67E3-8BD27A9AFD0C}"/>
              </a:ext>
            </a:extLst>
          </p:cNvPr>
          <p:cNvSpPr/>
          <p:nvPr/>
        </p:nvSpPr>
        <p:spPr>
          <a:xfrm>
            <a:off x="0" y="5186472"/>
            <a:ext cx="12192000" cy="583171"/>
          </a:xfrm>
          <a:prstGeom prst="rect">
            <a:avLst/>
          </a:prstGeom>
          <a:noFill/>
          <a:ln/>
        </p:spPr>
        <p:txBody>
          <a:bodyPr wrap="square" rtlCol="0" anchor="ctr"/>
          <a:lstStyle/>
          <a:p>
            <a:pPr algn="ctr"/>
            <a:r>
              <a:rPr lang="en-US" sz="2400" b="1" dirty="0">
                <a:solidFill>
                  <a:schemeClr val="bg1"/>
                </a:solidFill>
                <a:latin typeface="Calibri" pitchFamily="34" charset="0"/>
                <a:ea typeface="Calibri" pitchFamily="34" charset="-122"/>
                <a:cs typeface="Calibri" pitchFamily="34" charset="-120"/>
              </a:rPr>
              <a:t>Reliable content = smart use of AI guided by accountability.</a:t>
            </a:r>
          </a:p>
          <a:p>
            <a:pPr algn="ctr"/>
            <a:endParaRPr lang="en-US" sz="2400" dirty="0">
              <a:solidFill>
                <a:schemeClr val="bg1"/>
              </a:solidFill>
            </a:endParaRPr>
          </a:p>
        </p:txBody>
      </p:sp>
      <p:sp>
        <p:nvSpPr>
          <p:cNvPr id="66" name="Freeform 65">
            <a:extLst>
              <a:ext uri="{FF2B5EF4-FFF2-40B4-BE49-F238E27FC236}">
                <a16:creationId xmlns:a16="http://schemas.microsoft.com/office/drawing/2014/main" id="{45732E8B-D9AA-1EA4-9DFC-7B4820227C8D}"/>
              </a:ext>
            </a:extLst>
          </p:cNvPr>
          <p:cNvSpPr/>
          <p:nvPr/>
        </p:nvSpPr>
        <p:spPr>
          <a:xfrm rot="8157613">
            <a:off x="386792" y="1336454"/>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30" name="Text 39">
            <a:extLst>
              <a:ext uri="{FF2B5EF4-FFF2-40B4-BE49-F238E27FC236}">
                <a16:creationId xmlns:a16="http://schemas.microsoft.com/office/drawing/2014/main" id="{A6C0BA23-3CD6-F1BF-26BA-863C6BA65B70}"/>
              </a:ext>
            </a:extLst>
          </p:cNvPr>
          <p:cNvSpPr/>
          <p:nvPr/>
        </p:nvSpPr>
        <p:spPr>
          <a:xfrm>
            <a:off x="-62314" y="1485741"/>
            <a:ext cx="12192000" cy="583171"/>
          </a:xfrm>
          <a:prstGeom prst="rect">
            <a:avLst/>
          </a:prstGeom>
          <a:noFill/>
          <a:ln/>
        </p:spPr>
        <p:txBody>
          <a:bodyPr wrap="square" rtlCol="0" anchor="ctr"/>
          <a:lstStyle/>
          <a:p>
            <a:pPr algn="ctr"/>
            <a:r>
              <a:rPr lang="en-US" sz="2400" dirty="0">
                <a:solidFill>
                  <a:srgbClr val="10153D"/>
                </a:solidFill>
                <a:latin typeface="Calibri" pitchFamily="34" charset="0"/>
                <a:ea typeface="Calibri" pitchFamily="34" charset="-122"/>
                <a:cs typeface="Calibri" pitchFamily="34" charset="-120"/>
              </a:rPr>
              <a:t>Use four accountability questions whenever you produce content with AI:</a:t>
            </a:r>
            <a:endParaRPr lang="en-US" sz="2400" dirty="0">
              <a:solidFill>
                <a:srgbClr val="10153D"/>
              </a:solidFill>
            </a:endParaRPr>
          </a:p>
        </p:txBody>
      </p:sp>
    </p:spTree>
    <p:extLst>
      <p:ext uri="{BB962C8B-B14F-4D97-AF65-F5344CB8AC3E}">
        <p14:creationId xmlns:p14="http://schemas.microsoft.com/office/powerpoint/2010/main" val="4373335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14965-6C2A-BC40-EBCF-23A6A349B6BE}"/>
            </a:ext>
          </a:extLst>
        </p:cNvPr>
        <p:cNvGrpSpPr/>
        <p:nvPr/>
      </p:nvGrpSpPr>
      <p:grpSpPr>
        <a:xfrm>
          <a:off x="0" y="0"/>
          <a:ext cx="0" cy="0"/>
          <a:chOff x="0" y="0"/>
          <a:chExt cx="0" cy="0"/>
        </a:xfrm>
      </p:grpSpPr>
      <p:sp>
        <p:nvSpPr>
          <p:cNvPr id="42" name="Shape 12">
            <a:extLst>
              <a:ext uri="{FF2B5EF4-FFF2-40B4-BE49-F238E27FC236}">
                <a16:creationId xmlns:a16="http://schemas.microsoft.com/office/drawing/2014/main" id="{6C40EB6E-93BA-54E2-B599-246D7BD6D1FE}"/>
              </a:ext>
            </a:extLst>
          </p:cNvPr>
          <p:cNvSpPr/>
          <p:nvPr/>
        </p:nvSpPr>
        <p:spPr>
          <a:xfrm>
            <a:off x="0" y="3153933"/>
            <a:ext cx="12192000" cy="2889155"/>
          </a:xfrm>
          <a:prstGeom prst="rect">
            <a:avLst/>
          </a:prstGeom>
          <a:solidFill>
            <a:srgbClr val="3C3795"/>
          </a:solidFill>
          <a:ln w="6350">
            <a:solidFill>
              <a:srgbClr val="294684"/>
            </a:solidFill>
            <a:prstDash val="solid"/>
          </a:ln>
        </p:spPr>
        <p:txBody>
          <a:bodyPr/>
          <a:lstStyle/>
          <a:p>
            <a:endParaRPr lang="pl-PL">
              <a:solidFill>
                <a:schemeClr val="bg1"/>
              </a:solidFill>
              <a:latin typeface="Calibri" panose="020F0502020204030204" pitchFamily="34" charset="0"/>
              <a:cs typeface="Calibri" panose="020F0502020204030204" pitchFamily="34" charset="0"/>
            </a:endParaRPr>
          </a:p>
        </p:txBody>
      </p:sp>
      <p:sp>
        <p:nvSpPr>
          <p:cNvPr id="60" name="Graphic 7">
            <a:extLst>
              <a:ext uri="{FF2B5EF4-FFF2-40B4-BE49-F238E27FC236}">
                <a16:creationId xmlns:a16="http://schemas.microsoft.com/office/drawing/2014/main" id="{18B7A10D-2B14-8431-FC0F-DF7BFE40280C}"/>
              </a:ext>
            </a:extLst>
          </p:cNvPr>
          <p:cNvSpPr/>
          <p:nvPr/>
        </p:nvSpPr>
        <p:spPr>
          <a:xfrm>
            <a:off x="8716485" y="4030259"/>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9" name="Shape 7">
            <a:extLst>
              <a:ext uri="{FF2B5EF4-FFF2-40B4-BE49-F238E27FC236}">
                <a16:creationId xmlns:a16="http://schemas.microsoft.com/office/drawing/2014/main" id="{8F5CE9D7-55DC-0368-5DEC-4C5FE013C521}"/>
              </a:ext>
            </a:extLst>
          </p:cNvPr>
          <p:cNvSpPr/>
          <p:nvPr/>
        </p:nvSpPr>
        <p:spPr>
          <a:xfrm>
            <a:off x="481432" y="2651013"/>
            <a:ext cx="2697480" cy="2487835"/>
          </a:xfrm>
          <a:prstGeom prst="rect">
            <a:avLst/>
          </a:prstGeom>
          <a:solidFill>
            <a:schemeClr val="bg1"/>
          </a:solidFill>
          <a:ln w="12700">
            <a:solidFill>
              <a:srgbClr val="10153D"/>
            </a:solidFill>
            <a:prstDash val="sysDot"/>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10" name="Shape 8">
            <a:extLst>
              <a:ext uri="{FF2B5EF4-FFF2-40B4-BE49-F238E27FC236}">
                <a16:creationId xmlns:a16="http://schemas.microsoft.com/office/drawing/2014/main" id="{1756771C-0F60-AF75-3B6B-C3F085D032DA}"/>
              </a:ext>
            </a:extLst>
          </p:cNvPr>
          <p:cNvSpPr/>
          <p:nvPr/>
        </p:nvSpPr>
        <p:spPr>
          <a:xfrm>
            <a:off x="481432" y="1736613"/>
            <a:ext cx="2697480" cy="1417320"/>
          </a:xfrm>
          <a:prstGeom prst="rect">
            <a:avLst/>
          </a:prstGeom>
          <a:solidFill>
            <a:srgbClr val="E8068C"/>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13" name="Text 11">
            <a:extLst>
              <a:ext uri="{FF2B5EF4-FFF2-40B4-BE49-F238E27FC236}">
                <a16:creationId xmlns:a16="http://schemas.microsoft.com/office/drawing/2014/main" id="{EAB3CA00-DEA7-E964-2FB6-721B4D0432BE}"/>
              </a:ext>
            </a:extLst>
          </p:cNvPr>
          <p:cNvSpPr/>
          <p:nvPr/>
        </p:nvSpPr>
        <p:spPr>
          <a:xfrm>
            <a:off x="487680" y="3378396"/>
            <a:ext cx="2697480" cy="1417320"/>
          </a:xfrm>
          <a:prstGeom prst="rect">
            <a:avLst/>
          </a:prstGeom>
          <a:noFill/>
          <a:ln/>
        </p:spPr>
        <p:txBody>
          <a:bodyPr wrap="square" rtlCol="0" anchor="t"/>
          <a:lstStyle/>
          <a:p>
            <a:pPr algn="ctr">
              <a:lnSpc>
                <a:spcPts val="2400"/>
              </a:lnSpc>
            </a:pPr>
            <a:r>
              <a:rPr lang="en-US" sz="2400" dirty="0">
                <a:solidFill>
                  <a:srgbClr val="10153D"/>
                </a:solidFill>
                <a:latin typeface="Calibri" panose="020F0502020204030204" pitchFamily="34" charset="0"/>
                <a:ea typeface="Calibri" pitchFamily="34" charset="-122"/>
                <a:cs typeface="Calibri" panose="020F0502020204030204" pitchFamily="34" charset="0"/>
              </a:rPr>
              <a:t>What you </a:t>
            </a:r>
          </a:p>
          <a:p>
            <a:pPr algn="ctr">
              <a:lnSpc>
                <a:spcPts val="2400"/>
              </a:lnSpc>
            </a:pPr>
            <a:r>
              <a:rPr lang="en-US" sz="2400" dirty="0">
                <a:solidFill>
                  <a:srgbClr val="10153D"/>
                </a:solidFill>
                <a:latin typeface="Calibri" panose="020F0502020204030204" pitchFamily="34" charset="0"/>
                <a:ea typeface="Calibri" pitchFamily="34" charset="-122"/>
                <a:cs typeface="Calibri" panose="020F0502020204030204" pitchFamily="34" charset="0"/>
              </a:rPr>
              <a:t>enter of upload matters first</a:t>
            </a:r>
          </a:p>
          <a:p>
            <a:pPr algn="ctr">
              <a:lnSpc>
                <a:spcPts val="2400"/>
              </a:lnSpc>
            </a:pPr>
            <a:endParaRPr lang="en-US" sz="2400" dirty="0">
              <a:solidFill>
                <a:srgbClr val="10153D"/>
              </a:solidFill>
              <a:latin typeface="Calibri" panose="020F0502020204030204" pitchFamily="34" charset="0"/>
              <a:cs typeface="Calibri" panose="020F0502020204030204" pitchFamily="34" charset="0"/>
            </a:endParaRPr>
          </a:p>
        </p:txBody>
      </p:sp>
      <p:sp>
        <p:nvSpPr>
          <p:cNvPr id="17" name="Shape 15">
            <a:extLst>
              <a:ext uri="{FF2B5EF4-FFF2-40B4-BE49-F238E27FC236}">
                <a16:creationId xmlns:a16="http://schemas.microsoft.com/office/drawing/2014/main" id="{A82BD65E-1BFA-3D10-4009-AA99A81C1CA1}"/>
              </a:ext>
            </a:extLst>
          </p:cNvPr>
          <p:cNvSpPr/>
          <p:nvPr/>
        </p:nvSpPr>
        <p:spPr>
          <a:xfrm>
            <a:off x="3325216" y="2651013"/>
            <a:ext cx="2697480" cy="2487835"/>
          </a:xfrm>
          <a:prstGeom prst="rect">
            <a:avLst/>
          </a:prstGeom>
          <a:solidFill>
            <a:schemeClr val="bg1"/>
          </a:solidFill>
          <a:ln w="12700">
            <a:solidFill>
              <a:srgbClr val="10153D"/>
            </a:solidFill>
            <a:prstDash val="sysDot"/>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18" name="Shape 16">
            <a:extLst>
              <a:ext uri="{FF2B5EF4-FFF2-40B4-BE49-F238E27FC236}">
                <a16:creationId xmlns:a16="http://schemas.microsoft.com/office/drawing/2014/main" id="{0486FFA8-73D5-30BD-B804-385CFD62AA41}"/>
              </a:ext>
            </a:extLst>
          </p:cNvPr>
          <p:cNvSpPr/>
          <p:nvPr/>
        </p:nvSpPr>
        <p:spPr>
          <a:xfrm>
            <a:off x="3325216" y="1736613"/>
            <a:ext cx="2697480" cy="1417320"/>
          </a:xfrm>
          <a:prstGeom prst="rect">
            <a:avLst/>
          </a:prstGeom>
          <a:solidFill>
            <a:srgbClr val="713293"/>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21" name="Text 19">
            <a:extLst>
              <a:ext uri="{FF2B5EF4-FFF2-40B4-BE49-F238E27FC236}">
                <a16:creationId xmlns:a16="http://schemas.microsoft.com/office/drawing/2014/main" id="{034BD862-1876-97C6-CACD-AB03DF495E97}"/>
              </a:ext>
            </a:extLst>
          </p:cNvPr>
          <p:cNvSpPr/>
          <p:nvPr/>
        </p:nvSpPr>
        <p:spPr>
          <a:xfrm>
            <a:off x="3318764" y="3378396"/>
            <a:ext cx="2697480" cy="1417320"/>
          </a:xfrm>
          <a:prstGeom prst="rect">
            <a:avLst/>
          </a:prstGeom>
          <a:noFill/>
          <a:ln/>
        </p:spPr>
        <p:txBody>
          <a:bodyPr wrap="square" rtlCol="0" anchor="t"/>
          <a:lstStyle/>
          <a:p>
            <a:pPr algn="ctr">
              <a:lnSpc>
                <a:spcPts val="2400"/>
              </a:lnSpc>
            </a:pPr>
            <a:r>
              <a:rPr lang="en-US" sz="2400" dirty="0">
                <a:solidFill>
                  <a:srgbClr val="10153D"/>
                </a:solidFill>
                <a:latin typeface="Calibri" panose="020F0502020204030204" pitchFamily="34" charset="0"/>
                <a:ea typeface="Calibri" pitchFamily="34" charset="-122"/>
                <a:cs typeface="Calibri" panose="020F0502020204030204" pitchFamily="34" charset="0"/>
              </a:rPr>
              <a:t>Other people‘s</a:t>
            </a:r>
          </a:p>
          <a:p>
            <a:pPr algn="ctr">
              <a:lnSpc>
                <a:spcPts val="2400"/>
              </a:lnSpc>
            </a:pPr>
            <a:r>
              <a:rPr lang="en-US" sz="2400" dirty="0">
                <a:solidFill>
                  <a:srgbClr val="10153D"/>
                </a:solidFill>
                <a:latin typeface="Calibri" panose="020F0502020204030204" pitchFamily="34" charset="0"/>
                <a:ea typeface="Calibri" pitchFamily="34" charset="-122"/>
                <a:cs typeface="Calibri" panose="020F0502020204030204" pitchFamily="34" charset="0"/>
              </a:rPr>
              <a:t> data needs permission </a:t>
            </a:r>
          </a:p>
          <a:p>
            <a:pPr algn="ctr">
              <a:lnSpc>
                <a:spcPts val="2400"/>
              </a:lnSpc>
            </a:pPr>
            <a:r>
              <a:rPr lang="en-US" sz="2400" dirty="0">
                <a:solidFill>
                  <a:srgbClr val="10153D"/>
                </a:solidFill>
                <a:latin typeface="Calibri" panose="020F0502020204030204" pitchFamily="34" charset="0"/>
                <a:ea typeface="Calibri" pitchFamily="34" charset="-122"/>
                <a:cs typeface="Calibri" panose="020F0502020204030204" pitchFamily="34" charset="0"/>
              </a:rPr>
              <a:t>and care</a:t>
            </a:r>
          </a:p>
          <a:p>
            <a:pPr algn="ctr">
              <a:lnSpc>
                <a:spcPts val="2400"/>
              </a:lnSpc>
            </a:pPr>
            <a:endParaRPr lang="en-US" sz="2400" dirty="0">
              <a:solidFill>
                <a:srgbClr val="10153D"/>
              </a:solidFill>
              <a:latin typeface="Calibri" panose="020F0502020204030204" pitchFamily="34" charset="0"/>
              <a:cs typeface="Calibri" panose="020F0502020204030204" pitchFamily="34" charset="0"/>
            </a:endParaRPr>
          </a:p>
        </p:txBody>
      </p:sp>
      <p:sp>
        <p:nvSpPr>
          <p:cNvPr id="25" name="Shape 23">
            <a:extLst>
              <a:ext uri="{FF2B5EF4-FFF2-40B4-BE49-F238E27FC236}">
                <a16:creationId xmlns:a16="http://schemas.microsoft.com/office/drawing/2014/main" id="{3558881E-A38F-59A8-46CC-6FA6079B2317}"/>
              </a:ext>
            </a:extLst>
          </p:cNvPr>
          <p:cNvSpPr/>
          <p:nvPr/>
        </p:nvSpPr>
        <p:spPr>
          <a:xfrm>
            <a:off x="6169000" y="2651013"/>
            <a:ext cx="2697480" cy="2487835"/>
          </a:xfrm>
          <a:prstGeom prst="rect">
            <a:avLst/>
          </a:prstGeom>
          <a:solidFill>
            <a:schemeClr val="bg1"/>
          </a:solidFill>
          <a:ln w="12700">
            <a:solidFill>
              <a:srgbClr val="10153D"/>
            </a:solidFill>
            <a:prstDash val="sysDot"/>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26" name="Shape 24">
            <a:extLst>
              <a:ext uri="{FF2B5EF4-FFF2-40B4-BE49-F238E27FC236}">
                <a16:creationId xmlns:a16="http://schemas.microsoft.com/office/drawing/2014/main" id="{F43DD5C2-0D9F-A953-076D-EB3C29C01266}"/>
              </a:ext>
            </a:extLst>
          </p:cNvPr>
          <p:cNvSpPr/>
          <p:nvPr/>
        </p:nvSpPr>
        <p:spPr>
          <a:xfrm>
            <a:off x="6169000" y="1736613"/>
            <a:ext cx="2697480" cy="1417320"/>
          </a:xfrm>
          <a:prstGeom prst="rect">
            <a:avLst/>
          </a:prstGeom>
          <a:solidFill>
            <a:srgbClr val="3C3795"/>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29" name="Text 27">
            <a:extLst>
              <a:ext uri="{FF2B5EF4-FFF2-40B4-BE49-F238E27FC236}">
                <a16:creationId xmlns:a16="http://schemas.microsoft.com/office/drawing/2014/main" id="{017C0731-CA23-2627-2975-5C03BC612124}"/>
              </a:ext>
            </a:extLst>
          </p:cNvPr>
          <p:cNvSpPr/>
          <p:nvPr/>
        </p:nvSpPr>
        <p:spPr>
          <a:xfrm>
            <a:off x="6187948" y="3378396"/>
            <a:ext cx="2697480" cy="1417320"/>
          </a:xfrm>
          <a:prstGeom prst="rect">
            <a:avLst/>
          </a:prstGeom>
          <a:noFill/>
          <a:ln/>
        </p:spPr>
        <p:txBody>
          <a:bodyPr wrap="square" rtlCol="0" anchor="t"/>
          <a:lstStyle/>
          <a:p>
            <a:pPr algn="ctr">
              <a:lnSpc>
                <a:spcPts val="2400"/>
              </a:lnSpc>
            </a:pPr>
            <a:r>
              <a:rPr lang="en-US" sz="2400" dirty="0">
                <a:solidFill>
                  <a:srgbClr val="10153D"/>
                </a:solidFill>
                <a:latin typeface="Calibri" panose="020F0502020204030204" pitchFamily="34" charset="0"/>
                <a:ea typeface="Calibri" pitchFamily="34" charset="-122"/>
                <a:cs typeface="Calibri" panose="020F0502020204030204" pitchFamily="34" charset="0"/>
              </a:rPr>
              <a:t>Biased / low-quality data can cause harm</a:t>
            </a:r>
          </a:p>
          <a:p>
            <a:pPr algn="ctr">
              <a:lnSpc>
                <a:spcPts val="2400"/>
              </a:lnSpc>
            </a:pPr>
            <a:endParaRPr lang="en-US" sz="2400" dirty="0">
              <a:solidFill>
                <a:srgbClr val="10153D"/>
              </a:solidFill>
              <a:latin typeface="Calibri" panose="020F0502020204030204" pitchFamily="34" charset="0"/>
              <a:cs typeface="Calibri" panose="020F0502020204030204" pitchFamily="34" charset="0"/>
            </a:endParaRPr>
          </a:p>
        </p:txBody>
      </p:sp>
      <p:sp>
        <p:nvSpPr>
          <p:cNvPr id="33" name="Shape 31">
            <a:extLst>
              <a:ext uri="{FF2B5EF4-FFF2-40B4-BE49-F238E27FC236}">
                <a16:creationId xmlns:a16="http://schemas.microsoft.com/office/drawing/2014/main" id="{BA3D2294-806D-79BF-596E-FB7CA5B2D23E}"/>
              </a:ext>
            </a:extLst>
          </p:cNvPr>
          <p:cNvSpPr/>
          <p:nvPr/>
        </p:nvSpPr>
        <p:spPr>
          <a:xfrm>
            <a:off x="9012784" y="2645933"/>
            <a:ext cx="2697480" cy="2487835"/>
          </a:xfrm>
          <a:prstGeom prst="rect">
            <a:avLst/>
          </a:prstGeom>
          <a:solidFill>
            <a:schemeClr val="bg1"/>
          </a:solidFill>
          <a:ln w="12700">
            <a:solidFill>
              <a:srgbClr val="10153D"/>
            </a:solidFill>
            <a:prstDash val="sysDot"/>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34" name="Shape 32">
            <a:extLst>
              <a:ext uri="{FF2B5EF4-FFF2-40B4-BE49-F238E27FC236}">
                <a16:creationId xmlns:a16="http://schemas.microsoft.com/office/drawing/2014/main" id="{BA215F1B-CE43-2F39-A879-52F6890DD24B}"/>
              </a:ext>
            </a:extLst>
          </p:cNvPr>
          <p:cNvSpPr/>
          <p:nvPr/>
        </p:nvSpPr>
        <p:spPr>
          <a:xfrm>
            <a:off x="9012784" y="1736613"/>
            <a:ext cx="2697480" cy="1417320"/>
          </a:xfrm>
          <a:prstGeom prst="rect">
            <a:avLst/>
          </a:prstGeom>
          <a:solidFill>
            <a:srgbClr val="22BDBF"/>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37" name="Text 35">
            <a:extLst>
              <a:ext uri="{FF2B5EF4-FFF2-40B4-BE49-F238E27FC236}">
                <a16:creationId xmlns:a16="http://schemas.microsoft.com/office/drawing/2014/main" id="{C58CD7F9-9009-600E-C230-6CEA4CD1FA9D}"/>
              </a:ext>
            </a:extLst>
          </p:cNvPr>
          <p:cNvSpPr/>
          <p:nvPr/>
        </p:nvSpPr>
        <p:spPr>
          <a:xfrm>
            <a:off x="9031732" y="3378396"/>
            <a:ext cx="2665832" cy="1417320"/>
          </a:xfrm>
          <a:prstGeom prst="rect">
            <a:avLst/>
          </a:prstGeom>
          <a:noFill/>
          <a:ln/>
        </p:spPr>
        <p:txBody>
          <a:bodyPr wrap="square" rtlCol="0" anchor="t"/>
          <a:lstStyle/>
          <a:p>
            <a:pPr algn="ctr">
              <a:lnSpc>
                <a:spcPts val="2400"/>
              </a:lnSpc>
            </a:pPr>
            <a:r>
              <a:rPr lang="en-US" sz="2400" dirty="0">
                <a:solidFill>
                  <a:srgbClr val="10153D"/>
                </a:solidFill>
                <a:latin typeface="Calibri" panose="020F0502020204030204" pitchFamily="34" charset="0"/>
                <a:ea typeface="Calibri" pitchFamily="34" charset="-122"/>
                <a:cs typeface="Calibri" panose="020F0502020204030204" pitchFamily="34" charset="0"/>
              </a:rPr>
              <a:t>You can often </a:t>
            </a:r>
          </a:p>
          <a:p>
            <a:pPr algn="ctr">
              <a:lnSpc>
                <a:spcPts val="2400"/>
              </a:lnSpc>
            </a:pPr>
            <a:r>
              <a:rPr lang="en-US" sz="2400" dirty="0">
                <a:solidFill>
                  <a:srgbClr val="10153D"/>
                </a:solidFill>
                <a:latin typeface="Calibri" panose="020F0502020204030204" pitchFamily="34" charset="0"/>
                <a:ea typeface="Calibri" pitchFamily="34" charset="-122"/>
                <a:cs typeface="Calibri" panose="020F0502020204030204" pitchFamily="34" charset="0"/>
              </a:rPr>
              <a:t>get AI help while sharing far less</a:t>
            </a:r>
          </a:p>
          <a:p>
            <a:pPr algn="ctr">
              <a:lnSpc>
                <a:spcPts val="2400"/>
              </a:lnSpc>
            </a:pPr>
            <a:endParaRPr lang="en-US" sz="2400" dirty="0">
              <a:solidFill>
                <a:srgbClr val="10153D"/>
              </a:solidFill>
              <a:latin typeface="Calibri" panose="020F0502020204030204" pitchFamily="34" charset="0"/>
              <a:cs typeface="Calibri" panose="020F0502020204030204" pitchFamily="34" charset="0"/>
            </a:endParaRPr>
          </a:p>
        </p:txBody>
      </p:sp>
      <p:sp>
        <p:nvSpPr>
          <p:cNvPr id="57" name="Text Placeholder 11">
            <a:extLst>
              <a:ext uri="{FF2B5EF4-FFF2-40B4-BE49-F238E27FC236}">
                <a16:creationId xmlns:a16="http://schemas.microsoft.com/office/drawing/2014/main" id="{EA857832-4F8A-202D-EA44-D542A1E355CB}"/>
              </a:ext>
            </a:extLst>
          </p:cNvPr>
          <p:cNvSpPr txBox="1">
            <a:spLocks/>
          </p:cNvSpPr>
          <p:nvPr/>
        </p:nvSpPr>
        <p:spPr>
          <a:xfrm>
            <a:off x="0" y="489599"/>
            <a:ext cx="12192000"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solidFill>
                  <a:srgbClr val="10153D"/>
                </a:solidFill>
                <a:latin typeface="Calibri" panose="020F0502020204030204" pitchFamily="34" charset="0"/>
                <a:cs typeface="Calibri" panose="020F0502020204030204" pitchFamily="34" charset="0"/>
              </a:rPr>
              <a:t>Accountable Lens</a:t>
            </a:r>
          </a:p>
          <a:p>
            <a:pPr marL="0" indent="0" algn="ctr">
              <a:buNone/>
            </a:pPr>
            <a:endParaRPr lang="en-US" sz="3600" b="1" dirty="0">
              <a:solidFill>
                <a:srgbClr val="10153D"/>
              </a:solidFill>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1BBC8439-87E7-0C26-C923-EAFB20B3DE4A}"/>
              </a:ext>
            </a:extLst>
          </p:cNvPr>
          <p:cNvSpPr/>
          <p:nvPr/>
        </p:nvSpPr>
        <p:spPr>
          <a:xfrm rot="8157613">
            <a:off x="3174520" y="764477"/>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2" name="Triangle 1">
            <a:extLst>
              <a:ext uri="{FF2B5EF4-FFF2-40B4-BE49-F238E27FC236}">
                <a16:creationId xmlns:a16="http://schemas.microsoft.com/office/drawing/2014/main" id="{CCA26452-5794-12F1-DD84-EE941C22B69D}"/>
              </a:ext>
            </a:extLst>
          </p:cNvPr>
          <p:cNvSpPr/>
          <p:nvPr/>
        </p:nvSpPr>
        <p:spPr>
          <a:xfrm rot="5400000">
            <a:off x="3151207" y="4544004"/>
            <a:ext cx="452241" cy="389863"/>
          </a:xfrm>
          <a:prstGeom prst="triangle">
            <a:avLst/>
          </a:prstGeom>
          <a:solidFill>
            <a:srgbClr val="E806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riangle 2">
            <a:extLst>
              <a:ext uri="{FF2B5EF4-FFF2-40B4-BE49-F238E27FC236}">
                <a16:creationId xmlns:a16="http://schemas.microsoft.com/office/drawing/2014/main" id="{CC64FAA8-7DD8-4E42-262F-9733C1E1AA3F}"/>
              </a:ext>
            </a:extLst>
          </p:cNvPr>
          <p:cNvSpPr/>
          <p:nvPr/>
        </p:nvSpPr>
        <p:spPr>
          <a:xfrm rot="5400000">
            <a:off x="6002497" y="4544004"/>
            <a:ext cx="452241" cy="389863"/>
          </a:xfrm>
          <a:prstGeom prst="triangle">
            <a:avLst/>
          </a:prstGeom>
          <a:solidFill>
            <a:srgbClr val="7132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riangle 3">
            <a:extLst>
              <a:ext uri="{FF2B5EF4-FFF2-40B4-BE49-F238E27FC236}">
                <a16:creationId xmlns:a16="http://schemas.microsoft.com/office/drawing/2014/main" id="{6669C847-55A3-F15B-6AFC-F96519A25681}"/>
              </a:ext>
            </a:extLst>
          </p:cNvPr>
          <p:cNvSpPr/>
          <p:nvPr/>
        </p:nvSpPr>
        <p:spPr>
          <a:xfrm rot="5400000">
            <a:off x="8828739" y="4544004"/>
            <a:ext cx="452241" cy="389863"/>
          </a:xfrm>
          <a:prstGeom prst="triangle">
            <a:avLst/>
          </a:prstGeom>
          <a:solidFill>
            <a:srgbClr val="22BD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9">
            <a:extLst>
              <a:ext uri="{FF2B5EF4-FFF2-40B4-BE49-F238E27FC236}">
                <a16:creationId xmlns:a16="http://schemas.microsoft.com/office/drawing/2014/main" id="{48246809-2E72-360A-0FDD-729007CB6BAD}"/>
              </a:ext>
            </a:extLst>
          </p:cNvPr>
          <p:cNvSpPr/>
          <p:nvPr/>
        </p:nvSpPr>
        <p:spPr>
          <a:xfrm>
            <a:off x="481736" y="1973673"/>
            <a:ext cx="2639924" cy="502920"/>
          </a:xfrm>
          <a:prstGeom prst="rect">
            <a:avLst/>
          </a:prstGeom>
          <a:noFill/>
          <a:ln/>
        </p:spPr>
        <p:txBody>
          <a:bodyPr wrap="square" rtlCol="0" anchor="t"/>
          <a:lstStyle/>
          <a:p>
            <a:pPr algn="ctr">
              <a:lnSpc>
                <a:spcPts val="2980"/>
              </a:lnSpc>
            </a:pPr>
            <a:r>
              <a:rPr lang="en-US" sz="2900" b="1" dirty="0">
                <a:solidFill>
                  <a:schemeClr val="bg1"/>
                </a:solidFill>
                <a:latin typeface="Calibri" panose="020F0502020204030204" pitchFamily="34" charset="0"/>
                <a:ea typeface="Georgia" pitchFamily="34" charset="-122"/>
                <a:cs typeface="Calibri" panose="020F0502020204030204" pitchFamily="34" charset="0"/>
              </a:rPr>
              <a:t>Safe starts before AI</a:t>
            </a:r>
          </a:p>
          <a:p>
            <a:pPr algn="ctr">
              <a:lnSpc>
                <a:spcPts val="2980"/>
              </a:lnSpc>
            </a:pPr>
            <a:endParaRPr lang="en-US" sz="2900" b="1" dirty="0">
              <a:solidFill>
                <a:schemeClr val="bg1"/>
              </a:solidFill>
              <a:latin typeface="Calibri" panose="020F0502020204030204" pitchFamily="34" charset="0"/>
              <a:ea typeface="Georgia" pitchFamily="34" charset="-122"/>
              <a:cs typeface="Calibri" panose="020F0502020204030204" pitchFamily="34" charset="0"/>
            </a:endParaRPr>
          </a:p>
        </p:txBody>
      </p:sp>
      <p:sp>
        <p:nvSpPr>
          <p:cNvPr id="6" name="Text 17">
            <a:extLst>
              <a:ext uri="{FF2B5EF4-FFF2-40B4-BE49-F238E27FC236}">
                <a16:creationId xmlns:a16="http://schemas.microsoft.com/office/drawing/2014/main" id="{A9FBC80C-E4A1-2C07-01AC-833F9E70A27E}"/>
              </a:ext>
            </a:extLst>
          </p:cNvPr>
          <p:cNvSpPr/>
          <p:nvPr/>
        </p:nvSpPr>
        <p:spPr>
          <a:xfrm>
            <a:off x="3318968" y="1973673"/>
            <a:ext cx="2691028" cy="502920"/>
          </a:xfrm>
          <a:prstGeom prst="rect">
            <a:avLst/>
          </a:prstGeom>
          <a:noFill/>
          <a:ln/>
        </p:spPr>
        <p:txBody>
          <a:bodyPr wrap="square" rtlCol="0" anchor="t"/>
          <a:lstStyle/>
          <a:p>
            <a:pPr algn="ctr">
              <a:lnSpc>
                <a:spcPts val="2980"/>
              </a:lnSpc>
            </a:pPr>
            <a:r>
              <a:rPr lang="en-US" sz="2900" b="1" dirty="0">
                <a:solidFill>
                  <a:schemeClr val="bg1"/>
                </a:solidFill>
                <a:latin typeface="Calibri" panose="020F0502020204030204" pitchFamily="34" charset="0"/>
                <a:ea typeface="Georgia" pitchFamily="34" charset="-122"/>
                <a:cs typeface="Calibri" panose="020F0502020204030204" pitchFamily="34" charset="0"/>
              </a:rPr>
              <a:t>Rights and consent matter</a:t>
            </a:r>
          </a:p>
          <a:p>
            <a:pPr algn="ctr">
              <a:lnSpc>
                <a:spcPts val="2980"/>
              </a:lnSpc>
            </a:pPr>
            <a:endParaRPr lang="en-US" sz="2900" dirty="0">
              <a:solidFill>
                <a:schemeClr val="bg1"/>
              </a:solidFill>
              <a:latin typeface="Calibri" panose="020F0502020204030204" pitchFamily="34" charset="0"/>
              <a:cs typeface="Calibri" panose="020F0502020204030204" pitchFamily="34" charset="0"/>
            </a:endParaRPr>
          </a:p>
        </p:txBody>
      </p:sp>
      <p:sp>
        <p:nvSpPr>
          <p:cNvPr id="7" name="Text 25">
            <a:extLst>
              <a:ext uri="{FF2B5EF4-FFF2-40B4-BE49-F238E27FC236}">
                <a16:creationId xmlns:a16="http://schemas.microsoft.com/office/drawing/2014/main" id="{7782D6AF-34F1-DB3B-C9CE-08F628162862}"/>
              </a:ext>
            </a:extLst>
          </p:cNvPr>
          <p:cNvSpPr/>
          <p:nvPr/>
        </p:nvSpPr>
        <p:spPr>
          <a:xfrm>
            <a:off x="6156300" y="1973673"/>
            <a:ext cx="2703628" cy="502920"/>
          </a:xfrm>
          <a:prstGeom prst="rect">
            <a:avLst/>
          </a:prstGeom>
          <a:noFill/>
          <a:ln/>
        </p:spPr>
        <p:txBody>
          <a:bodyPr wrap="square" rtlCol="0" anchor="t"/>
          <a:lstStyle/>
          <a:p>
            <a:pPr algn="ctr">
              <a:lnSpc>
                <a:spcPts val="2980"/>
              </a:lnSpc>
            </a:pPr>
            <a:r>
              <a:rPr lang="en-US" sz="2900" b="1" dirty="0">
                <a:solidFill>
                  <a:schemeClr val="bg1"/>
                </a:solidFill>
                <a:latin typeface="Calibri" panose="020F0502020204030204" pitchFamily="34" charset="0"/>
                <a:ea typeface="Georgia" pitchFamily="34" charset="-122"/>
                <a:cs typeface="Calibri" panose="020F0502020204030204" pitchFamily="34" charset="0"/>
              </a:rPr>
              <a:t>Fairness is part </a:t>
            </a:r>
          </a:p>
          <a:p>
            <a:pPr algn="ctr">
              <a:lnSpc>
                <a:spcPts val="2980"/>
              </a:lnSpc>
            </a:pPr>
            <a:r>
              <a:rPr lang="en-US" sz="2900" b="1" dirty="0">
                <a:solidFill>
                  <a:schemeClr val="bg1"/>
                </a:solidFill>
                <a:latin typeface="Calibri" panose="020F0502020204030204" pitchFamily="34" charset="0"/>
                <a:ea typeface="Georgia" pitchFamily="34" charset="-122"/>
                <a:cs typeface="Calibri" panose="020F0502020204030204" pitchFamily="34" charset="0"/>
              </a:rPr>
              <a:t>of safety</a:t>
            </a:r>
          </a:p>
          <a:p>
            <a:pPr algn="ctr">
              <a:lnSpc>
                <a:spcPts val="2980"/>
              </a:lnSpc>
            </a:pPr>
            <a:endParaRPr lang="en-US" sz="2900" dirty="0">
              <a:solidFill>
                <a:schemeClr val="bg1"/>
              </a:solidFill>
              <a:latin typeface="Calibri" panose="020F0502020204030204" pitchFamily="34" charset="0"/>
              <a:cs typeface="Calibri" panose="020F0502020204030204" pitchFamily="34" charset="0"/>
            </a:endParaRPr>
          </a:p>
        </p:txBody>
      </p:sp>
      <p:sp>
        <p:nvSpPr>
          <p:cNvPr id="8" name="Text 33">
            <a:extLst>
              <a:ext uri="{FF2B5EF4-FFF2-40B4-BE49-F238E27FC236}">
                <a16:creationId xmlns:a16="http://schemas.microsoft.com/office/drawing/2014/main" id="{095B5A98-9FC0-5D7F-BB76-7A577A4CCEF1}"/>
              </a:ext>
            </a:extLst>
          </p:cNvPr>
          <p:cNvSpPr/>
          <p:nvPr/>
        </p:nvSpPr>
        <p:spPr>
          <a:xfrm>
            <a:off x="9006232" y="1973673"/>
            <a:ext cx="2684780" cy="502920"/>
          </a:xfrm>
          <a:prstGeom prst="rect">
            <a:avLst/>
          </a:prstGeom>
          <a:noFill/>
          <a:ln/>
        </p:spPr>
        <p:txBody>
          <a:bodyPr wrap="square" rtlCol="0" anchor="t"/>
          <a:lstStyle/>
          <a:p>
            <a:pPr algn="ctr">
              <a:lnSpc>
                <a:spcPts val="2980"/>
              </a:lnSpc>
            </a:pPr>
            <a:r>
              <a:rPr lang="en-US" sz="2900" b="1" dirty="0">
                <a:solidFill>
                  <a:schemeClr val="bg1"/>
                </a:solidFill>
                <a:latin typeface="Calibri" panose="020F0502020204030204" pitchFamily="34" charset="0"/>
                <a:ea typeface="Georgia" pitchFamily="34" charset="-122"/>
                <a:cs typeface="Calibri" panose="020F0502020204030204" pitchFamily="34" charset="0"/>
              </a:rPr>
              <a:t>Safer workflows exist</a:t>
            </a:r>
          </a:p>
        </p:txBody>
      </p:sp>
    </p:spTree>
    <p:extLst>
      <p:ext uri="{BB962C8B-B14F-4D97-AF65-F5344CB8AC3E}">
        <p14:creationId xmlns:p14="http://schemas.microsoft.com/office/powerpoint/2010/main" val="18775375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0F315-D221-FEA8-547A-FBFD05143B3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F6E9901-E12A-DF17-9521-EAA996626557}"/>
              </a:ext>
            </a:extLst>
          </p:cNvPr>
          <p:cNvSpPr/>
          <p:nvPr/>
        </p:nvSpPr>
        <p:spPr>
          <a:xfrm flipH="1" flipV="1">
            <a:off x="5730535" y="-8"/>
            <a:ext cx="7594596"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8352499E-A261-4CEE-A590-E8387FAAFA99}"/>
              </a:ext>
            </a:extLst>
          </p:cNvPr>
          <p:cNvSpPr txBox="1">
            <a:spLocks/>
          </p:cNvSpPr>
          <p:nvPr/>
        </p:nvSpPr>
        <p:spPr>
          <a:xfrm>
            <a:off x="470895" y="388608"/>
            <a:ext cx="4692775"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buNone/>
            </a:pPr>
            <a:r>
              <a:rPr lang="en-US" sz="3600" b="1" dirty="0">
                <a:solidFill>
                  <a:srgbClr val="22BDBF"/>
                </a:solidFill>
                <a:cs typeface="Times New Roman" panose="02020603050405020304" pitchFamily="18" charset="0"/>
              </a:rPr>
              <a:t>Before you use AI: every output is a draft</a:t>
            </a:r>
          </a:p>
          <a:p>
            <a:pPr marL="0" indent="0">
              <a:lnSpc>
                <a:spcPts val="3720"/>
              </a:lnSpc>
              <a:buNone/>
            </a:pPr>
            <a:endParaRPr lang="en-US" sz="2600" b="1" dirty="0">
              <a:solidFill>
                <a:srgbClr val="22BDBF"/>
              </a:solidFill>
              <a:cs typeface="Times New Roman" panose="02020603050405020304" pitchFamily="18" charset="0"/>
            </a:endParaRPr>
          </a:p>
        </p:txBody>
      </p:sp>
      <p:sp>
        <p:nvSpPr>
          <p:cNvPr id="10" name="pole tekstowe 19">
            <a:extLst>
              <a:ext uri="{FF2B5EF4-FFF2-40B4-BE49-F238E27FC236}">
                <a16:creationId xmlns:a16="http://schemas.microsoft.com/office/drawing/2014/main" id="{0394EA27-B5C8-5980-E3B9-478251CE7443}"/>
              </a:ext>
            </a:extLst>
          </p:cNvPr>
          <p:cNvSpPr txBox="1"/>
          <p:nvPr/>
        </p:nvSpPr>
        <p:spPr>
          <a:xfrm>
            <a:off x="6029515" y="2025901"/>
            <a:ext cx="5578879" cy="6535122"/>
          </a:xfrm>
          <a:prstGeom prst="rect">
            <a:avLst/>
          </a:prstGeom>
          <a:noFill/>
        </p:spPr>
        <p:txBody>
          <a:bodyPr wrap="square" rtlCol="0">
            <a:spAutoFit/>
          </a:bodyPr>
          <a:lstStyle/>
          <a:p>
            <a:pPr>
              <a:spcBef>
                <a:spcPts val="800"/>
              </a:spcBef>
            </a:pPr>
            <a:r>
              <a:rPr lang="en-US" sz="2800" b="1" dirty="0">
                <a:solidFill>
                  <a:schemeClr val="bg1"/>
                </a:solidFill>
                <a:latin typeface="Calibri" panose="020F0502020204030204" pitchFamily="34" charset="0"/>
                <a:cs typeface="Calibri" panose="020F0502020204030204" pitchFamily="34" charset="0"/>
              </a:rPr>
              <a:t>In practice, AI tools generate:</a:t>
            </a:r>
          </a:p>
          <a:p>
            <a:pPr marL="342900" indent="-342900">
              <a:spcBef>
                <a:spcPts val="800"/>
              </a:spcBef>
              <a:buFont typeface="Arial" panose="020B0604020202020204" pitchFamily="34" charset="0"/>
              <a:buChar char="•"/>
            </a:pPr>
            <a:endParaRPr lang="en-US" sz="1200" dirty="0">
              <a:solidFill>
                <a:schemeClr val="bg1"/>
              </a:solidFill>
              <a:latin typeface="Calibri" panose="020F0502020204030204" pitchFamily="34" charset="0"/>
              <a:cs typeface="Calibri" panose="020F0502020204030204" pitchFamily="34" charset="0"/>
            </a:endParaRPr>
          </a:p>
          <a:p>
            <a:pPr marL="342900" indent="-342900">
              <a:spcBef>
                <a:spcPts val="800"/>
              </a:spcBef>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Definitions and explanations (often without sources)</a:t>
            </a:r>
          </a:p>
          <a:p>
            <a:pPr marL="342900" indent="-342900">
              <a:spcBef>
                <a:spcPts val="800"/>
              </a:spcBef>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Summaries of papers (sometimes invented or distorted)</a:t>
            </a:r>
          </a:p>
          <a:p>
            <a:pPr marL="342900" indent="-342900">
              <a:spcBef>
                <a:spcPts val="800"/>
              </a:spcBef>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Lists of references (frequently fabricated)</a:t>
            </a:r>
          </a:p>
          <a:p>
            <a:pPr marL="342900" indent="-342900">
              <a:spcBef>
                <a:spcPts val="800"/>
              </a:spcBef>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Data analyses and interpretations (without methodology)</a:t>
            </a:r>
          </a:p>
          <a:p>
            <a:pPr marL="342900" indent="-342900">
              <a:spcBef>
                <a:spcPts val="800"/>
              </a:spcBef>
              <a:buFont typeface="Arial" panose="020B0604020202020204" pitchFamily="34" charset="0"/>
              <a:buChar char="•"/>
            </a:pPr>
            <a:endParaRPr lang="en-US" sz="2400" dirty="0">
              <a:solidFill>
                <a:schemeClr val="bg1"/>
              </a:solidFill>
              <a:latin typeface="Calibri" panose="020F0502020204030204" pitchFamily="34" charset="0"/>
              <a:cs typeface="Calibri" panose="020F0502020204030204" pitchFamily="34" charset="0"/>
            </a:endParaRPr>
          </a:p>
          <a:p>
            <a:pPr marL="342900" indent="-342900">
              <a:spcBef>
                <a:spcPts val="800"/>
              </a:spcBef>
              <a:buFont typeface="Arial" panose="020B0604020202020204" pitchFamily="34" charset="0"/>
              <a:buChar char="•"/>
            </a:pPr>
            <a:endParaRPr lang="en-US" sz="2400" dirty="0">
              <a:solidFill>
                <a:schemeClr val="bg1"/>
              </a:solidFill>
              <a:latin typeface="Calibri" panose="020F0502020204030204" pitchFamily="34" charset="0"/>
              <a:cs typeface="Calibri" panose="020F0502020204030204" pitchFamily="34" charset="0"/>
            </a:endParaRPr>
          </a:p>
          <a:p>
            <a:pPr marL="342900" indent="-342900">
              <a:spcBef>
                <a:spcPts val="800"/>
              </a:spcBef>
              <a:buFont typeface="Arial" panose="020B0604020202020204" pitchFamily="34" charset="0"/>
              <a:buChar char="•"/>
            </a:pPr>
            <a:endParaRPr lang="en-US" sz="2400" dirty="0">
              <a:solidFill>
                <a:schemeClr val="bg1"/>
              </a:solidFill>
              <a:latin typeface="Calibri" panose="020F0502020204030204" pitchFamily="34" charset="0"/>
              <a:cs typeface="Calibri" panose="020F0502020204030204" pitchFamily="34" charset="0"/>
            </a:endParaRPr>
          </a:p>
          <a:p>
            <a:pPr marL="342900" indent="-342900">
              <a:spcBef>
                <a:spcPts val="800"/>
              </a:spcBef>
              <a:buFont typeface="Arial" panose="020B0604020202020204" pitchFamily="34" charset="0"/>
              <a:buChar char="•"/>
            </a:pPr>
            <a:endParaRPr lang="en-US" sz="2400" dirty="0">
              <a:solidFill>
                <a:schemeClr val="bg1"/>
              </a:solidFill>
              <a:latin typeface="Calibri" panose="020F0502020204030204" pitchFamily="34" charset="0"/>
              <a:cs typeface="Calibri" panose="020F0502020204030204" pitchFamily="34" charset="0"/>
            </a:endParaRPr>
          </a:p>
          <a:p>
            <a:pPr marL="342900" indent="-342900">
              <a:spcBef>
                <a:spcPts val="800"/>
              </a:spcBef>
              <a:buFont typeface="Arial" panose="020B0604020202020204" pitchFamily="34" charset="0"/>
              <a:buChar char="•"/>
            </a:pPr>
            <a:endParaRPr lang="en-US" sz="2400" dirty="0">
              <a:solidFill>
                <a:schemeClr val="bg1"/>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49F8AE02-3CCD-0E96-140D-934A1F1B3066}"/>
              </a:ext>
            </a:extLst>
          </p:cNvPr>
          <p:cNvSpPr/>
          <p:nvPr/>
        </p:nvSpPr>
        <p:spPr>
          <a:xfrm>
            <a:off x="9172453" y="-795729"/>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F23F035F-7D67-68F9-F78E-26AD37FFEFBD}"/>
              </a:ext>
            </a:extLst>
          </p:cNvPr>
          <p:cNvSpPr/>
          <p:nvPr/>
        </p:nvSpPr>
        <p:spPr>
          <a:xfrm>
            <a:off x="0" y="1690131"/>
            <a:ext cx="4788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3" name="pole tekstowe 19">
            <a:extLst>
              <a:ext uri="{FF2B5EF4-FFF2-40B4-BE49-F238E27FC236}">
                <a16:creationId xmlns:a16="http://schemas.microsoft.com/office/drawing/2014/main" id="{8A274BF6-F480-CB71-AC7F-8E5DABA74631}"/>
              </a:ext>
            </a:extLst>
          </p:cNvPr>
          <p:cNvSpPr txBox="1"/>
          <p:nvPr/>
        </p:nvSpPr>
        <p:spPr>
          <a:xfrm>
            <a:off x="470896" y="2025901"/>
            <a:ext cx="4787999" cy="1478738"/>
          </a:xfrm>
          <a:prstGeom prst="rect">
            <a:avLst/>
          </a:prstGeom>
          <a:noFill/>
        </p:spPr>
        <p:txBody>
          <a:bodyPr wrap="square" rtlCol="0">
            <a:spAutoFit/>
          </a:bodyPr>
          <a:lstStyle/>
          <a:p>
            <a:pPr>
              <a:lnSpc>
                <a:spcPts val="2720"/>
              </a:lnSpc>
            </a:pPr>
            <a:r>
              <a:rPr lang="en-US" sz="2600" b="1" dirty="0">
                <a:solidFill>
                  <a:srgbClr val="10153D"/>
                </a:solidFill>
                <a:latin typeface="Calibri" panose="020F0502020204030204" pitchFamily="34" charset="0"/>
                <a:cs typeface="Calibri" panose="020F0502020204030204" pitchFamily="34" charset="0"/>
              </a:rPr>
              <a:t>Many people focus on AI speed. Reliable content starts earlier: </a:t>
            </a:r>
            <a:r>
              <a:rPr lang="en-US" sz="2600" dirty="0">
                <a:solidFill>
                  <a:srgbClr val="10153D"/>
                </a:solidFill>
                <a:latin typeface="Calibri" panose="020F0502020204030204" pitchFamily="34" charset="0"/>
                <a:cs typeface="Calibri" panose="020F0502020204030204" pitchFamily="34" charset="0"/>
              </a:rPr>
              <a:t>what you verify, ground, and edit.</a:t>
            </a:r>
          </a:p>
          <a:p>
            <a:pPr>
              <a:lnSpc>
                <a:spcPts val="2720"/>
              </a:lnSpc>
            </a:pPr>
            <a:endParaRPr lang="en-US" sz="2600" b="1" dirty="0">
              <a:solidFill>
                <a:srgbClr val="10153D"/>
              </a:solidFill>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DD01E49D-C7A7-51FD-E018-8D68352E8B9D}"/>
              </a:ext>
            </a:extLst>
          </p:cNvPr>
          <p:cNvSpPr/>
          <p:nvPr/>
        </p:nvSpPr>
        <p:spPr>
          <a:xfrm rot="21325498">
            <a:off x="4373505" y="3465119"/>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14784888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DA4B9-8EEC-B991-FFE2-90304E7EB738}"/>
            </a:ext>
          </a:extLst>
        </p:cNvPr>
        <p:cNvGrpSpPr/>
        <p:nvPr/>
      </p:nvGrpSpPr>
      <p:grpSpPr>
        <a:xfrm>
          <a:off x="0" y="0"/>
          <a:ext cx="0" cy="0"/>
          <a:chOff x="0" y="0"/>
          <a:chExt cx="0" cy="0"/>
        </a:xfrm>
      </p:grpSpPr>
      <p:pic>
        <p:nvPicPr>
          <p:cNvPr id="14" name="Picture Placeholder 4">
            <a:extLst>
              <a:ext uri="{FF2B5EF4-FFF2-40B4-BE49-F238E27FC236}">
                <a16:creationId xmlns:a16="http://schemas.microsoft.com/office/drawing/2014/main" id="{28F25B44-7D62-ECB3-676F-AEF29ECFD3D8}"/>
              </a:ext>
            </a:extLst>
          </p:cNvPr>
          <p:cNvPicPr>
            <a:picLocks noGrp="1" noChangeAspect="1"/>
          </p:cNvPicPr>
          <p:nvPr>
            <p:ph type="pic" sz="quarter" idx="44"/>
          </p:nvPr>
        </p:nvPicPr>
        <p:blipFill>
          <a:blip r:embed="rId3"/>
          <a:srcRect l="20133" r="20133"/>
          <a:stretch>
            <a:fillRect/>
          </a:stretch>
        </p:blipFill>
        <p:spPr/>
      </p:pic>
      <p:sp>
        <p:nvSpPr>
          <p:cNvPr id="5" name="Text Placeholder 4">
            <a:extLst>
              <a:ext uri="{FF2B5EF4-FFF2-40B4-BE49-F238E27FC236}">
                <a16:creationId xmlns:a16="http://schemas.microsoft.com/office/drawing/2014/main" id="{0E7F1831-AE9A-C054-6720-5DF7DAEA2F9E}"/>
              </a:ext>
            </a:extLst>
          </p:cNvPr>
          <p:cNvSpPr>
            <a:spLocks noGrp="1"/>
          </p:cNvSpPr>
          <p:nvPr>
            <p:ph type="body" sz="quarter" idx="13"/>
          </p:nvPr>
        </p:nvSpPr>
        <p:spPr>
          <a:xfrm>
            <a:off x="452912" y="1612868"/>
            <a:ext cx="6248347" cy="4803206"/>
          </a:xfrm>
        </p:spPr>
        <p:txBody>
          <a:bodyPr anchor="t">
            <a:noAutofit/>
          </a:bodyPr>
          <a:lstStyle/>
          <a:p>
            <a:r>
              <a:rPr lang="en-US" sz="3600" b="1" dirty="0"/>
              <a:t>Before you use AI:                every output is a draft</a:t>
            </a:r>
          </a:p>
          <a:p>
            <a:endParaRPr lang="en-US" sz="3200" dirty="0"/>
          </a:p>
          <a:p>
            <a:r>
              <a:rPr lang="en-US" sz="3200" dirty="0"/>
              <a:t>Reliable AI use begins with a simple habit: treat every output as a draft to verify, not a final answer.</a:t>
            </a:r>
          </a:p>
          <a:p>
            <a:endParaRPr lang="en-US" sz="3200" dirty="0"/>
          </a:p>
          <a:p>
            <a:endParaRPr lang="en-US" sz="3200" dirty="0"/>
          </a:p>
          <a:p>
            <a:endParaRPr lang="en-US" sz="3200" dirty="0"/>
          </a:p>
          <a:p>
            <a:endParaRPr lang="en-US" sz="3600" dirty="0"/>
          </a:p>
        </p:txBody>
      </p:sp>
      <p:sp>
        <p:nvSpPr>
          <p:cNvPr id="16" name="Freeform 15">
            <a:extLst>
              <a:ext uri="{FF2B5EF4-FFF2-40B4-BE49-F238E27FC236}">
                <a16:creationId xmlns:a16="http://schemas.microsoft.com/office/drawing/2014/main" id="{219990B3-F4EC-8943-0BCB-4825C424A073}"/>
              </a:ext>
            </a:extLst>
          </p:cNvPr>
          <p:cNvSpPr/>
          <p:nvPr/>
        </p:nvSpPr>
        <p:spPr>
          <a:xfrm>
            <a:off x="-1" y="-1"/>
            <a:ext cx="12192000" cy="6858000"/>
          </a:xfrm>
          <a:custGeom>
            <a:avLst/>
            <a:gdLst>
              <a:gd name="csX0" fmla="*/ 0 w 12192000"/>
              <a:gd name="csY0" fmla="*/ 0 h 6858000"/>
              <a:gd name="csX1" fmla="*/ 12192000 w 12192000"/>
              <a:gd name="csY1" fmla="*/ 0 h 6858000"/>
              <a:gd name="csX2" fmla="*/ 12192000 w 12192000"/>
              <a:gd name="csY2" fmla="*/ 6858000 h 6858000"/>
              <a:gd name="csX3" fmla="*/ 0 w 12192000"/>
              <a:gd name="csY3" fmla="*/ 6858000 h 6858000"/>
              <a:gd name="csX4" fmla="*/ 0 w 12192000"/>
              <a:gd name="csY4" fmla="*/ 5740405 h 6858000"/>
              <a:gd name="csX5" fmla="*/ 6096007 w 12192000"/>
              <a:gd name="csY5" fmla="*/ 5740405 h 6858000"/>
              <a:gd name="csX6" fmla="*/ 7001308 w 12192000"/>
              <a:gd name="csY6" fmla="*/ 5740405 h 6858000"/>
              <a:gd name="csX7" fmla="*/ 7001308 w 12192000"/>
              <a:gd name="csY7" fmla="*/ 996287 h 6858000"/>
              <a:gd name="csX8" fmla="*/ 0 w 12192000"/>
              <a:gd name="csY8" fmla="*/ 996287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2192000" h="6858000">
                <a:moveTo>
                  <a:pt x="0" y="0"/>
                </a:moveTo>
                <a:lnTo>
                  <a:pt x="12192000" y="0"/>
                </a:lnTo>
                <a:lnTo>
                  <a:pt x="12192000" y="6858000"/>
                </a:lnTo>
                <a:lnTo>
                  <a:pt x="0" y="6858000"/>
                </a:lnTo>
                <a:lnTo>
                  <a:pt x="0" y="5740405"/>
                </a:lnTo>
                <a:lnTo>
                  <a:pt x="6096007" y="5740405"/>
                </a:lnTo>
                <a:lnTo>
                  <a:pt x="7001308" y="5740405"/>
                </a:lnTo>
                <a:lnTo>
                  <a:pt x="7001308" y="996287"/>
                </a:lnTo>
                <a:lnTo>
                  <a:pt x="0" y="996287"/>
                </a:lnTo>
                <a:close/>
              </a:path>
            </a:pathLst>
          </a:custGeom>
          <a:gradFill>
            <a:gsLst>
              <a:gs pos="100000">
                <a:srgbClr val="22BDBF">
                  <a:alpha val="63092"/>
                </a:srgbClr>
              </a:gs>
              <a:gs pos="49000">
                <a:srgbClr val="3C3795">
                  <a:alpha val="59000"/>
                </a:srgbClr>
              </a:gs>
            </a:gsLst>
            <a:lin ang="0" scaled="0"/>
          </a:gradFill>
          <a:ln w="3060" cap="flat">
            <a:noFill/>
            <a:prstDash val="solid"/>
            <a:miter/>
          </a:ln>
        </p:spPr>
        <p:txBody>
          <a:bodyPr wrap="square" rtlCol="0" anchor="ctr">
            <a:noAutofit/>
          </a:bodyPr>
          <a:lstStyle/>
          <a:p>
            <a:endParaRPr lang="en-US"/>
          </a:p>
        </p:txBody>
      </p:sp>
      <p:pic>
        <p:nvPicPr>
          <p:cNvPr id="17" name="Picture 16">
            <a:extLst>
              <a:ext uri="{FF2B5EF4-FFF2-40B4-BE49-F238E27FC236}">
                <a16:creationId xmlns:a16="http://schemas.microsoft.com/office/drawing/2014/main" id="{25890F20-6205-A532-79AB-6E7DD806D1B7}"/>
              </a:ext>
            </a:extLst>
          </p:cNvPr>
          <p:cNvPicPr>
            <a:picLocks noChangeAspect="1"/>
          </p:cNvPicPr>
          <p:nvPr/>
        </p:nvPicPr>
        <p:blipFill>
          <a:blip r:embed="rId4">
            <a:biLevel thresh="25000"/>
            <a:extLst>
              <a:ext uri="{BEBA8EAE-BF5A-486C-A8C5-ECC9F3942E4B}">
                <a14:imgProps xmlns:a14="http://schemas.microsoft.com/office/drawing/2010/main">
                  <a14:imgLayer r:embed="rId5">
                    <a14:imgEffect>
                      <a14:colorTemperature colorTemp="1500"/>
                    </a14:imgEffect>
                    <a14:imgEffect>
                      <a14:saturation sat="0"/>
                    </a14:imgEffect>
                  </a14:imgLayer>
                </a14:imgProps>
              </a:ext>
            </a:extLst>
          </a:blip>
          <a:stretch>
            <a:fillRect/>
          </a:stretch>
        </p:blipFill>
        <p:spPr>
          <a:xfrm>
            <a:off x="9825433" y="5099224"/>
            <a:ext cx="1851043" cy="1316850"/>
          </a:xfrm>
          <a:prstGeom prst="rect">
            <a:avLst/>
          </a:prstGeom>
        </p:spPr>
      </p:pic>
    </p:spTree>
    <p:extLst>
      <p:ext uri="{BB962C8B-B14F-4D97-AF65-F5344CB8AC3E}">
        <p14:creationId xmlns:p14="http://schemas.microsoft.com/office/powerpoint/2010/main" val="39277387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B617D39-C038-2DFF-A203-022FFB73F774}"/>
              </a:ext>
            </a:extLst>
          </p:cNvPr>
          <p:cNvSpPr>
            <a:spLocks noGrp="1"/>
          </p:cNvSpPr>
          <p:nvPr>
            <p:ph type="body" sz="quarter" idx="15"/>
          </p:nvPr>
        </p:nvSpPr>
        <p:spPr>
          <a:xfrm>
            <a:off x="2162103" y="1692682"/>
            <a:ext cx="700387" cy="540000"/>
          </a:xfrm>
        </p:spPr>
        <p:txBody>
          <a:bodyPr/>
          <a:lstStyle/>
          <a:p>
            <a:r>
              <a:rPr lang="en-US" dirty="0"/>
              <a:t>01</a:t>
            </a:r>
          </a:p>
        </p:txBody>
      </p:sp>
      <p:sp>
        <p:nvSpPr>
          <p:cNvPr id="6" name="Text Placeholder 5">
            <a:extLst>
              <a:ext uri="{FF2B5EF4-FFF2-40B4-BE49-F238E27FC236}">
                <a16:creationId xmlns:a16="http://schemas.microsoft.com/office/drawing/2014/main" id="{8B33C90F-8899-3F6C-E5FD-480BD2E0ED68}"/>
              </a:ext>
            </a:extLst>
          </p:cNvPr>
          <p:cNvSpPr>
            <a:spLocks noGrp="1"/>
          </p:cNvSpPr>
          <p:nvPr>
            <p:ph type="body" sz="quarter" idx="14"/>
          </p:nvPr>
        </p:nvSpPr>
        <p:spPr>
          <a:xfrm>
            <a:off x="2924534" y="1692683"/>
            <a:ext cx="8475290" cy="540000"/>
          </a:xfrm>
        </p:spPr>
        <p:txBody>
          <a:bodyPr/>
          <a:lstStyle/>
          <a:p>
            <a:pPr>
              <a:tabLst>
                <a:tab pos="7734300" algn="l"/>
              </a:tabLst>
            </a:pPr>
            <a:r>
              <a:rPr lang="en-IE" sz="2100" dirty="0"/>
              <a:t>Creating Credible Content in the AI Era (10 min)	3</a:t>
            </a:r>
          </a:p>
        </p:txBody>
      </p:sp>
      <p:sp>
        <p:nvSpPr>
          <p:cNvPr id="8" name="Text Placeholder 7">
            <a:extLst>
              <a:ext uri="{FF2B5EF4-FFF2-40B4-BE49-F238E27FC236}">
                <a16:creationId xmlns:a16="http://schemas.microsoft.com/office/drawing/2014/main" id="{CA83E824-2B6C-F7F7-0B1A-8666CEB2E4D2}"/>
              </a:ext>
            </a:extLst>
          </p:cNvPr>
          <p:cNvSpPr>
            <a:spLocks noGrp="1"/>
          </p:cNvSpPr>
          <p:nvPr>
            <p:ph type="body" sz="quarter" idx="29"/>
          </p:nvPr>
        </p:nvSpPr>
        <p:spPr>
          <a:xfrm>
            <a:off x="2162103" y="2227296"/>
            <a:ext cx="700387" cy="540000"/>
          </a:xfrm>
        </p:spPr>
        <p:txBody>
          <a:bodyPr/>
          <a:lstStyle/>
          <a:p>
            <a:r>
              <a:rPr lang="en-US" dirty="0"/>
              <a:t>02</a:t>
            </a:r>
          </a:p>
        </p:txBody>
      </p:sp>
      <p:sp>
        <p:nvSpPr>
          <p:cNvPr id="10" name="Text Placeholder 9">
            <a:extLst>
              <a:ext uri="{FF2B5EF4-FFF2-40B4-BE49-F238E27FC236}">
                <a16:creationId xmlns:a16="http://schemas.microsoft.com/office/drawing/2014/main" id="{41CF06C3-B6A2-CAAA-3DDB-C4E29B0ED718}"/>
              </a:ext>
            </a:extLst>
          </p:cNvPr>
          <p:cNvSpPr>
            <a:spLocks noGrp="1"/>
          </p:cNvSpPr>
          <p:nvPr>
            <p:ph type="body" sz="quarter" idx="30"/>
          </p:nvPr>
        </p:nvSpPr>
        <p:spPr>
          <a:xfrm>
            <a:off x="2946237" y="2240627"/>
            <a:ext cx="8475290" cy="540000"/>
          </a:xfrm>
        </p:spPr>
        <p:txBody>
          <a:bodyPr/>
          <a:lstStyle/>
          <a:p>
            <a:pPr>
              <a:tabLst>
                <a:tab pos="7726363" algn="l"/>
              </a:tabLst>
            </a:pPr>
            <a:r>
              <a:rPr lang="en-IE" sz="2100" dirty="0"/>
              <a:t>AI Content Risks (20 min)	8</a:t>
            </a:r>
          </a:p>
        </p:txBody>
      </p:sp>
      <p:sp>
        <p:nvSpPr>
          <p:cNvPr id="12" name="Text Placeholder 11">
            <a:extLst>
              <a:ext uri="{FF2B5EF4-FFF2-40B4-BE49-F238E27FC236}">
                <a16:creationId xmlns:a16="http://schemas.microsoft.com/office/drawing/2014/main" id="{A57C16DD-27C7-C0D1-D494-AC6561340945}"/>
              </a:ext>
            </a:extLst>
          </p:cNvPr>
          <p:cNvSpPr>
            <a:spLocks noGrp="1"/>
          </p:cNvSpPr>
          <p:nvPr>
            <p:ph type="body" sz="quarter" idx="31"/>
          </p:nvPr>
        </p:nvSpPr>
        <p:spPr>
          <a:xfrm>
            <a:off x="2162103" y="2757908"/>
            <a:ext cx="700387" cy="540000"/>
          </a:xfrm>
        </p:spPr>
        <p:txBody>
          <a:bodyPr/>
          <a:lstStyle/>
          <a:p>
            <a:r>
              <a:rPr lang="en-US" dirty="0"/>
              <a:t>03</a:t>
            </a:r>
          </a:p>
        </p:txBody>
      </p:sp>
      <p:sp>
        <p:nvSpPr>
          <p:cNvPr id="14" name="Text Placeholder 13">
            <a:extLst>
              <a:ext uri="{FF2B5EF4-FFF2-40B4-BE49-F238E27FC236}">
                <a16:creationId xmlns:a16="http://schemas.microsoft.com/office/drawing/2014/main" id="{0F676A8B-2215-2443-1763-A5EE35612205}"/>
              </a:ext>
            </a:extLst>
          </p:cNvPr>
          <p:cNvSpPr>
            <a:spLocks noGrp="1"/>
          </p:cNvSpPr>
          <p:nvPr>
            <p:ph type="body" sz="quarter" idx="32"/>
          </p:nvPr>
        </p:nvSpPr>
        <p:spPr>
          <a:xfrm>
            <a:off x="2952816" y="2788571"/>
            <a:ext cx="8475290" cy="540000"/>
          </a:xfrm>
        </p:spPr>
        <p:txBody>
          <a:bodyPr/>
          <a:lstStyle/>
          <a:p>
            <a:pPr>
              <a:tabLst>
                <a:tab pos="7726363" algn="l"/>
              </a:tabLst>
            </a:pPr>
            <a:r>
              <a:rPr lang="en-IE" sz="2100" dirty="0"/>
              <a:t>Accountable Author (20 min)	15</a:t>
            </a:r>
          </a:p>
        </p:txBody>
      </p:sp>
      <p:sp>
        <p:nvSpPr>
          <p:cNvPr id="28" name="Text Placeholder 27">
            <a:extLst>
              <a:ext uri="{FF2B5EF4-FFF2-40B4-BE49-F238E27FC236}">
                <a16:creationId xmlns:a16="http://schemas.microsoft.com/office/drawing/2014/main" id="{E614182E-39BC-5328-4F5D-E73A961EAB1C}"/>
              </a:ext>
            </a:extLst>
          </p:cNvPr>
          <p:cNvSpPr>
            <a:spLocks noGrp="1"/>
          </p:cNvSpPr>
          <p:nvPr>
            <p:ph type="body" sz="quarter" idx="33"/>
          </p:nvPr>
        </p:nvSpPr>
        <p:spPr>
          <a:xfrm>
            <a:off x="2162103" y="3355740"/>
            <a:ext cx="700387" cy="540000"/>
          </a:xfrm>
        </p:spPr>
        <p:txBody>
          <a:bodyPr/>
          <a:lstStyle/>
          <a:p>
            <a:r>
              <a:rPr lang="en-US" dirty="0"/>
              <a:t>04</a:t>
            </a:r>
          </a:p>
        </p:txBody>
      </p:sp>
      <p:sp>
        <p:nvSpPr>
          <p:cNvPr id="30" name="Text Placeholder 29">
            <a:extLst>
              <a:ext uri="{FF2B5EF4-FFF2-40B4-BE49-F238E27FC236}">
                <a16:creationId xmlns:a16="http://schemas.microsoft.com/office/drawing/2014/main" id="{6E9D76F7-115D-9692-AEA6-D962160A8084}"/>
              </a:ext>
            </a:extLst>
          </p:cNvPr>
          <p:cNvSpPr>
            <a:spLocks noGrp="1"/>
          </p:cNvSpPr>
          <p:nvPr>
            <p:ph type="body" sz="quarter" idx="34"/>
          </p:nvPr>
        </p:nvSpPr>
        <p:spPr>
          <a:xfrm>
            <a:off x="2974519" y="3336515"/>
            <a:ext cx="8475290" cy="540000"/>
          </a:xfrm>
        </p:spPr>
        <p:txBody>
          <a:bodyPr/>
          <a:lstStyle/>
          <a:p>
            <a:pPr>
              <a:tabLst>
                <a:tab pos="7726363" algn="l"/>
              </a:tabLst>
            </a:pPr>
            <a:r>
              <a:rPr lang="en-IE" sz="2100" dirty="0"/>
              <a:t>Working with Sources (15 min)	23</a:t>
            </a:r>
          </a:p>
        </p:txBody>
      </p:sp>
      <p:sp>
        <p:nvSpPr>
          <p:cNvPr id="32" name="Text Placeholder 31">
            <a:extLst>
              <a:ext uri="{FF2B5EF4-FFF2-40B4-BE49-F238E27FC236}">
                <a16:creationId xmlns:a16="http://schemas.microsoft.com/office/drawing/2014/main" id="{3DA418C0-6CE0-5146-89C2-90304BDADA45}"/>
              </a:ext>
            </a:extLst>
          </p:cNvPr>
          <p:cNvSpPr>
            <a:spLocks noGrp="1"/>
          </p:cNvSpPr>
          <p:nvPr>
            <p:ph type="body" sz="quarter" idx="35"/>
          </p:nvPr>
        </p:nvSpPr>
        <p:spPr>
          <a:xfrm>
            <a:off x="2162103" y="3882404"/>
            <a:ext cx="700387" cy="540000"/>
          </a:xfrm>
        </p:spPr>
        <p:txBody>
          <a:bodyPr/>
          <a:lstStyle/>
          <a:p>
            <a:r>
              <a:rPr lang="en-US" dirty="0"/>
              <a:t>05</a:t>
            </a:r>
          </a:p>
        </p:txBody>
      </p:sp>
      <p:sp>
        <p:nvSpPr>
          <p:cNvPr id="34" name="Text Placeholder 33">
            <a:extLst>
              <a:ext uri="{FF2B5EF4-FFF2-40B4-BE49-F238E27FC236}">
                <a16:creationId xmlns:a16="http://schemas.microsoft.com/office/drawing/2014/main" id="{36D04AA7-E7F9-9C2E-2A8F-2FB960630317}"/>
              </a:ext>
            </a:extLst>
          </p:cNvPr>
          <p:cNvSpPr>
            <a:spLocks noGrp="1"/>
          </p:cNvSpPr>
          <p:nvPr>
            <p:ph type="body" sz="quarter" idx="36"/>
          </p:nvPr>
        </p:nvSpPr>
        <p:spPr>
          <a:xfrm>
            <a:off x="2952816" y="3884459"/>
            <a:ext cx="8475290" cy="540000"/>
          </a:xfrm>
        </p:spPr>
        <p:txBody>
          <a:bodyPr/>
          <a:lstStyle/>
          <a:p>
            <a:pPr>
              <a:tabLst>
                <a:tab pos="7726363" algn="l"/>
              </a:tabLst>
            </a:pPr>
            <a:r>
              <a:rPr lang="en-IE" sz="2100" dirty="0"/>
              <a:t>AI Hallucinations (10 min)	36</a:t>
            </a:r>
          </a:p>
        </p:txBody>
      </p:sp>
      <p:sp>
        <p:nvSpPr>
          <p:cNvPr id="36" name="Text Placeholder 35">
            <a:extLst>
              <a:ext uri="{FF2B5EF4-FFF2-40B4-BE49-F238E27FC236}">
                <a16:creationId xmlns:a16="http://schemas.microsoft.com/office/drawing/2014/main" id="{EB40006D-B2E5-ABE0-151C-DF39D1D75E8A}"/>
              </a:ext>
            </a:extLst>
          </p:cNvPr>
          <p:cNvSpPr>
            <a:spLocks noGrp="1"/>
          </p:cNvSpPr>
          <p:nvPr>
            <p:ph type="body" sz="quarter" idx="27"/>
          </p:nvPr>
        </p:nvSpPr>
        <p:spPr>
          <a:xfrm>
            <a:off x="849242" y="458598"/>
            <a:ext cx="5041923" cy="720752"/>
          </a:xfrm>
        </p:spPr>
        <p:txBody>
          <a:bodyPr/>
          <a:lstStyle/>
          <a:p>
            <a:r>
              <a:rPr lang="en-US" dirty="0"/>
              <a:t>Contents</a:t>
            </a:r>
          </a:p>
        </p:txBody>
      </p:sp>
      <p:sp>
        <p:nvSpPr>
          <p:cNvPr id="38" name="Text Placeholder 37">
            <a:extLst>
              <a:ext uri="{FF2B5EF4-FFF2-40B4-BE49-F238E27FC236}">
                <a16:creationId xmlns:a16="http://schemas.microsoft.com/office/drawing/2014/main" id="{F5E8C4B0-174F-CF60-7FA3-A46062BC9918}"/>
              </a:ext>
            </a:extLst>
          </p:cNvPr>
          <p:cNvSpPr>
            <a:spLocks noGrp="1"/>
          </p:cNvSpPr>
          <p:nvPr>
            <p:ph type="body" sz="quarter" idx="37"/>
          </p:nvPr>
        </p:nvSpPr>
        <p:spPr>
          <a:xfrm>
            <a:off x="2162103" y="4471538"/>
            <a:ext cx="700387" cy="540000"/>
          </a:xfrm>
        </p:spPr>
        <p:txBody>
          <a:bodyPr/>
          <a:lstStyle/>
          <a:p>
            <a:r>
              <a:rPr lang="en-US" dirty="0"/>
              <a:t>06</a:t>
            </a:r>
          </a:p>
        </p:txBody>
      </p:sp>
      <p:sp>
        <p:nvSpPr>
          <p:cNvPr id="63" name="Text Placeholder 62">
            <a:extLst>
              <a:ext uri="{FF2B5EF4-FFF2-40B4-BE49-F238E27FC236}">
                <a16:creationId xmlns:a16="http://schemas.microsoft.com/office/drawing/2014/main" id="{5AF9FDCE-F8A9-9A75-447B-7C75797E501A}"/>
              </a:ext>
            </a:extLst>
          </p:cNvPr>
          <p:cNvSpPr>
            <a:spLocks noGrp="1"/>
          </p:cNvSpPr>
          <p:nvPr>
            <p:ph type="body" sz="quarter" idx="38"/>
          </p:nvPr>
        </p:nvSpPr>
        <p:spPr>
          <a:xfrm>
            <a:off x="2952816" y="4432403"/>
            <a:ext cx="8475290" cy="540000"/>
          </a:xfrm>
        </p:spPr>
        <p:txBody>
          <a:bodyPr/>
          <a:lstStyle/>
          <a:p>
            <a:pPr>
              <a:tabLst>
                <a:tab pos="7726363" algn="l"/>
              </a:tabLst>
            </a:pPr>
            <a:r>
              <a:rPr lang="en-IE" sz="2100" dirty="0"/>
              <a:t>Content Verification (10 min)	45</a:t>
            </a:r>
          </a:p>
        </p:txBody>
      </p:sp>
      <p:sp>
        <p:nvSpPr>
          <p:cNvPr id="76" name="Graphic 7">
            <a:extLst>
              <a:ext uri="{FF2B5EF4-FFF2-40B4-BE49-F238E27FC236}">
                <a16:creationId xmlns:a16="http://schemas.microsoft.com/office/drawing/2014/main" id="{8DBED5CE-6C66-6C75-57DD-B2DC9A1C88E1}"/>
              </a:ext>
            </a:extLst>
          </p:cNvPr>
          <p:cNvSpPr/>
          <p:nvPr/>
        </p:nvSpPr>
        <p:spPr>
          <a:xfrm>
            <a:off x="-1318493" y="4573713"/>
            <a:ext cx="3173339" cy="2578608"/>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80" name="Text Placeholder 31">
            <a:extLst>
              <a:ext uri="{FF2B5EF4-FFF2-40B4-BE49-F238E27FC236}">
                <a16:creationId xmlns:a16="http://schemas.microsoft.com/office/drawing/2014/main" id="{D107471C-F8A4-DF55-5C0B-F38EE2F3EAA7}"/>
              </a:ext>
            </a:extLst>
          </p:cNvPr>
          <p:cNvSpPr txBox="1">
            <a:spLocks/>
          </p:cNvSpPr>
          <p:nvPr/>
        </p:nvSpPr>
        <p:spPr>
          <a:xfrm>
            <a:off x="2183806" y="4973437"/>
            <a:ext cx="700387" cy="540000"/>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1" kern="1200" baseline="0">
                <a:solidFill>
                  <a:srgbClr val="22BDBF"/>
                </a:solidFill>
                <a:latin typeface="+mn-lt"/>
                <a:ea typeface="+mn-ea"/>
                <a:cs typeface="+mn-cs"/>
              </a:defRPr>
            </a:lvl1pPr>
            <a:lvl2pPr marL="457223"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46"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69"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91"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07</a:t>
            </a:r>
          </a:p>
        </p:txBody>
      </p:sp>
      <p:sp>
        <p:nvSpPr>
          <p:cNvPr id="81" name="Text Placeholder 33">
            <a:extLst>
              <a:ext uri="{FF2B5EF4-FFF2-40B4-BE49-F238E27FC236}">
                <a16:creationId xmlns:a16="http://schemas.microsoft.com/office/drawing/2014/main" id="{8E76A210-3094-27BF-CFD0-9D5CC86853F4}"/>
              </a:ext>
            </a:extLst>
          </p:cNvPr>
          <p:cNvSpPr txBox="1">
            <a:spLocks/>
          </p:cNvSpPr>
          <p:nvPr/>
        </p:nvSpPr>
        <p:spPr>
          <a:xfrm>
            <a:off x="2974519" y="4980347"/>
            <a:ext cx="8475290" cy="540000"/>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10153D"/>
                </a:solidFill>
                <a:latin typeface="+mn-lt"/>
                <a:ea typeface="+mn-ea"/>
                <a:cs typeface="+mn-cs"/>
              </a:defRPr>
            </a:lvl1pPr>
            <a:lvl2pPr marL="457223"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46"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69"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91"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tabLst>
                <a:tab pos="7726363" algn="l"/>
              </a:tabLst>
            </a:pPr>
            <a:r>
              <a:rPr lang="en-IE" sz="2100" dirty="0"/>
              <a:t>Data Analysis with AI (10 min)	51</a:t>
            </a:r>
          </a:p>
        </p:txBody>
      </p:sp>
      <p:grpSp>
        <p:nvGrpSpPr>
          <p:cNvPr id="92" name="Group 91">
            <a:extLst>
              <a:ext uri="{FF2B5EF4-FFF2-40B4-BE49-F238E27FC236}">
                <a16:creationId xmlns:a16="http://schemas.microsoft.com/office/drawing/2014/main" id="{E23FA093-0E37-CD14-8892-649F65A75C5A}"/>
              </a:ext>
            </a:extLst>
          </p:cNvPr>
          <p:cNvGrpSpPr/>
          <p:nvPr/>
        </p:nvGrpSpPr>
        <p:grpSpPr>
          <a:xfrm>
            <a:off x="1957265" y="2207873"/>
            <a:ext cx="9552000" cy="2749363"/>
            <a:chOff x="1957265" y="2037543"/>
            <a:chExt cx="9552000" cy="3598333"/>
          </a:xfrm>
        </p:grpSpPr>
        <p:grpSp>
          <p:nvGrpSpPr>
            <p:cNvPr id="93" name="Group 92">
              <a:extLst>
                <a:ext uri="{FF2B5EF4-FFF2-40B4-BE49-F238E27FC236}">
                  <a16:creationId xmlns:a16="http://schemas.microsoft.com/office/drawing/2014/main" id="{FB9BDB1D-8DDC-7B45-D38B-4C15BF8BC406}"/>
                </a:ext>
              </a:extLst>
            </p:cNvPr>
            <p:cNvGrpSpPr/>
            <p:nvPr/>
          </p:nvGrpSpPr>
          <p:grpSpPr>
            <a:xfrm>
              <a:off x="1957265" y="2037543"/>
              <a:ext cx="9552000" cy="1446040"/>
              <a:chOff x="1957265" y="2037543"/>
              <a:chExt cx="9552000" cy="1446040"/>
            </a:xfrm>
          </p:grpSpPr>
          <p:cxnSp>
            <p:nvCxnSpPr>
              <p:cNvPr id="98" name="Straight Connector 97">
                <a:extLst>
                  <a:ext uri="{FF2B5EF4-FFF2-40B4-BE49-F238E27FC236}">
                    <a16:creationId xmlns:a16="http://schemas.microsoft.com/office/drawing/2014/main" id="{CC94B0B9-BF1A-943A-B9CE-CD02CDC1B1A0}"/>
                  </a:ext>
                </a:extLst>
              </p:cNvPr>
              <p:cNvCxnSpPr>
                <a:cxnSpLocks/>
              </p:cNvCxnSpPr>
              <p:nvPr/>
            </p:nvCxnSpPr>
            <p:spPr>
              <a:xfrm flipH="1">
                <a:off x="1957265" y="3483583"/>
                <a:ext cx="9552000"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727A5188-4B68-523D-B330-8CE870D7EB8D}"/>
                  </a:ext>
                </a:extLst>
              </p:cNvPr>
              <p:cNvCxnSpPr>
                <a:cxnSpLocks/>
              </p:cNvCxnSpPr>
              <p:nvPr/>
            </p:nvCxnSpPr>
            <p:spPr>
              <a:xfrm flipH="1">
                <a:off x="1957265" y="2760562"/>
                <a:ext cx="9552000"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A765AE96-CFA1-6B84-5BB2-0A6724BB5479}"/>
                  </a:ext>
                </a:extLst>
              </p:cNvPr>
              <p:cNvCxnSpPr>
                <a:cxnSpLocks/>
              </p:cNvCxnSpPr>
              <p:nvPr/>
            </p:nvCxnSpPr>
            <p:spPr>
              <a:xfrm flipH="1">
                <a:off x="1957265" y="2037543"/>
                <a:ext cx="9552000"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CB4CC877-7E78-6C3B-CBA4-115FB6FEF211}"/>
                </a:ext>
              </a:extLst>
            </p:cNvPr>
            <p:cNvCxnSpPr>
              <a:cxnSpLocks/>
            </p:cNvCxnSpPr>
            <p:nvPr/>
          </p:nvCxnSpPr>
          <p:spPr>
            <a:xfrm flipH="1">
              <a:off x="1957265" y="4201014"/>
              <a:ext cx="9552000"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95" name="Straight Connector 21">
              <a:extLst>
                <a:ext uri="{FF2B5EF4-FFF2-40B4-BE49-F238E27FC236}">
                  <a16:creationId xmlns:a16="http://schemas.microsoft.com/office/drawing/2014/main" id="{2CA094E4-E226-967E-6DC9-05C0BC76453E}"/>
                </a:ext>
              </a:extLst>
            </p:cNvPr>
            <p:cNvCxnSpPr>
              <a:cxnSpLocks/>
            </p:cNvCxnSpPr>
            <p:nvPr/>
          </p:nvCxnSpPr>
          <p:spPr>
            <a:xfrm flipH="1">
              <a:off x="1957265" y="4918445"/>
              <a:ext cx="9552000"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0F814E56-AD26-6AA0-549E-3697B4E6B91F}"/>
                </a:ext>
              </a:extLst>
            </p:cNvPr>
            <p:cNvCxnSpPr>
              <a:cxnSpLocks/>
            </p:cNvCxnSpPr>
            <p:nvPr/>
          </p:nvCxnSpPr>
          <p:spPr>
            <a:xfrm flipH="1">
              <a:off x="1957265" y="5635876"/>
              <a:ext cx="9552000"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6861552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AE6DA-B66C-81A9-B9C3-2E84DA6C8CB6}"/>
            </a:ext>
          </a:extLst>
        </p:cNvPr>
        <p:cNvGrpSpPr/>
        <p:nvPr/>
      </p:nvGrpSpPr>
      <p:grpSpPr>
        <a:xfrm>
          <a:off x="0" y="0"/>
          <a:ext cx="0" cy="0"/>
          <a:chOff x="0" y="0"/>
          <a:chExt cx="0" cy="0"/>
        </a:xfrm>
      </p:grpSpPr>
      <p:sp>
        <p:nvSpPr>
          <p:cNvPr id="88" name="Rectangle 87">
            <a:extLst>
              <a:ext uri="{FF2B5EF4-FFF2-40B4-BE49-F238E27FC236}">
                <a16:creationId xmlns:a16="http://schemas.microsoft.com/office/drawing/2014/main" id="{5AFDED82-6196-EC0E-E2BE-A1B9A48E719A}"/>
              </a:ext>
            </a:extLst>
          </p:cNvPr>
          <p:cNvSpPr/>
          <p:nvPr/>
        </p:nvSpPr>
        <p:spPr>
          <a:xfrm flipH="1">
            <a:off x="7505339" y="0"/>
            <a:ext cx="4686660" cy="6863589"/>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90" name="Graphic 7">
            <a:extLst>
              <a:ext uri="{FF2B5EF4-FFF2-40B4-BE49-F238E27FC236}">
                <a16:creationId xmlns:a16="http://schemas.microsoft.com/office/drawing/2014/main" id="{7FC1AC25-4C4D-9C11-493C-849C9707866F}"/>
              </a:ext>
            </a:extLst>
          </p:cNvPr>
          <p:cNvSpPr/>
          <p:nvPr/>
        </p:nvSpPr>
        <p:spPr>
          <a:xfrm>
            <a:off x="9017888" y="-218906"/>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5" name="Rounded Rectangle 4">
            <a:extLst>
              <a:ext uri="{FF2B5EF4-FFF2-40B4-BE49-F238E27FC236}">
                <a16:creationId xmlns:a16="http://schemas.microsoft.com/office/drawing/2014/main" id="{4EE627CA-3DD2-CAB3-D4E7-EB98E7E48214}"/>
              </a:ext>
            </a:extLst>
          </p:cNvPr>
          <p:cNvSpPr/>
          <p:nvPr/>
        </p:nvSpPr>
        <p:spPr>
          <a:xfrm>
            <a:off x="6711250" y="2054638"/>
            <a:ext cx="4830586" cy="1923545"/>
          </a:xfrm>
          <a:prstGeom prst="roundRect">
            <a:avLst>
              <a:gd name="adj" fmla="val 9551"/>
            </a:avLst>
          </a:prstGeom>
          <a:solidFill>
            <a:schemeClr val="bg1"/>
          </a:solidFill>
          <a:ln>
            <a:solidFill>
              <a:srgbClr val="10153D"/>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a:extLst>
              <a:ext uri="{FF2B5EF4-FFF2-40B4-BE49-F238E27FC236}">
                <a16:creationId xmlns:a16="http://schemas.microsoft.com/office/drawing/2014/main" id="{38CE2C19-5905-4DA0-8A01-924289435BE5}"/>
              </a:ext>
            </a:extLst>
          </p:cNvPr>
          <p:cNvSpPr txBox="1"/>
          <p:nvPr/>
        </p:nvSpPr>
        <p:spPr>
          <a:xfrm>
            <a:off x="8183871" y="2357872"/>
            <a:ext cx="3234102" cy="2786468"/>
          </a:xfrm>
          <a:prstGeom prst="rect">
            <a:avLst/>
          </a:prstGeom>
          <a:noFill/>
        </p:spPr>
        <p:txBody>
          <a:bodyPr wrap="square">
            <a:spAutoFit/>
          </a:bodyPr>
          <a:lstStyle/>
          <a:p>
            <a:pPr>
              <a:lnSpc>
                <a:spcPts val="2480"/>
              </a:lnSpc>
              <a:spcAft>
                <a:spcPts val="3000"/>
              </a:spcAft>
            </a:pPr>
            <a:r>
              <a:rPr lang="pl-PL" sz="2400" b="1" dirty="0">
                <a:solidFill>
                  <a:srgbClr val="10153D"/>
                </a:solidFill>
                <a:latin typeface="Calibri" panose="020F0502020204030204" pitchFamily="34" charset="0"/>
                <a:cs typeface="Calibri" panose="020F0502020204030204" pitchFamily="34" charset="0"/>
              </a:rPr>
              <a:t>DO </a:t>
            </a:r>
            <a:r>
              <a:rPr lang="pl-PL" sz="2400" b="1" dirty="0" err="1">
                <a:solidFill>
                  <a:srgbClr val="10153D"/>
                </a:solidFill>
                <a:latin typeface="Calibri" panose="020F0502020204030204" pitchFamily="34" charset="0"/>
                <a:cs typeface="Calibri" panose="020F0502020204030204" pitchFamily="34" charset="0"/>
              </a:rPr>
              <a:t>Remember</a:t>
            </a:r>
            <a:r>
              <a:rPr lang="pl-PL" sz="2400" b="1" dirty="0">
                <a:solidFill>
                  <a:srgbClr val="10153D"/>
                </a:solidFill>
                <a:latin typeface="Calibri" panose="020F0502020204030204" pitchFamily="34" charset="0"/>
                <a:cs typeface="Calibri" panose="020F0502020204030204" pitchFamily="34" charset="0"/>
              </a:rPr>
              <a:t>: </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Every</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fact</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citation</a:t>
            </a:r>
            <a:r>
              <a:rPr lang="pl-PL" sz="2400" dirty="0">
                <a:solidFill>
                  <a:srgbClr val="10153D"/>
                </a:solidFill>
                <a:latin typeface="Calibri" panose="020F0502020204030204" pitchFamily="34" charset="0"/>
                <a:cs typeface="Calibri" panose="020F0502020204030204" pitchFamily="34" charset="0"/>
              </a:rPr>
              <a:t>, and </a:t>
            </a:r>
            <a:r>
              <a:rPr lang="pl-PL" sz="2400" dirty="0" err="1">
                <a:solidFill>
                  <a:srgbClr val="10153D"/>
                </a:solidFill>
                <a:latin typeface="Calibri" panose="020F0502020204030204" pitchFamily="34" charset="0"/>
                <a:cs typeface="Calibri" panose="020F0502020204030204" pitchFamily="34" charset="0"/>
              </a:rPr>
              <a:t>number</a:t>
            </a:r>
            <a:r>
              <a:rPr lang="pl-PL" sz="2400" dirty="0">
                <a:solidFill>
                  <a:srgbClr val="10153D"/>
                </a:solidFill>
                <a:latin typeface="Calibri" panose="020F0502020204030204" pitchFamily="34" charset="0"/>
                <a:cs typeface="Calibri" panose="020F0502020204030204" pitchFamily="34" charset="0"/>
              </a:rPr>
              <a:t> from AI </a:t>
            </a:r>
            <a:r>
              <a:rPr lang="pl-PL" sz="2400" dirty="0" err="1">
                <a:solidFill>
                  <a:srgbClr val="10153D"/>
                </a:solidFill>
                <a:latin typeface="Calibri" panose="020F0502020204030204" pitchFamily="34" charset="0"/>
                <a:cs typeface="Calibri" panose="020F0502020204030204" pitchFamily="34" charset="0"/>
              </a:rPr>
              <a:t>must</a:t>
            </a:r>
            <a:r>
              <a:rPr lang="pl-PL" sz="2400" dirty="0">
                <a:solidFill>
                  <a:srgbClr val="10153D"/>
                </a:solidFill>
                <a:latin typeface="Calibri" panose="020F0502020204030204" pitchFamily="34" charset="0"/>
                <a:cs typeface="Calibri" panose="020F0502020204030204" pitchFamily="34" charset="0"/>
              </a:rPr>
              <a:t> be </a:t>
            </a:r>
            <a:r>
              <a:rPr lang="pl-PL" sz="2400" dirty="0" err="1">
                <a:solidFill>
                  <a:srgbClr val="10153D"/>
                </a:solidFill>
                <a:latin typeface="Calibri" panose="020F0502020204030204" pitchFamily="34" charset="0"/>
                <a:cs typeface="Calibri" panose="020F0502020204030204" pitchFamily="34" charset="0"/>
              </a:rPr>
              <a:t>checked</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before</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use</a:t>
            </a:r>
            <a:r>
              <a:rPr lang="pl-PL" sz="2400" dirty="0">
                <a:solidFill>
                  <a:srgbClr val="10153D"/>
                </a:solidFill>
                <a:latin typeface="Calibri" panose="020F0502020204030204" pitchFamily="34" charset="0"/>
                <a:cs typeface="Calibri" panose="020F0502020204030204" pitchFamily="34" charset="0"/>
              </a:rPr>
              <a:t>.</a:t>
            </a:r>
          </a:p>
          <a:p>
            <a:pPr>
              <a:lnSpc>
                <a:spcPts val="2480"/>
              </a:lnSpc>
              <a:spcAft>
                <a:spcPts val="3000"/>
              </a:spcAft>
            </a:pPr>
            <a:endParaRPr lang="pl-PL" sz="2400" dirty="0">
              <a:solidFill>
                <a:srgbClr val="10153D"/>
              </a:solidFill>
              <a:latin typeface="Calibri" panose="020F0502020204030204" pitchFamily="34" charset="0"/>
              <a:cs typeface="Calibri" panose="020F0502020204030204" pitchFamily="34" charset="0"/>
            </a:endParaRPr>
          </a:p>
          <a:p>
            <a:pPr>
              <a:lnSpc>
                <a:spcPts val="2480"/>
              </a:lnSpc>
              <a:spcAft>
                <a:spcPts val="3000"/>
              </a:spcAft>
            </a:pPr>
            <a:endParaRPr lang="pl-PL" sz="2400" dirty="0">
              <a:solidFill>
                <a:srgbClr val="10153D"/>
              </a:solidFill>
              <a:latin typeface="Calibri" panose="020F0502020204030204" pitchFamily="34" charset="0"/>
              <a:cs typeface="Calibri" panose="020F0502020204030204" pitchFamily="34" charset="0"/>
            </a:endParaRPr>
          </a:p>
        </p:txBody>
      </p:sp>
      <p:grpSp>
        <p:nvGrpSpPr>
          <p:cNvPr id="26" name="Group 25">
            <a:extLst>
              <a:ext uri="{FF2B5EF4-FFF2-40B4-BE49-F238E27FC236}">
                <a16:creationId xmlns:a16="http://schemas.microsoft.com/office/drawing/2014/main" id="{1AA1F492-15A4-679A-BD3D-1E3AE040AC88}"/>
              </a:ext>
            </a:extLst>
          </p:cNvPr>
          <p:cNvGrpSpPr/>
          <p:nvPr/>
        </p:nvGrpSpPr>
        <p:grpSpPr>
          <a:xfrm>
            <a:off x="7699315" y="2371428"/>
            <a:ext cx="364959" cy="364959"/>
            <a:chOff x="1676400" y="2951806"/>
            <a:chExt cx="364959" cy="364959"/>
          </a:xfrm>
        </p:grpSpPr>
        <p:sp>
          <p:nvSpPr>
            <p:cNvPr id="23" name="Oval 22">
              <a:extLst>
                <a:ext uri="{FF2B5EF4-FFF2-40B4-BE49-F238E27FC236}">
                  <a16:creationId xmlns:a16="http://schemas.microsoft.com/office/drawing/2014/main" id="{F3BFC551-2DA7-B2C5-42C1-D2ED6DBBEF2D}"/>
                </a:ext>
              </a:extLst>
            </p:cNvPr>
            <p:cNvSpPr/>
            <p:nvPr/>
          </p:nvSpPr>
          <p:spPr>
            <a:xfrm>
              <a:off x="1676400" y="2951806"/>
              <a:ext cx="364959" cy="364959"/>
            </a:xfrm>
            <a:prstGeom prst="ellipse">
              <a:avLst/>
            </a:prstGeom>
            <a:solidFill>
              <a:srgbClr val="E806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Graphic 24" descr="Tick with solid fill">
              <a:extLst>
                <a:ext uri="{FF2B5EF4-FFF2-40B4-BE49-F238E27FC236}">
                  <a16:creationId xmlns:a16="http://schemas.microsoft.com/office/drawing/2014/main" id="{03D5B883-D339-CE79-93C3-612EA6162F9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50383" y="3059314"/>
              <a:ext cx="216993" cy="203875"/>
            </a:xfrm>
            <a:prstGeom prst="rect">
              <a:avLst/>
            </a:prstGeom>
          </p:spPr>
        </p:pic>
      </p:grpSp>
      <p:sp>
        <p:nvSpPr>
          <p:cNvPr id="55" name="Rounded Rectangle 54">
            <a:extLst>
              <a:ext uri="{FF2B5EF4-FFF2-40B4-BE49-F238E27FC236}">
                <a16:creationId xmlns:a16="http://schemas.microsoft.com/office/drawing/2014/main" id="{3D3B0B57-8BB4-8C2A-5A22-F12FA906CB90}"/>
              </a:ext>
            </a:extLst>
          </p:cNvPr>
          <p:cNvSpPr/>
          <p:nvPr/>
        </p:nvSpPr>
        <p:spPr>
          <a:xfrm>
            <a:off x="6699715" y="4342887"/>
            <a:ext cx="4916310" cy="1937047"/>
          </a:xfrm>
          <a:prstGeom prst="roundRect">
            <a:avLst>
              <a:gd name="adj" fmla="val 9551"/>
            </a:avLst>
          </a:prstGeom>
          <a:solidFill>
            <a:schemeClr val="bg1"/>
          </a:solidFill>
          <a:ln>
            <a:solidFill>
              <a:srgbClr val="10153D"/>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TextBox 56">
            <a:extLst>
              <a:ext uri="{FF2B5EF4-FFF2-40B4-BE49-F238E27FC236}">
                <a16:creationId xmlns:a16="http://schemas.microsoft.com/office/drawing/2014/main" id="{CD34497C-B826-E175-4955-5712C60D50F7}"/>
              </a:ext>
            </a:extLst>
          </p:cNvPr>
          <p:cNvSpPr txBox="1"/>
          <p:nvPr/>
        </p:nvSpPr>
        <p:spPr>
          <a:xfrm>
            <a:off x="8172336" y="4646121"/>
            <a:ext cx="3197011" cy="1375826"/>
          </a:xfrm>
          <a:prstGeom prst="rect">
            <a:avLst/>
          </a:prstGeom>
          <a:noFill/>
        </p:spPr>
        <p:txBody>
          <a:bodyPr wrap="square">
            <a:spAutoFit/>
          </a:bodyPr>
          <a:lstStyle/>
          <a:p>
            <a:pPr>
              <a:lnSpc>
                <a:spcPts val="2480"/>
              </a:lnSpc>
              <a:spcAft>
                <a:spcPts val="3000"/>
              </a:spcAft>
            </a:pPr>
            <a:r>
              <a:rPr lang="pl-PL" sz="2400" b="1" dirty="0">
                <a:solidFill>
                  <a:srgbClr val="10153D"/>
                </a:solidFill>
                <a:latin typeface="Calibri" panose="020F0502020204030204" pitchFamily="34" charset="0"/>
                <a:cs typeface="Calibri" panose="020F0502020204030204" pitchFamily="34" charset="0"/>
              </a:rPr>
              <a:t>DON’T </a:t>
            </a:r>
            <a:r>
              <a:rPr lang="pl-PL" sz="2400" b="1" dirty="0" err="1">
                <a:solidFill>
                  <a:srgbClr val="10153D"/>
                </a:solidFill>
                <a:latin typeface="Calibri" panose="020F0502020204030204" pitchFamily="34" charset="0"/>
                <a:cs typeface="Calibri" panose="020F0502020204030204" pitchFamily="34" charset="0"/>
              </a:rPr>
              <a:t>Assume</a:t>
            </a:r>
            <a:r>
              <a:rPr lang="pl-PL" sz="2400" b="1" dirty="0">
                <a:solidFill>
                  <a:srgbClr val="10153D"/>
                </a:solidFill>
                <a:latin typeface="Calibri" panose="020F0502020204030204" pitchFamily="34" charset="0"/>
                <a:cs typeface="Calibri" panose="020F0502020204030204" pitchFamily="34" charset="0"/>
              </a:rPr>
              <a:t>:                </a:t>
            </a:r>
            <a:r>
              <a:rPr lang="pl-PL" sz="2400" dirty="0">
                <a:solidFill>
                  <a:srgbClr val="10153D"/>
                </a:solidFill>
                <a:latin typeface="Calibri" panose="020F0502020204030204" pitchFamily="34" charset="0"/>
                <a:cs typeface="Calibri" panose="020F0502020204030204" pitchFamily="34" charset="0"/>
              </a:rPr>
              <a:t>"It </a:t>
            </a:r>
            <a:r>
              <a:rPr lang="pl-PL" sz="2400" dirty="0" err="1">
                <a:solidFill>
                  <a:srgbClr val="10153D"/>
                </a:solidFill>
                <a:latin typeface="Calibri" panose="020F0502020204030204" pitchFamily="34" charset="0"/>
                <a:cs typeface="Calibri" panose="020F0502020204030204" pitchFamily="34" charset="0"/>
              </a:rPr>
              <a:t>sounds</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professional</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or</a:t>
            </a:r>
            <a:r>
              <a:rPr lang="pl-PL" sz="2400" dirty="0">
                <a:solidFill>
                  <a:srgbClr val="10153D"/>
                </a:solidFill>
                <a:latin typeface="Calibri" panose="020F0502020204030204" pitchFamily="34" charset="0"/>
                <a:cs typeface="Calibri" panose="020F0502020204030204" pitchFamily="34" charset="0"/>
              </a:rPr>
              <a:t> "It </a:t>
            </a:r>
            <a:r>
              <a:rPr lang="pl-PL" sz="2400" dirty="0" err="1">
                <a:solidFill>
                  <a:srgbClr val="10153D"/>
                </a:solidFill>
                <a:latin typeface="Calibri" panose="020F0502020204030204" pitchFamily="34" charset="0"/>
                <a:cs typeface="Calibri" panose="020F0502020204030204" pitchFamily="34" charset="0"/>
              </a:rPr>
              <a:t>must</a:t>
            </a:r>
            <a:r>
              <a:rPr lang="pl-PL" sz="2400" dirty="0">
                <a:solidFill>
                  <a:srgbClr val="10153D"/>
                </a:solidFill>
                <a:latin typeface="Calibri" panose="020F0502020204030204" pitchFamily="34" charset="0"/>
                <a:cs typeface="Calibri" panose="020F0502020204030204" pitchFamily="34" charset="0"/>
              </a:rPr>
              <a:t> be </a:t>
            </a:r>
            <a:r>
              <a:rPr lang="pl-PL" sz="2400" dirty="0" err="1">
                <a:solidFill>
                  <a:srgbClr val="10153D"/>
                </a:solidFill>
                <a:latin typeface="Calibri" panose="020F0502020204030204" pitchFamily="34" charset="0"/>
                <a:cs typeface="Calibri" panose="020F0502020204030204" pitchFamily="34" charset="0"/>
              </a:rPr>
              <a:t>true</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if</a:t>
            </a:r>
            <a:r>
              <a:rPr lang="pl-PL" sz="2400" dirty="0">
                <a:solidFill>
                  <a:srgbClr val="10153D"/>
                </a:solidFill>
                <a:latin typeface="Calibri" panose="020F0502020204030204" pitchFamily="34" charset="0"/>
                <a:cs typeface="Calibri" panose="020F0502020204030204" pitchFamily="34" charset="0"/>
              </a:rPr>
              <a:t> AI </a:t>
            </a:r>
            <a:r>
              <a:rPr lang="pl-PL" sz="2400" dirty="0" err="1">
                <a:solidFill>
                  <a:srgbClr val="10153D"/>
                </a:solidFill>
                <a:latin typeface="Calibri" panose="020F0502020204030204" pitchFamily="34" charset="0"/>
                <a:cs typeface="Calibri" panose="020F0502020204030204" pitchFamily="34" charset="0"/>
              </a:rPr>
              <a:t>said</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so</a:t>
            </a:r>
            <a:r>
              <a:rPr lang="pl-PL" sz="2400" dirty="0">
                <a:solidFill>
                  <a:srgbClr val="10153D"/>
                </a:solidFill>
                <a:latin typeface="Calibri" panose="020F0502020204030204" pitchFamily="34" charset="0"/>
                <a:cs typeface="Calibri" panose="020F0502020204030204" pitchFamily="34" charset="0"/>
              </a:rPr>
              <a:t>.”</a:t>
            </a:r>
          </a:p>
        </p:txBody>
      </p:sp>
      <p:grpSp>
        <p:nvGrpSpPr>
          <p:cNvPr id="75" name="Group 74">
            <a:extLst>
              <a:ext uri="{FF2B5EF4-FFF2-40B4-BE49-F238E27FC236}">
                <a16:creationId xmlns:a16="http://schemas.microsoft.com/office/drawing/2014/main" id="{9C0642B6-EFDA-69DF-6458-608A5818B485}"/>
              </a:ext>
            </a:extLst>
          </p:cNvPr>
          <p:cNvGrpSpPr/>
          <p:nvPr/>
        </p:nvGrpSpPr>
        <p:grpSpPr>
          <a:xfrm>
            <a:off x="7687781" y="4659677"/>
            <a:ext cx="364959" cy="364959"/>
            <a:chOff x="7170203" y="2951859"/>
            <a:chExt cx="364959" cy="364959"/>
          </a:xfrm>
        </p:grpSpPr>
        <p:sp>
          <p:nvSpPr>
            <p:cNvPr id="62" name="Oval 61">
              <a:extLst>
                <a:ext uri="{FF2B5EF4-FFF2-40B4-BE49-F238E27FC236}">
                  <a16:creationId xmlns:a16="http://schemas.microsoft.com/office/drawing/2014/main" id="{AB289FFF-8FE8-871C-EF5A-1FB6F9369115}"/>
                </a:ext>
              </a:extLst>
            </p:cNvPr>
            <p:cNvSpPr/>
            <p:nvPr/>
          </p:nvSpPr>
          <p:spPr>
            <a:xfrm>
              <a:off x="7170203" y="2951859"/>
              <a:ext cx="364959" cy="364959"/>
            </a:xfrm>
            <a:prstGeom prst="ellipse">
              <a:avLst/>
            </a:prstGeom>
            <a:solidFill>
              <a:srgbClr val="22BD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4" name="Graphic 73" descr="Close with solid fill">
              <a:extLst>
                <a:ext uri="{FF2B5EF4-FFF2-40B4-BE49-F238E27FC236}">
                  <a16:creationId xmlns:a16="http://schemas.microsoft.com/office/drawing/2014/main" id="{0DEB653D-1464-39C5-FCEA-496A0A3DD75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209966" y="2991622"/>
              <a:ext cx="285432" cy="285432"/>
            </a:xfrm>
            <a:prstGeom prst="rect">
              <a:avLst/>
            </a:prstGeom>
          </p:spPr>
        </p:pic>
      </p:grpSp>
      <p:sp>
        <p:nvSpPr>
          <p:cNvPr id="6" name="Freeform 5">
            <a:extLst>
              <a:ext uri="{FF2B5EF4-FFF2-40B4-BE49-F238E27FC236}">
                <a16:creationId xmlns:a16="http://schemas.microsoft.com/office/drawing/2014/main" id="{2699FB33-10CC-1AA8-4AAD-02550FFEA743}"/>
              </a:ext>
            </a:extLst>
          </p:cNvPr>
          <p:cNvSpPr/>
          <p:nvPr/>
        </p:nvSpPr>
        <p:spPr>
          <a:xfrm rot="16200000">
            <a:off x="6156363" y="2592297"/>
            <a:ext cx="1923545" cy="848225"/>
          </a:xfrm>
          <a:custGeom>
            <a:avLst/>
            <a:gdLst>
              <a:gd name="csX0" fmla="*/ 1923545 w 1923545"/>
              <a:gd name="csY0" fmla="*/ 183718 h 848225"/>
              <a:gd name="csX1" fmla="*/ 1923545 w 1923545"/>
              <a:gd name="csY1" fmla="*/ 848225 h 848225"/>
              <a:gd name="csX2" fmla="*/ 0 w 1923545"/>
              <a:gd name="csY2" fmla="*/ 848225 h 848225"/>
              <a:gd name="csX3" fmla="*/ 0 w 1923545"/>
              <a:gd name="csY3" fmla="*/ 183718 h 848225"/>
              <a:gd name="csX4" fmla="*/ 183718 w 1923545"/>
              <a:gd name="csY4" fmla="*/ 0 h 848225"/>
              <a:gd name="csX5" fmla="*/ 1739827 w 1923545"/>
              <a:gd name="csY5" fmla="*/ 0 h 848225"/>
              <a:gd name="csX6" fmla="*/ 1923545 w 1923545"/>
              <a:gd name="csY6" fmla="*/ 183718 h 84822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923545" h="848225">
                <a:moveTo>
                  <a:pt x="1923545" y="183718"/>
                </a:moveTo>
                <a:lnTo>
                  <a:pt x="1923545" y="848225"/>
                </a:lnTo>
                <a:lnTo>
                  <a:pt x="0" y="848225"/>
                </a:lnTo>
                <a:lnTo>
                  <a:pt x="0" y="183718"/>
                </a:lnTo>
                <a:cubicBezTo>
                  <a:pt x="0" y="82253"/>
                  <a:pt x="82253" y="0"/>
                  <a:pt x="183718" y="0"/>
                </a:cubicBezTo>
                <a:lnTo>
                  <a:pt x="1739827" y="0"/>
                </a:lnTo>
                <a:cubicBezTo>
                  <a:pt x="1841292" y="0"/>
                  <a:pt x="1923545" y="82253"/>
                  <a:pt x="1923545" y="183718"/>
                </a:cubicBezTo>
                <a:close/>
              </a:path>
            </a:pathLst>
          </a:custGeom>
          <a:solidFill>
            <a:srgbClr val="E8068C"/>
          </a:solidFill>
          <a:ln>
            <a:noFill/>
            <a:prstDash val="sysDot"/>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9" name="Graphic 8" descr="Thumbs up sign with solid fill">
            <a:extLst>
              <a:ext uri="{FF2B5EF4-FFF2-40B4-BE49-F238E27FC236}">
                <a16:creationId xmlns:a16="http://schemas.microsoft.com/office/drawing/2014/main" id="{6CD21A1B-4525-666F-0171-19638C83D04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923564" y="2196290"/>
            <a:ext cx="369463" cy="369463"/>
          </a:xfrm>
          <a:prstGeom prst="rect">
            <a:avLst/>
          </a:prstGeom>
        </p:spPr>
      </p:pic>
      <p:sp>
        <p:nvSpPr>
          <p:cNvPr id="11" name="TextBox 10">
            <a:extLst>
              <a:ext uri="{FF2B5EF4-FFF2-40B4-BE49-F238E27FC236}">
                <a16:creationId xmlns:a16="http://schemas.microsoft.com/office/drawing/2014/main" id="{057AFF87-860F-9044-5471-95BFA3D332B4}"/>
              </a:ext>
            </a:extLst>
          </p:cNvPr>
          <p:cNvSpPr txBox="1"/>
          <p:nvPr/>
        </p:nvSpPr>
        <p:spPr>
          <a:xfrm rot="16200000">
            <a:off x="6619057" y="3075935"/>
            <a:ext cx="1133705" cy="454612"/>
          </a:xfrm>
          <a:prstGeom prst="rect">
            <a:avLst/>
          </a:prstGeom>
          <a:noFill/>
        </p:spPr>
        <p:txBody>
          <a:bodyPr wrap="square">
            <a:spAutoFit/>
          </a:bodyPr>
          <a:lstStyle/>
          <a:p>
            <a:pPr>
              <a:lnSpc>
                <a:spcPts val="2480"/>
              </a:lnSpc>
            </a:pPr>
            <a:r>
              <a:rPr lang="pl-PL" sz="3200" b="1" dirty="0">
                <a:solidFill>
                  <a:schemeClr val="bg1"/>
                </a:solidFill>
                <a:latin typeface="Calibri" panose="020F0502020204030204" pitchFamily="34" charset="0"/>
                <a:cs typeface="Calibri" panose="020F0502020204030204" pitchFamily="34" charset="0"/>
              </a:rPr>
              <a:t>DO </a:t>
            </a:r>
          </a:p>
        </p:txBody>
      </p:sp>
      <p:sp>
        <p:nvSpPr>
          <p:cNvPr id="12" name="Rectangle 11">
            <a:extLst>
              <a:ext uri="{FF2B5EF4-FFF2-40B4-BE49-F238E27FC236}">
                <a16:creationId xmlns:a16="http://schemas.microsoft.com/office/drawing/2014/main" id="{53A97056-C003-57AF-BB8E-F00C1DBC873D}"/>
              </a:ext>
            </a:extLst>
          </p:cNvPr>
          <p:cNvSpPr/>
          <p:nvPr/>
        </p:nvSpPr>
        <p:spPr>
          <a:xfrm rot="18900000">
            <a:off x="7290283" y="3271846"/>
            <a:ext cx="397889" cy="397889"/>
          </a:xfrm>
          <a:prstGeom prst="rect">
            <a:avLst/>
          </a:prstGeom>
          <a:solidFill>
            <a:srgbClr val="E806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a:extLst>
              <a:ext uri="{FF2B5EF4-FFF2-40B4-BE49-F238E27FC236}">
                <a16:creationId xmlns:a16="http://schemas.microsoft.com/office/drawing/2014/main" id="{27C9C0D2-D3BE-DE98-7AE5-B5081241AAAF}"/>
              </a:ext>
            </a:extLst>
          </p:cNvPr>
          <p:cNvSpPr/>
          <p:nvPr/>
        </p:nvSpPr>
        <p:spPr>
          <a:xfrm rot="16200000">
            <a:off x="6156363" y="4885431"/>
            <a:ext cx="1923545" cy="848225"/>
          </a:xfrm>
          <a:custGeom>
            <a:avLst/>
            <a:gdLst>
              <a:gd name="csX0" fmla="*/ 1923545 w 1923545"/>
              <a:gd name="csY0" fmla="*/ 183718 h 848225"/>
              <a:gd name="csX1" fmla="*/ 1923545 w 1923545"/>
              <a:gd name="csY1" fmla="*/ 848225 h 848225"/>
              <a:gd name="csX2" fmla="*/ 0 w 1923545"/>
              <a:gd name="csY2" fmla="*/ 848225 h 848225"/>
              <a:gd name="csX3" fmla="*/ 0 w 1923545"/>
              <a:gd name="csY3" fmla="*/ 183718 h 848225"/>
              <a:gd name="csX4" fmla="*/ 183718 w 1923545"/>
              <a:gd name="csY4" fmla="*/ 0 h 848225"/>
              <a:gd name="csX5" fmla="*/ 1739827 w 1923545"/>
              <a:gd name="csY5" fmla="*/ 0 h 848225"/>
              <a:gd name="csX6" fmla="*/ 1923545 w 1923545"/>
              <a:gd name="csY6" fmla="*/ 183718 h 84822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923545" h="848225">
                <a:moveTo>
                  <a:pt x="1923545" y="183718"/>
                </a:moveTo>
                <a:lnTo>
                  <a:pt x="1923545" y="848225"/>
                </a:lnTo>
                <a:lnTo>
                  <a:pt x="0" y="848225"/>
                </a:lnTo>
                <a:lnTo>
                  <a:pt x="0" y="183718"/>
                </a:lnTo>
                <a:cubicBezTo>
                  <a:pt x="0" y="82253"/>
                  <a:pt x="82253" y="0"/>
                  <a:pt x="183718" y="0"/>
                </a:cubicBezTo>
                <a:lnTo>
                  <a:pt x="1739827" y="0"/>
                </a:lnTo>
                <a:cubicBezTo>
                  <a:pt x="1841292" y="0"/>
                  <a:pt x="1923545" y="82253"/>
                  <a:pt x="1923545" y="183718"/>
                </a:cubicBezTo>
                <a:close/>
              </a:path>
            </a:pathLst>
          </a:custGeom>
          <a:solidFill>
            <a:srgbClr val="24C3C6"/>
          </a:solidFill>
          <a:ln>
            <a:noFill/>
            <a:prstDash val="sysDot"/>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Rectangle 16">
            <a:extLst>
              <a:ext uri="{FF2B5EF4-FFF2-40B4-BE49-F238E27FC236}">
                <a16:creationId xmlns:a16="http://schemas.microsoft.com/office/drawing/2014/main" id="{5AED50A9-0E58-C7FE-D9D7-7F07C911AA23}"/>
              </a:ext>
            </a:extLst>
          </p:cNvPr>
          <p:cNvSpPr/>
          <p:nvPr/>
        </p:nvSpPr>
        <p:spPr>
          <a:xfrm rot="18900000">
            <a:off x="7290283" y="5553405"/>
            <a:ext cx="397889" cy="397889"/>
          </a:xfrm>
          <a:prstGeom prst="rect">
            <a:avLst/>
          </a:prstGeom>
          <a:solidFill>
            <a:srgbClr val="24C3C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Graphic 18" descr="Thumbs up sign with solid fill">
            <a:extLst>
              <a:ext uri="{FF2B5EF4-FFF2-40B4-BE49-F238E27FC236}">
                <a16:creationId xmlns:a16="http://schemas.microsoft.com/office/drawing/2014/main" id="{847AE980-04D5-0B7B-03F3-AABD35F8D09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0800000">
            <a:off x="6912030" y="4484539"/>
            <a:ext cx="369463" cy="369463"/>
          </a:xfrm>
          <a:prstGeom prst="rect">
            <a:avLst/>
          </a:prstGeom>
        </p:spPr>
      </p:pic>
      <p:sp>
        <p:nvSpPr>
          <p:cNvPr id="24" name="TextBox 23">
            <a:extLst>
              <a:ext uri="{FF2B5EF4-FFF2-40B4-BE49-F238E27FC236}">
                <a16:creationId xmlns:a16="http://schemas.microsoft.com/office/drawing/2014/main" id="{7D9E5E7C-2169-74A4-ECC0-7A91647CFBAC}"/>
              </a:ext>
            </a:extLst>
          </p:cNvPr>
          <p:cNvSpPr txBox="1"/>
          <p:nvPr/>
        </p:nvSpPr>
        <p:spPr>
          <a:xfrm rot="16200000">
            <a:off x="6497646" y="5230110"/>
            <a:ext cx="1353457" cy="454612"/>
          </a:xfrm>
          <a:prstGeom prst="rect">
            <a:avLst/>
          </a:prstGeom>
          <a:noFill/>
        </p:spPr>
        <p:txBody>
          <a:bodyPr wrap="square">
            <a:spAutoFit/>
          </a:bodyPr>
          <a:lstStyle/>
          <a:p>
            <a:pPr>
              <a:lnSpc>
                <a:spcPts val="2480"/>
              </a:lnSpc>
            </a:pPr>
            <a:r>
              <a:rPr lang="pl-PL" sz="3200" b="1" dirty="0">
                <a:solidFill>
                  <a:schemeClr val="bg1"/>
                </a:solidFill>
                <a:latin typeface="Calibri" panose="020F0502020204030204" pitchFamily="34" charset="0"/>
                <a:cs typeface="Calibri" panose="020F0502020204030204" pitchFamily="34" charset="0"/>
              </a:rPr>
              <a:t>DON’T</a:t>
            </a:r>
          </a:p>
        </p:txBody>
      </p:sp>
      <p:sp>
        <p:nvSpPr>
          <p:cNvPr id="27" name="Rectangle 26">
            <a:extLst>
              <a:ext uri="{FF2B5EF4-FFF2-40B4-BE49-F238E27FC236}">
                <a16:creationId xmlns:a16="http://schemas.microsoft.com/office/drawing/2014/main" id="{B3B15BD2-191A-94F7-40E3-54AEA2BA5BCF}"/>
              </a:ext>
            </a:extLst>
          </p:cNvPr>
          <p:cNvSpPr/>
          <p:nvPr/>
        </p:nvSpPr>
        <p:spPr>
          <a:xfrm rot="18900000">
            <a:off x="7278748" y="5535897"/>
            <a:ext cx="397889" cy="397889"/>
          </a:xfrm>
          <a:prstGeom prst="rect">
            <a:avLst/>
          </a:prstGeom>
          <a:solidFill>
            <a:srgbClr val="22BD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pole tekstowe 19">
            <a:extLst>
              <a:ext uri="{FF2B5EF4-FFF2-40B4-BE49-F238E27FC236}">
                <a16:creationId xmlns:a16="http://schemas.microsoft.com/office/drawing/2014/main" id="{F9889365-DC58-7306-160D-91EDE4EE20C2}"/>
              </a:ext>
            </a:extLst>
          </p:cNvPr>
          <p:cNvSpPr txBox="1"/>
          <p:nvPr/>
        </p:nvSpPr>
        <p:spPr>
          <a:xfrm>
            <a:off x="699428" y="2054637"/>
            <a:ext cx="6108358" cy="5458546"/>
          </a:xfrm>
          <a:prstGeom prst="rect">
            <a:avLst/>
          </a:prstGeom>
          <a:noFill/>
        </p:spPr>
        <p:txBody>
          <a:bodyPr wrap="square" rtlCol="0">
            <a:spAutoFit/>
          </a:bodyPr>
          <a:lstStyle/>
          <a:p>
            <a:r>
              <a:rPr lang="en-US" sz="2800" b="1" dirty="0">
                <a:solidFill>
                  <a:srgbClr val="10153D"/>
                </a:solidFill>
                <a:latin typeface="Calibri" panose="020F0502020204030204" pitchFamily="34" charset="0"/>
                <a:cs typeface="Calibri" panose="020F0502020204030204" pitchFamily="34" charset="0"/>
              </a:rPr>
              <a:t>What counts as content </a:t>
            </a:r>
          </a:p>
          <a:p>
            <a:r>
              <a:rPr lang="en-US" sz="2800" b="1" dirty="0">
                <a:solidFill>
                  <a:srgbClr val="10153D"/>
                </a:solidFill>
                <a:latin typeface="Calibri" panose="020F0502020204030204" pitchFamily="34" charset="0"/>
                <a:cs typeface="Calibri" panose="020F0502020204030204" pitchFamily="34" charset="0"/>
              </a:rPr>
              <a:t>you must verify:</a:t>
            </a:r>
          </a:p>
          <a:p>
            <a:endParaRPr lang="en-US" sz="2667" dirty="0">
              <a:solidFill>
                <a:srgbClr val="10153D"/>
              </a:solidFill>
              <a:latin typeface="Calibri" panose="020F0502020204030204" pitchFamily="34" charset="0"/>
              <a:cs typeface="Calibri" panose="020F0502020204030204" pitchFamily="34" charset="0"/>
            </a:endParaRPr>
          </a:p>
          <a:p>
            <a:pPr marL="457200" indent="-457200">
              <a:buClr>
                <a:srgbClr val="22BDBF"/>
              </a:buClr>
              <a:buFont typeface="Arial" panose="020B0604020202020204" pitchFamily="34" charset="0"/>
              <a:buChar char="•"/>
            </a:pPr>
            <a:r>
              <a:rPr lang="en-US" sz="2667" dirty="0">
                <a:solidFill>
                  <a:srgbClr val="10153D"/>
                </a:solidFill>
                <a:latin typeface="Calibri" panose="020F0502020204030204" pitchFamily="34" charset="0"/>
                <a:cs typeface="Calibri" panose="020F0502020204030204" pitchFamily="34" charset="0"/>
              </a:rPr>
              <a:t>Definitions and theoretical claims</a:t>
            </a:r>
          </a:p>
          <a:p>
            <a:pPr marL="457200" indent="-457200">
              <a:buClr>
                <a:srgbClr val="22BDBF"/>
              </a:buClr>
              <a:buFont typeface="Arial" panose="020B0604020202020204" pitchFamily="34" charset="0"/>
              <a:buChar char="•"/>
            </a:pPr>
            <a:r>
              <a:rPr lang="en-US" sz="2667" dirty="0">
                <a:solidFill>
                  <a:srgbClr val="10153D"/>
                </a:solidFill>
                <a:latin typeface="Calibri" panose="020F0502020204030204" pitchFamily="34" charset="0"/>
                <a:cs typeface="Calibri" panose="020F0502020204030204" pitchFamily="34" charset="0"/>
              </a:rPr>
              <a:t>Statistics, percentages, and dates</a:t>
            </a:r>
          </a:p>
          <a:p>
            <a:pPr marL="457200" indent="-457200">
              <a:buClr>
                <a:srgbClr val="22BDBF"/>
              </a:buClr>
              <a:buFont typeface="Arial" panose="020B0604020202020204" pitchFamily="34" charset="0"/>
              <a:buChar char="•"/>
            </a:pPr>
            <a:r>
              <a:rPr lang="en-US" sz="2667" dirty="0">
                <a:solidFill>
                  <a:srgbClr val="10153D"/>
                </a:solidFill>
                <a:latin typeface="Calibri" panose="020F0502020204030204" pitchFamily="34" charset="0"/>
                <a:cs typeface="Calibri" panose="020F0502020204030204" pitchFamily="34" charset="0"/>
              </a:rPr>
              <a:t>Names of authors, books, and articles</a:t>
            </a:r>
          </a:p>
          <a:p>
            <a:pPr marL="457200" indent="-457200">
              <a:buClr>
                <a:srgbClr val="22BDBF"/>
              </a:buClr>
              <a:buFont typeface="Arial" panose="020B0604020202020204" pitchFamily="34" charset="0"/>
              <a:buChar char="•"/>
            </a:pPr>
            <a:r>
              <a:rPr lang="en-US" sz="2667" dirty="0">
                <a:solidFill>
                  <a:srgbClr val="10153D"/>
                </a:solidFill>
                <a:latin typeface="Calibri" panose="020F0502020204030204" pitchFamily="34" charset="0"/>
                <a:cs typeface="Calibri" panose="020F0502020204030204" pitchFamily="34" charset="0"/>
              </a:rPr>
              <a:t>Data analyses and conclusions</a:t>
            </a:r>
          </a:p>
          <a:p>
            <a:endParaRPr lang="en-US" sz="2667" dirty="0">
              <a:solidFill>
                <a:srgbClr val="10153D"/>
              </a:solidFill>
              <a:latin typeface="Calibri" panose="020F0502020204030204" pitchFamily="34" charset="0"/>
              <a:cs typeface="Calibri" panose="020F0502020204030204" pitchFamily="34" charset="0"/>
            </a:endParaRPr>
          </a:p>
          <a:p>
            <a:endParaRPr lang="en-US" sz="2667" dirty="0">
              <a:solidFill>
                <a:srgbClr val="10153D"/>
              </a:solidFill>
              <a:latin typeface="Calibri" panose="020F0502020204030204" pitchFamily="34" charset="0"/>
              <a:cs typeface="Calibri" panose="020F0502020204030204" pitchFamily="34" charset="0"/>
            </a:endParaRPr>
          </a:p>
          <a:p>
            <a:endParaRPr lang="en-US" sz="2667" dirty="0">
              <a:solidFill>
                <a:srgbClr val="10153D"/>
              </a:solidFill>
              <a:latin typeface="Calibri" panose="020F0502020204030204" pitchFamily="34" charset="0"/>
              <a:cs typeface="Calibri" panose="020F0502020204030204" pitchFamily="34" charset="0"/>
            </a:endParaRPr>
          </a:p>
          <a:p>
            <a:endParaRPr lang="en-US" sz="2667" dirty="0">
              <a:solidFill>
                <a:srgbClr val="10153D"/>
              </a:solidFill>
              <a:latin typeface="Calibri" panose="020F0502020204030204" pitchFamily="34" charset="0"/>
              <a:cs typeface="Calibri" panose="020F0502020204030204" pitchFamily="34" charset="0"/>
            </a:endParaRPr>
          </a:p>
          <a:p>
            <a:endParaRPr lang="en-US" sz="2667" dirty="0">
              <a:solidFill>
                <a:srgbClr val="10153D"/>
              </a:solidFill>
              <a:latin typeface="Calibri" panose="020F0502020204030204" pitchFamily="34" charset="0"/>
              <a:cs typeface="Calibri" panose="020F0502020204030204" pitchFamily="34" charset="0"/>
            </a:endParaRPr>
          </a:p>
          <a:p>
            <a:endParaRPr lang="en-US" sz="2600" dirty="0">
              <a:solidFill>
                <a:srgbClr val="10153D"/>
              </a:solidFill>
              <a:latin typeface="Calibri" panose="020F0502020204030204" pitchFamily="34" charset="0"/>
              <a:cs typeface="Calibri" panose="020F0502020204030204" pitchFamily="34" charset="0"/>
            </a:endParaRPr>
          </a:p>
        </p:txBody>
      </p:sp>
      <p:sp>
        <p:nvSpPr>
          <p:cNvPr id="38" name="Text Placeholder 11">
            <a:extLst>
              <a:ext uri="{FF2B5EF4-FFF2-40B4-BE49-F238E27FC236}">
                <a16:creationId xmlns:a16="http://schemas.microsoft.com/office/drawing/2014/main" id="{0BC26712-4BFF-6114-7E41-A8EC0832C778}"/>
              </a:ext>
            </a:extLst>
          </p:cNvPr>
          <p:cNvSpPr txBox="1">
            <a:spLocks/>
          </p:cNvSpPr>
          <p:nvPr/>
        </p:nvSpPr>
        <p:spPr>
          <a:xfrm>
            <a:off x="579275" y="645517"/>
            <a:ext cx="6463892"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AI output is a draft, not truth</a:t>
            </a:r>
          </a:p>
          <a:p>
            <a:pPr marL="0" indent="0">
              <a:buNone/>
            </a:pPr>
            <a:endParaRPr lang="en-US" sz="3600" b="1" dirty="0">
              <a:solidFill>
                <a:srgbClr val="22BDBF"/>
              </a:solidFill>
              <a:cs typeface="Times New Roman" panose="02020603050405020304" pitchFamily="18" charset="0"/>
            </a:endParaRPr>
          </a:p>
        </p:txBody>
      </p:sp>
      <p:sp>
        <p:nvSpPr>
          <p:cNvPr id="39" name="Freeform 38">
            <a:extLst>
              <a:ext uri="{FF2B5EF4-FFF2-40B4-BE49-F238E27FC236}">
                <a16:creationId xmlns:a16="http://schemas.microsoft.com/office/drawing/2014/main" id="{60155B78-D96F-02A4-DD18-4E677D694225}"/>
              </a:ext>
            </a:extLst>
          </p:cNvPr>
          <p:cNvSpPr/>
          <p:nvPr/>
        </p:nvSpPr>
        <p:spPr>
          <a:xfrm>
            <a:off x="0" y="1525178"/>
            <a:ext cx="8172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Tree>
    <p:extLst>
      <p:ext uri="{BB962C8B-B14F-4D97-AF65-F5344CB8AC3E}">
        <p14:creationId xmlns:p14="http://schemas.microsoft.com/office/powerpoint/2010/main" val="36815383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F3E95-6D77-8A8F-3C7D-EA7B5E62AB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1AFB8EB-5353-4263-E413-DB8D007FE82F}"/>
              </a:ext>
            </a:extLst>
          </p:cNvPr>
          <p:cNvSpPr/>
          <p:nvPr/>
        </p:nvSpPr>
        <p:spPr>
          <a:xfrm flipH="1" flipV="1">
            <a:off x="3190872" y="-11"/>
            <a:ext cx="9001126"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2045F993-EF11-32D0-E110-CBB3F6BC9BBA}"/>
              </a:ext>
            </a:extLst>
          </p:cNvPr>
          <p:cNvSpPr txBox="1">
            <a:spLocks/>
          </p:cNvSpPr>
          <p:nvPr/>
        </p:nvSpPr>
        <p:spPr>
          <a:xfrm>
            <a:off x="470897" y="388608"/>
            <a:ext cx="2515192"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buNone/>
            </a:pPr>
            <a:r>
              <a:rPr lang="en-US" sz="3600" b="1" dirty="0">
                <a:solidFill>
                  <a:srgbClr val="22BDBF"/>
                </a:solidFill>
                <a:cs typeface="Times New Roman" panose="02020603050405020304" pitchFamily="18" charset="0"/>
              </a:rPr>
              <a:t>The Never Trust List (NTL)</a:t>
            </a:r>
          </a:p>
          <a:p>
            <a:pPr marL="0" indent="0">
              <a:lnSpc>
                <a:spcPts val="3720"/>
              </a:lnSpc>
              <a:buNone/>
            </a:pPr>
            <a:endParaRPr lang="en-US" sz="2600" b="1" dirty="0">
              <a:solidFill>
                <a:srgbClr val="22BDBF"/>
              </a:solidFill>
              <a:cs typeface="Times New Roman" panose="02020603050405020304" pitchFamily="18" charset="0"/>
            </a:endParaRPr>
          </a:p>
        </p:txBody>
      </p:sp>
      <p:sp>
        <p:nvSpPr>
          <p:cNvPr id="10" name="pole tekstowe 19">
            <a:extLst>
              <a:ext uri="{FF2B5EF4-FFF2-40B4-BE49-F238E27FC236}">
                <a16:creationId xmlns:a16="http://schemas.microsoft.com/office/drawing/2014/main" id="{923B4C28-B785-F153-DD5E-04CFD881B1DC}"/>
              </a:ext>
            </a:extLst>
          </p:cNvPr>
          <p:cNvSpPr txBox="1"/>
          <p:nvPr/>
        </p:nvSpPr>
        <p:spPr>
          <a:xfrm>
            <a:off x="3514726" y="2266020"/>
            <a:ext cx="8558212" cy="5209118"/>
          </a:xfrm>
          <a:prstGeom prst="rect">
            <a:avLst/>
          </a:prstGeom>
          <a:noFill/>
        </p:spPr>
        <p:txBody>
          <a:bodyPr wrap="square" numCol="1" spcCol="72000" rtlCol="0">
            <a:spAutoFit/>
          </a:bodyPr>
          <a:lstStyle/>
          <a:p>
            <a:pPr marL="342900" indent="-342900">
              <a:lnSpc>
                <a:spcPts val="2680"/>
              </a:lnSpc>
              <a:spcBef>
                <a:spcPts val="600"/>
              </a:spcBef>
              <a:buFont typeface="Arial" panose="020B0604020202020204" pitchFamily="34" charset="0"/>
              <a:buChar char="•"/>
            </a:pPr>
            <a:r>
              <a:rPr lang="en-US" sz="2400" b="1" dirty="0">
                <a:solidFill>
                  <a:schemeClr val="bg1"/>
                </a:solidFill>
                <a:latin typeface="Calibri" panose="020F0502020204030204" pitchFamily="34" charset="0"/>
                <a:cs typeface="Calibri" panose="020F0502020204030204" pitchFamily="34" charset="0"/>
              </a:rPr>
              <a:t>Citations: </a:t>
            </a:r>
            <a:r>
              <a:rPr lang="en-US" sz="2400" dirty="0">
                <a:solidFill>
                  <a:schemeClr val="bg1"/>
                </a:solidFill>
                <a:latin typeface="Calibri" panose="020F0502020204030204" pitchFamily="34" charset="0"/>
                <a:cs typeface="Calibri" panose="020F0502020204030204" pitchFamily="34" charset="0"/>
              </a:rPr>
              <a:t>any reference to a book, paper, or author the AI named</a:t>
            </a:r>
          </a:p>
          <a:p>
            <a:pPr marL="342900" indent="-342900">
              <a:lnSpc>
                <a:spcPts val="2680"/>
              </a:lnSpc>
              <a:spcBef>
                <a:spcPts val="600"/>
              </a:spcBef>
              <a:buFont typeface="Arial" panose="020B0604020202020204" pitchFamily="34" charset="0"/>
              <a:buChar char="•"/>
            </a:pPr>
            <a:r>
              <a:rPr lang="en-US" sz="2400" b="1" dirty="0">
                <a:solidFill>
                  <a:schemeClr val="bg1"/>
                </a:solidFill>
                <a:latin typeface="Calibri" panose="020F0502020204030204" pitchFamily="34" charset="0"/>
                <a:cs typeface="Calibri" panose="020F0502020204030204" pitchFamily="34" charset="0"/>
              </a:rPr>
              <a:t>Quotes: </a:t>
            </a:r>
            <a:r>
              <a:rPr lang="en-US" sz="2400" dirty="0">
                <a:solidFill>
                  <a:schemeClr val="bg1"/>
                </a:solidFill>
                <a:latin typeface="Calibri" panose="020F0502020204030204" pitchFamily="34" charset="0"/>
                <a:cs typeface="Calibri" panose="020F0502020204030204" pitchFamily="34" charset="0"/>
              </a:rPr>
              <a:t>any “direct quote” the AI attributes to a person</a:t>
            </a:r>
          </a:p>
          <a:p>
            <a:pPr marL="342900" indent="-342900">
              <a:lnSpc>
                <a:spcPts val="2680"/>
              </a:lnSpc>
              <a:spcBef>
                <a:spcPts val="600"/>
              </a:spcBef>
              <a:buFont typeface="Arial" panose="020B0604020202020204" pitchFamily="34" charset="0"/>
              <a:buChar char="•"/>
            </a:pPr>
            <a:r>
              <a:rPr lang="en-US" sz="2400" b="1" dirty="0">
                <a:solidFill>
                  <a:schemeClr val="bg1"/>
                </a:solidFill>
                <a:latin typeface="Calibri" panose="020F0502020204030204" pitchFamily="34" charset="0"/>
                <a:cs typeface="Calibri" panose="020F0502020204030204" pitchFamily="34" charset="0"/>
              </a:rPr>
              <a:t>Statistics: </a:t>
            </a:r>
            <a:r>
              <a:rPr lang="en-US" sz="2400" dirty="0">
                <a:solidFill>
                  <a:schemeClr val="bg1"/>
                </a:solidFill>
                <a:latin typeface="Calibri" panose="020F0502020204030204" pitchFamily="34" charset="0"/>
                <a:cs typeface="Calibri" panose="020F0502020204030204" pitchFamily="34" charset="0"/>
              </a:rPr>
              <a:t>percentages, sample sizes, study results, rankings</a:t>
            </a:r>
          </a:p>
          <a:p>
            <a:pPr marL="342900" indent="-342900">
              <a:lnSpc>
                <a:spcPts val="2680"/>
              </a:lnSpc>
              <a:spcBef>
                <a:spcPts val="600"/>
              </a:spcBef>
              <a:buFont typeface="Arial" panose="020B0604020202020204" pitchFamily="34" charset="0"/>
              <a:buChar char="•"/>
            </a:pPr>
            <a:r>
              <a:rPr lang="en-US" sz="2400" b="1" dirty="0">
                <a:solidFill>
                  <a:schemeClr val="bg1"/>
                </a:solidFill>
                <a:latin typeface="Calibri" panose="020F0502020204030204" pitchFamily="34" charset="0"/>
                <a:cs typeface="Calibri" panose="020F0502020204030204" pitchFamily="34" charset="0"/>
              </a:rPr>
              <a:t>Historical facts: </a:t>
            </a:r>
            <a:r>
              <a:rPr lang="en-US" sz="2400" dirty="0">
                <a:solidFill>
                  <a:schemeClr val="bg1"/>
                </a:solidFill>
                <a:latin typeface="Calibri" panose="020F0502020204030204" pitchFamily="34" charset="0"/>
                <a:cs typeface="Calibri" panose="020F0502020204030204" pitchFamily="34" charset="0"/>
              </a:rPr>
              <a:t>dates, events, locations, names of laws or treaties</a:t>
            </a:r>
          </a:p>
          <a:p>
            <a:pPr marL="342900" indent="-342900">
              <a:lnSpc>
                <a:spcPts val="2680"/>
              </a:lnSpc>
              <a:spcBef>
                <a:spcPts val="600"/>
              </a:spcBef>
              <a:buFont typeface="Arial" panose="020B0604020202020204" pitchFamily="34" charset="0"/>
              <a:buChar char="•"/>
            </a:pPr>
            <a:r>
              <a:rPr lang="en-US" sz="2400" b="1" dirty="0">
                <a:solidFill>
                  <a:schemeClr val="bg1"/>
                </a:solidFill>
                <a:latin typeface="Calibri" panose="020F0502020204030204" pitchFamily="34" charset="0"/>
                <a:cs typeface="Calibri" panose="020F0502020204030204" pitchFamily="34" charset="0"/>
              </a:rPr>
              <a:t>Definitions and theories: </a:t>
            </a:r>
            <a:r>
              <a:rPr lang="en-US" sz="2400" dirty="0">
                <a:solidFill>
                  <a:schemeClr val="bg1"/>
                </a:solidFill>
                <a:latin typeface="Calibri" panose="020F0502020204030204" pitchFamily="34" charset="0"/>
                <a:cs typeface="Calibri" panose="020F0502020204030204" pitchFamily="34" charset="0"/>
              </a:rPr>
              <a:t>claims about what a concept “is” or who proposed it</a:t>
            </a:r>
          </a:p>
          <a:p>
            <a:pPr marL="342900" indent="-342900">
              <a:lnSpc>
                <a:spcPts val="2680"/>
              </a:lnSpc>
              <a:spcBef>
                <a:spcPts val="600"/>
              </a:spcBef>
              <a:buFont typeface="Arial" panose="020B0604020202020204" pitchFamily="34" charset="0"/>
              <a:buChar char="•"/>
            </a:pPr>
            <a:r>
              <a:rPr lang="en-US" sz="2400" b="1" dirty="0">
                <a:solidFill>
                  <a:schemeClr val="bg1"/>
                </a:solidFill>
                <a:latin typeface="Calibri" panose="020F0502020204030204" pitchFamily="34" charset="0"/>
                <a:cs typeface="Calibri" panose="020F0502020204030204" pitchFamily="34" charset="0"/>
              </a:rPr>
              <a:t>Numerical analysis data: </a:t>
            </a:r>
            <a:r>
              <a:rPr lang="en-US" sz="2400" dirty="0">
                <a:solidFill>
                  <a:schemeClr val="bg1"/>
                </a:solidFill>
                <a:latin typeface="Calibri" panose="020F0502020204030204" pitchFamily="34" charset="0"/>
                <a:cs typeface="Calibri" panose="020F0502020204030204" pitchFamily="34" charset="0"/>
              </a:rPr>
              <a:t>client lists, HR data, internal documents, non-public figures</a:t>
            </a:r>
          </a:p>
          <a:p>
            <a:pPr marL="342900" indent="-342900">
              <a:lnSpc>
                <a:spcPts val="2680"/>
              </a:lnSpc>
              <a:spcBef>
                <a:spcPts val="600"/>
              </a:spcBef>
              <a:buFont typeface="Arial" panose="020B0604020202020204" pitchFamily="34" charset="0"/>
              <a:buChar char="•"/>
            </a:pPr>
            <a:endParaRPr lang="en-US" sz="2400" dirty="0">
              <a:solidFill>
                <a:schemeClr val="bg1"/>
              </a:solidFill>
              <a:latin typeface="Calibri" panose="020F0502020204030204" pitchFamily="34" charset="0"/>
              <a:cs typeface="Calibri" panose="020F0502020204030204" pitchFamily="34" charset="0"/>
            </a:endParaRPr>
          </a:p>
          <a:p>
            <a:pPr marL="342900" indent="-342900">
              <a:lnSpc>
                <a:spcPts val="2680"/>
              </a:lnSpc>
              <a:spcBef>
                <a:spcPts val="600"/>
              </a:spcBef>
              <a:buFont typeface="Arial" panose="020B0604020202020204" pitchFamily="34" charset="0"/>
              <a:buChar char="•"/>
            </a:pPr>
            <a:endParaRPr lang="en-US" sz="2400" dirty="0">
              <a:solidFill>
                <a:schemeClr val="bg1"/>
              </a:solidFill>
              <a:latin typeface="Calibri" panose="020F0502020204030204" pitchFamily="34" charset="0"/>
              <a:cs typeface="Calibri" panose="020F0502020204030204" pitchFamily="34" charset="0"/>
            </a:endParaRPr>
          </a:p>
          <a:p>
            <a:pPr marL="342900" indent="-342900">
              <a:lnSpc>
                <a:spcPts val="2680"/>
              </a:lnSpc>
              <a:spcBef>
                <a:spcPts val="600"/>
              </a:spcBef>
              <a:buFont typeface="Arial" panose="020B0604020202020204" pitchFamily="34" charset="0"/>
              <a:buChar char="•"/>
            </a:pPr>
            <a:endParaRPr lang="en-US" sz="2400" dirty="0">
              <a:solidFill>
                <a:schemeClr val="bg1"/>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791E21BE-7DAB-CF62-5514-E4B4AF33B301}"/>
              </a:ext>
            </a:extLst>
          </p:cNvPr>
          <p:cNvSpPr/>
          <p:nvPr/>
        </p:nvSpPr>
        <p:spPr>
          <a:xfrm>
            <a:off x="9172453" y="-795729"/>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3F2777FE-C6CA-F48D-996C-95AE6AEC5A51}"/>
              </a:ext>
            </a:extLst>
          </p:cNvPr>
          <p:cNvSpPr/>
          <p:nvPr/>
        </p:nvSpPr>
        <p:spPr>
          <a:xfrm>
            <a:off x="1" y="1975263"/>
            <a:ext cx="4212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3" name="pole tekstowe 19">
            <a:extLst>
              <a:ext uri="{FF2B5EF4-FFF2-40B4-BE49-F238E27FC236}">
                <a16:creationId xmlns:a16="http://schemas.microsoft.com/office/drawing/2014/main" id="{B1842AAD-7BDF-1B24-1150-980C783E66CF}"/>
              </a:ext>
            </a:extLst>
          </p:cNvPr>
          <p:cNvSpPr txBox="1"/>
          <p:nvPr/>
        </p:nvSpPr>
        <p:spPr>
          <a:xfrm>
            <a:off x="470897" y="2266020"/>
            <a:ext cx="3043829" cy="1132490"/>
          </a:xfrm>
          <a:prstGeom prst="rect">
            <a:avLst/>
          </a:prstGeom>
          <a:noFill/>
        </p:spPr>
        <p:txBody>
          <a:bodyPr wrap="square" rtlCol="0">
            <a:spAutoFit/>
          </a:bodyPr>
          <a:lstStyle/>
          <a:p>
            <a:pPr>
              <a:lnSpc>
                <a:spcPts val="2720"/>
              </a:lnSpc>
            </a:pPr>
            <a:r>
              <a:rPr lang="en-US" sz="2600" dirty="0">
                <a:solidFill>
                  <a:srgbClr val="10153D"/>
                </a:solidFill>
                <a:latin typeface="Calibri" panose="020F0502020204030204" pitchFamily="34" charset="0"/>
                <a:cs typeface="Calibri" panose="020F0502020204030204" pitchFamily="34" charset="0"/>
              </a:rPr>
              <a:t>Do not publish without checking:</a:t>
            </a:r>
          </a:p>
          <a:p>
            <a:pPr>
              <a:lnSpc>
                <a:spcPts val="2720"/>
              </a:lnSpc>
            </a:pPr>
            <a:endParaRPr lang="en-US" sz="2600" b="1" dirty="0">
              <a:solidFill>
                <a:srgbClr val="10153D"/>
              </a:solidFill>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4349093E-7BB0-05D2-DEE7-D5CC87063C30}"/>
              </a:ext>
            </a:extLst>
          </p:cNvPr>
          <p:cNvSpPr/>
          <p:nvPr/>
        </p:nvSpPr>
        <p:spPr>
          <a:xfrm rot="21325498">
            <a:off x="1778298" y="3196016"/>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11" name="Rounded Rectangle 10">
            <a:extLst>
              <a:ext uri="{FF2B5EF4-FFF2-40B4-BE49-F238E27FC236}">
                <a16:creationId xmlns:a16="http://schemas.microsoft.com/office/drawing/2014/main" id="{99454FBB-5818-80C5-32A9-3D60C4E92105}"/>
              </a:ext>
            </a:extLst>
          </p:cNvPr>
          <p:cNvSpPr/>
          <p:nvPr/>
        </p:nvSpPr>
        <p:spPr>
          <a:xfrm>
            <a:off x="4144269" y="868224"/>
            <a:ext cx="9001125" cy="695513"/>
          </a:xfrm>
          <a:prstGeom prst="roundRect">
            <a:avLst>
              <a:gd name="adj" fmla="val 29128"/>
            </a:avLst>
          </a:prstGeom>
          <a:solidFill>
            <a:schemeClr val="bg1"/>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9770BD50-E97E-F37F-DC32-6974071FD601}"/>
              </a:ext>
            </a:extLst>
          </p:cNvPr>
          <p:cNvSpPr txBox="1"/>
          <p:nvPr/>
        </p:nvSpPr>
        <p:spPr>
          <a:xfrm>
            <a:off x="4479237" y="1069972"/>
            <a:ext cx="8976866" cy="394788"/>
          </a:xfrm>
          <a:prstGeom prst="rect">
            <a:avLst/>
          </a:prstGeom>
          <a:noFill/>
        </p:spPr>
        <p:txBody>
          <a:bodyPr wrap="square" rtlCol="0">
            <a:spAutoFit/>
          </a:bodyPr>
          <a:lstStyle/>
          <a:p>
            <a:pPr>
              <a:lnSpc>
                <a:spcPts val="2340"/>
              </a:lnSpc>
            </a:pPr>
            <a:r>
              <a:rPr lang="en-US" sz="2400" b="1" dirty="0">
                <a:solidFill>
                  <a:srgbClr val="10153D"/>
                </a:solidFill>
              </a:rPr>
              <a:t>If it cannot be traced to a verified source-do not publish</a:t>
            </a:r>
            <a:endParaRPr lang="en-US" sz="2800" b="1" dirty="0">
              <a:solidFill>
                <a:srgbClr val="10153D"/>
              </a:solidFill>
            </a:endParaRPr>
          </a:p>
        </p:txBody>
      </p:sp>
    </p:spTree>
    <p:extLst>
      <p:ext uri="{BB962C8B-B14F-4D97-AF65-F5344CB8AC3E}">
        <p14:creationId xmlns:p14="http://schemas.microsoft.com/office/powerpoint/2010/main" val="17718774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DCE216-ED0A-92CB-476E-DEA279C273B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19B918B-00F8-B391-DCF9-F2835F925269}"/>
              </a:ext>
            </a:extLst>
          </p:cNvPr>
          <p:cNvSpPr/>
          <p:nvPr/>
        </p:nvSpPr>
        <p:spPr>
          <a:xfrm flipH="1" flipV="1">
            <a:off x="0" y="1788917"/>
            <a:ext cx="12185500" cy="3730377"/>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0212E604-8F54-6DB8-4B76-548BFDF7907A}"/>
              </a:ext>
            </a:extLst>
          </p:cNvPr>
          <p:cNvSpPr txBox="1">
            <a:spLocks/>
          </p:cNvSpPr>
          <p:nvPr/>
        </p:nvSpPr>
        <p:spPr>
          <a:xfrm>
            <a:off x="579276" y="330862"/>
            <a:ext cx="6857844" cy="1158817"/>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How to make AI output more reliable (before you publish)</a:t>
            </a:r>
          </a:p>
          <a:p>
            <a:pPr marL="0" indent="0">
              <a:buNone/>
            </a:pPr>
            <a:endParaRPr lang="en-US" sz="3600" b="1" dirty="0">
              <a:solidFill>
                <a:srgbClr val="22BDBF"/>
              </a:solidFill>
              <a:cs typeface="Times New Roman" panose="02020603050405020304" pitchFamily="18" charset="0"/>
            </a:endParaRPr>
          </a:p>
        </p:txBody>
      </p:sp>
      <p:sp>
        <p:nvSpPr>
          <p:cNvPr id="8" name="TextBox 6">
            <a:extLst>
              <a:ext uri="{FF2B5EF4-FFF2-40B4-BE49-F238E27FC236}">
                <a16:creationId xmlns:a16="http://schemas.microsoft.com/office/drawing/2014/main" id="{B80DBABA-D4CB-CBC3-6C40-25D02ABA0FD5}"/>
              </a:ext>
            </a:extLst>
          </p:cNvPr>
          <p:cNvSpPr txBox="1"/>
          <p:nvPr/>
        </p:nvSpPr>
        <p:spPr>
          <a:xfrm>
            <a:off x="579277" y="2230582"/>
            <a:ext cx="3882995" cy="1200329"/>
          </a:xfrm>
          <a:prstGeom prst="rect">
            <a:avLst/>
          </a:prstGeom>
          <a:noFill/>
        </p:spPr>
        <p:txBody>
          <a:bodyPr wrap="square" lIns="91440" tIns="45720" rIns="91440" bIns="45720" rtlCol="0" anchor="t">
            <a:spAutoFit/>
          </a:bodyPr>
          <a:lstStyle/>
          <a:p>
            <a:r>
              <a:rPr lang="en-US" sz="2400" b="1" spc="56" dirty="0">
                <a:solidFill>
                  <a:schemeClr val="bg1"/>
                </a:solidFill>
                <a:latin typeface="Calibri" panose="020F0502020204030204" pitchFamily="34" charset="0"/>
                <a:ea typeface="Calibri (MS)"/>
                <a:cs typeface="Calibri" panose="020F0502020204030204" pitchFamily="34" charset="0"/>
                <a:sym typeface="Calibri (MS)"/>
              </a:rPr>
              <a:t>Before publishing AI output, apply these checks:</a:t>
            </a:r>
          </a:p>
          <a:p>
            <a:endParaRPr lang="en-US" sz="2400" spc="56" dirty="0">
              <a:solidFill>
                <a:schemeClr val="bg1"/>
              </a:solidFill>
              <a:latin typeface="Calibri" panose="020F0502020204030204" pitchFamily="34" charset="0"/>
              <a:ea typeface="Calibri (MS)"/>
              <a:cs typeface="Calibri" panose="020F0502020204030204" pitchFamily="34" charset="0"/>
              <a:sym typeface="Calibri (MS)"/>
            </a:endParaRPr>
          </a:p>
        </p:txBody>
      </p:sp>
      <p:sp>
        <p:nvSpPr>
          <p:cNvPr id="10" name="Graphic 7">
            <a:extLst>
              <a:ext uri="{FF2B5EF4-FFF2-40B4-BE49-F238E27FC236}">
                <a16:creationId xmlns:a16="http://schemas.microsoft.com/office/drawing/2014/main" id="{3BEA8741-0B1F-ACE0-CCB1-AA3073824C9C}"/>
              </a:ext>
            </a:extLst>
          </p:cNvPr>
          <p:cNvSpPr/>
          <p:nvPr/>
        </p:nvSpPr>
        <p:spPr>
          <a:xfrm>
            <a:off x="-712316" y="3240649"/>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26FA50D5-7C52-2CBB-61FF-6F1E5A49A030}"/>
              </a:ext>
            </a:extLst>
          </p:cNvPr>
          <p:cNvSpPr/>
          <p:nvPr/>
        </p:nvSpPr>
        <p:spPr>
          <a:xfrm rot="14133607" flipH="1">
            <a:off x="6375918" y="855691"/>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13" name="TextBox 12">
            <a:extLst>
              <a:ext uri="{FF2B5EF4-FFF2-40B4-BE49-F238E27FC236}">
                <a16:creationId xmlns:a16="http://schemas.microsoft.com/office/drawing/2014/main" id="{9C874E06-A76D-EC4E-8FFD-57C1A5A5BADF}"/>
              </a:ext>
            </a:extLst>
          </p:cNvPr>
          <p:cNvSpPr txBox="1"/>
          <p:nvPr/>
        </p:nvSpPr>
        <p:spPr>
          <a:xfrm>
            <a:off x="4937368" y="2230582"/>
            <a:ext cx="5584723" cy="3055388"/>
          </a:xfrm>
          <a:prstGeom prst="rect">
            <a:avLst/>
          </a:prstGeom>
          <a:noFill/>
        </p:spPr>
        <p:txBody>
          <a:bodyPr wrap="square" rtlCol="0">
            <a:spAutoFit/>
          </a:bodyPr>
          <a:lstStyle/>
          <a:p>
            <a:pPr marL="342900" indent="-342900">
              <a:lnSpc>
                <a:spcPts val="2340"/>
              </a:lnSpc>
              <a:spcAft>
                <a:spcPts val="600"/>
              </a:spcAft>
              <a:buFont typeface="Arial" panose="020B0604020202020204" pitchFamily="34" charset="0"/>
              <a:buChar char="•"/>
            </a:pPr>
            <a:r>
              <a:rPr lang="en-US" sz="2200" dirty="0">
                <a:solidFill>
                  <a:schemeClr val="bg1"/>
                </a:solidFill>
              </a:rPr>
              <a:t>Verify citations: open in Google Scholar, Scopus, or publisher site</a:t>
            </a:r>
          </a:p>
          <a:p>
            <a:pPr marL="342900" indent="-342900">
              <a:lnSpc>
                <a:spcPts val="2340"/>
              </a:lnSpc>
              <a:spcAft>
                <a:spcPts val="600"/>
              </a:spcAft>
              <a:buFont typeface="Arial" panose="020B0604020202020204" pitchFamily="34" charset="0"/>
              <a:buChar char="•"/>
            </a:pPr>
            <a:r>
              <a:rPr lang="en-US" sz="2200" dirty="0">
                <a:solidFill>
                  <a:schemeClr val="bg1"/>
                </a:solidFill>
              </a:rPr>
              <a:t>Cross-check every statistic with at least one independent source</a:t>
            </a:r>
          </a:p>
          <a:p>
            <a:pPr marL="342900" indent="-342900">
              <a:lnSpc>
                <a:spcPts val="2340"/>
              </a:lnSpc>
              <a:spcAft>
                <a:spcPts val="600"/>
              </a:spcAft>
              <a:buFont typeface="Arial" panose="020B0604020202020204" pitchFamily="34" charset="0"/>
              <a:buChar char="•"/>
            </a:pPr>
            <a:r>
              <a:rPr lang="en-US" sz="2200" dirty="0">
                <a:solidFill>
                  <a:schemeClr val="bg1"/>
                </a:solidFill>
              </a:rPr>
              <a:t>Re-run the prompt in a grounded tool (e.g., </a:t>
            </a:r>
            <a:r>
              <a:rPr lang="en-US" sz="2200" dirty="0" err="1">
                <a:solidFill>
                  <a:schemeClr val="bg1"/>
                </a:solidFill>
              </a:rPr>
              <a:t>NotebookLM</a:t>
            </a:r>
            <a:r>
              <a:rPr lang="en-US" sz="2200" dirty="0">
                <a:solidFill>
                  <a:schemeClr val="bg1"/>
                </a:solidFill>
              </a:rPr>
              <a:t>  with real PDFs loaded)</a:t>
            </a:r>
          </a:p>
          <a:p>
            <a:pPr marL="342900" indent="-342900">
              <a:lnSpc>
                <a:spcPts val="2340"/>
              </a:lnSpc>
              <a:spcAft>
                <a:spcPts val="600"/>
              </a:spcAft>
              <a:buFont typeface="Arial" panose="020B0604020202020204" pitchFamily="34" charset="0"/>
              <a:buChar char="•"/>
            </a:pPr>
            <a:r>
              <a:rPr lang="en-US" sz="2200" dirty="0">
                <a:solidFill>
                  <a:schemeClr val="bg1"/>
                </a:solidFill>
              </a:rPr>
              <a:t>Edit structure, replace generic phrases, add specific examples</a:t>
            </a:r>
          </a:p>
          <a:p>
            <a:pPr marL="342900" indent="-342900">
              <a:lnSpc>
                <a:spcPts val="2340"/>
              </a:lnSpc>
              <a:spcAft>
                <a:spcPts val="600"/>
              </a:spcAft>
              <a:buFont typeface="Arial" panose="020B0604020202020204" pitchFamily="34" charset="0"/>
              <a:buChar char="•"/>
            </a:pPr>
            <a:endParaRPr lang="en-IE" sz="2200" dirty="0">
              <a:solidFill>
                <a:schemeClr val="bg1"/>
              </a:solidFill>
            </a:endParaRPr>
          </a:p>
        </p:txBody>
      </p:sp>
      <p:sp>
        <p:nvSpPr>
          <p:cNvPr id="16" name="Graphic 4">
            <a:extLst>
              <a:ext uri="{FF2B5EF4-FFF2-40B4-BE49-F238E27FC236}">
                <a16:creationId xmlns:a16="http://schemas.microsoft.com/office/drawing/2014/main" id="{E192D8A2-D85B-22DF-0A9D-AB9BD901F071}"/>
              </a:ext>
            </a:extLst>
          </p:cNvPr>
          <p:cNvSpPr/>
          <p:nvPr/>
        </p:nvSpPr>
        <p:spPr>
          <a:xfrm rot="5400000">
            <a:off x="1681148" y="540353"/>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3" name="Rounded Rectangle 2">
            <a:extLst>
              <a:ext uri="{FF2B5EF4-FFF2-40B4-BE49-F238E27FC236}">
                <a16:creationId xmlns:a16="http://schemas.microsoft.com/office/drawing/2014/main" id="{2D2CD9B2-4551-BED8-A7D7-31932B88F0E9}"/>
              </a:ext>
            </a:extLst>
          </p:cNvPr>
          <p:cNvSpPr/>
          <p:nvPr/>
        </p:nvSpPr>
        <p:spPr>
          <a:xfrm>
            <a:off x="-361390" y="5244411"/>
            <a:ext cx="9001125" cy="695513"/>
          </a:xfrm>
          <a:prstGeom prst="roundRect">
            <a:avLst>
              <a:gd name="adj" fmla="val 29128"/>
            </a:avLst>
          </a:prstGeom>
          <a:solidFill>
            <a:schemeClr val="bg1"/>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D4BFCE6-78D5-F0FF-698C-7BD240301375}"/>
              </a:ext>
            </a:extLst>
          </p:cNvPr>
          <p:cNvSpPr txBox="1"/>
          <p:nvPr/>
        </p:nvSpPr>
        <p:spPr>
          <a:xfrm>
            <a:off x="607754" y="5446159"/>
            <a:ext cx="8976866" cy="998222"/>
          </a:xfrm>
          <a:prstGeom prst="rect">
            <a:avLst/>
          </a:prstGeom>
          <a:noFill/>
        </p:spPr>
        <p:txBody>
          <a:bodyPr wrap="square" rtlCol="0">
            <a:spAutoFit/>
          </a:bodyPr>
          <a:lstStyle/>
          <a:p>
            <a:pPr>
              <a:lnSpc>
                <a:spcPts val="2340"/>
              </a:lnSpc>
            </a:pPr>
            <a:r>
              <a:rPr lang="en-US" sz="2400" b="1" dirty="0">
                <a:solidFill>
                  <a:srgbClr val="10153D"/>
                </a:solidFill>
              </a:rPr>
              <a:t>If you cannot find the source of a claim → do not publish it</a:t>
            </a:r>
          </a:p>
          <a:p>
            <a:pPr>
              <a:lnSpc>
                <a:spcPts val="2340"/>
              </a:lnSpc>
            </a:pPr>
            <a:endParaRPr lang="en-US" sz="2400" b="1" dirty="0">
              <a:solidFill>
                <a:srgbClr val="10153D"/>
              </a:solidFill>
            </a:endParaRPr>
          </a:p>
          <a:p>
            <a:pPr>
              <a:lnSpc>
                <a:spcPts val="2340"/>
              </a:lnSpc>
            </a:pPr>
            <a:endParaRPr lang="en-US" sz="2800" b="1" dirty="0">
              <a:solidFill>
                <a:srgbClr val="10153D"/>
              </a:solidFill>
            </a:endParaRPr>
          </a:p>
        </p:txBody>
      </p:sp>
    </p:spTree>
    <p:extLst>
      <p:ext uri="{BB962C8B-B14F-4D97-AF65-F5344CB8AC3E}">
        <p14:creationId xmlns:p14="http://schemas.microsoft.com/office/powerpoint/2010/main" val="31080110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0037F-25F1-DB89-CD8F-FEEB997FA91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8425D44-1AD1-82E1-62BD-B1D1AF7FB5BF}"/>
              </a:ext>
            </a:extLst>
          </p:cNvPr>
          <p:cNvSpPr>
            <a:spLocks noGrp="1"/>
          </p:cNvSpPr>
          <p:nvPr>
            <p:ph type="body" sz="quarter" idx="16"/>
          </p:nvPr>
        </p:nvSpPr>
        <p:spPr>
          <a:xfrm>
            <a:off x="5297322" y="2639355"/>
            <a:ext cx="6245104" cy="2987721"/>
          </a:xfrm>
        </p:spPr>
        <p:txBody>
          <a:bodyPr>
            <a:normAutofit/>
          </a:bodyPr>
          <a:lstStyle/>
          <a:p>
            <a:r>
              <a:rPr lang="en-US" dirty="0"/>
              <a:t>Working with Sources   </a:t>
            </a:r>
          </a:p>
          <a:p>
            <a:endParaRPr lang="en-US" dirty="0"/>
          </a:p>
          <a:p>
            <a:r>
              <a:rPr lang="en-US" b="1" dirty="0"/>
              <a:t>(15 min)</a:t>
            </a:r>
          </a:p>
          <a:p>
            <a:endParaRPr lang="en-US" dirty="0"/>
          </a:p>
        </p:txBody>
      </p:sp>
      <p:sp>
        <p:nvSpPr>
          <p:cNvPr id="5" name="Text Placeholder 4">
            <a:extLst>
              <a:ext uri="{FF2B5EF4-FFF2-40B4-BE49-F238E27FC236}">
                <a16:creationId xmlns:a16="http://schemas.microsoft.com/office/drawing/2014/main" id="{E47B41E3-1C06-3BFF-BD56-2F07341856A1}"/>
              </a:ext>
            </a:extLst>
          </p:cNvPr>
          <p:cNvSpPr>
            <a:spLocks noGrp="1"/>
          </p:cNvSpPr>
          <p:nvPr>
            <p:ph type="body" sz="quarter" idx="17"/>
          </p:nvPr>
        </p:nvSpPr>
        <p:spPr/>
        <p:txBody>
          <a:bodyPr/>
          <a:lstStyle/>
          <a:p>
            <a:r>
              <a:rPr lang="en-US" dirty="0"/>
              <a:t>04</a:t>
            </a:r>
          </a:p>
        </p:txBody>
      </p:sp>
      <p:sp>
        <p:nvSpPr>
          <p:cNvPr id="7" name="Graphic 7">
            <a:extLst>
              <a:ext uri="{FF2B5EF4-FFF2-40B4-BE49-F238E27FC236}">
                <a16:creationId xmlns:a16="http://schemas.microsoft.com/office/drawing/2014/main" id="{838E7984-3D20-4117-C8B8-D1566F3D93CC}"/>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24801315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96D45-82F6-323C-B7A7-7CD63C7A9D6B}"/>
            </a:ext>
          </a:extLst>
        </p:cNvPr>
        <p:cNvGrpSpPr/>
        <p:nvPr/>
      </p:nvGrpSpPr>
      <p:grpSpPr>
        <a:xfrm>
          <a:off x="0" y="0"/>
          <a:ext cx="0" cy="0"/>
          <a:chOff x="0" y="0"/>
          <a:chExt cx="0" cy="0"/>
        </a:xfrm>
      </p:grpSpPr>
      <p:sp>
        <p:nvSpPr>
          <p:cNvPr id="215" name="Rectangle 214">
            <a:extLst>
              <a:ext uri="{FF2B5EF4-FFF2-40B4-BE49-F238E27FC236}">
                <a16:creationId xmlns:a16="http://schemas.microsoft.com/office/drawing/2014/main" id="{07DF53D3-BB27-23ED-281B-65734BACBDBB}"/>
              </a:ext>
            </a:extLst>
          </p:cNvPr>
          <p:cNvSpPr/>
          <p:nvPr/>
        </p:nvSpPr>
        <p:spPr>
          <a:xfrm flipH="1" flipV="1">
            <a:off x="0" y="0"/>
            <a:ext cx="4036025"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217" name="Text Placeholder 11">
            <a:extLst>
              <a:ext uri="{FF2B5EF4-FFF2-40B4-BE49-F238E27FC236}">
                <a16:creationId xmlns:a16="http://schemas.microsoft.com/office/drawing/2014/main" id="{5653524C-02CF-5254-5447-381FDD72AC25}"/>
              </a:ext>
            </a:extLst>
          </p:cNvPr>
          <p:cNvSpPr txBox="1">
            <a:spLocks/>
          </p:cNvSpPr>
          <p:nvPr/>
        </p:nvSpPr>
        <p:spPr>
          <a:xfrm>
            <a:off x="440740" y="697102"/>
            <a:ext cx="2868828" cy="2192581"/>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80"/>
              </a:lnSpc>
              <a:spcBef>
                <a:spcPts val="0"/>
              </a:spcBef>
              <a:buNone/>
            </a:pPr>
            <a:r>
              <a:rPr lang="en-US" sz="3400" b="1" dirty="0">
                <a:solidFill>
                  <a:schemeClr val="bg1"/>
                </a:solidFill>
                <a:cs typeface="Times New Roman" panose="02020603050405020304" pitchFamily="18" charset="0"/>
              </a:rPr>
              <a:t>Sources Provided </a:t>
            </a:r>
          </a:p>
          <a:p>
            <a:pPr marL="0" indent="0">
              <a:lnSpc>
                <a:spcPts val="3580"/>
              </a:lnSpc>
              <a:spcBef>
                <a:spcPts val="0"/>
              </a:spcBef>
              <a:buNone/>
            </a:pPr>
            <a:r>
              <a:rPr lang="en-US" sz="3400" b="1" dirty="0">
                <a:solidFill>
                  <a:schemeClr val="bg1"/>
                </a:solidFill>
                <a:cs typeface="Times New Roman" panose="02020603050405020304" pitchFamily="18" charset="0"/>
              </a:rPr>
              <a:t>by AI</a:t>
            </a:r>
          </a:p>
          <a:p>
            <a:pPr marL="0" indent="0">
              <a:lnSpc>
                <a:spcPts val="3580"/>
              </a:lnSpc>
              <a:spcBef>
                <a:spcPts val="0"/>
              </a:spcBef>
              <a:buNone/>
            </a:pPr>
            <a:endParaRPr lang="en-US" sz="3400" b="1" dirty="0">
              <a:solidFill>
                <a:srgbClr val="10153D"/>
              </a:solidFill>
              <a:cs typeface="Times New Roman" panose="02020603050405020304" pitchFamily="18" charset="0"/>
            </a:endParaRPr>
          </a:p>
        </p:txBody>
      </p:sp>
      <p:grpSp>
        <p:nvGrpSpPr>
          <p:cNvPr id="3" name="Group 2">
            <a:extLst>
              <a:ext uri="{FF2B5EF4-FFF2-40B4-BE49-F238E27FC236}">
                <a16:creationId xmlns:a16="http://schemas.microsoft.com/office/drawing/2014/main" id="{6171C67A-2616-5A03-8DEB-1EC4DA2E1A65}"/>
              </a:ext>
            </a:extLst>
          </p:cNvPr>
          <p:cNvGrpSpPr/>
          <p:nvPr/>
        </p:nvGrpSpPr>
        <p:grpSpPr>
          <a:xfrm>
            <a:off x="0" y="935343"/>
            <a:ext cx="392839" cy="108000"/>
            <a:chOff x="1980345" y="935343"/>
            <a:chExt cx="392839" cy="108000"/>
          </a:xfrm>
        </p:grpSpPr>
        <p:cxnSp>
          <p:nvCxnSpPr>
            <p:cNvPr id="216" name="Straight Connector 57">
              <a:extLst>
                <a:ext uri="{FF2B5EF4-FFF2-40B4-BE49-F238E27FC236}">
                  <a16:creationId xmlns:a16="http://schemas.microsoft.com/office/drawing/2014/main" id="{76AB5A00-4070-846E-62C6-C8B72ADD69A7}"/>
                </a:ext>
              </a:extLst>
            </p:cNvPr>
            <p:cNvCxnSpPr>
              <a:cxnSpLocks/>
            </p:cNvCxnSpPr>
            <p:nvPr/>
          </p:nvCxnSpPr>
          <p:spPr>
            <a:xfrm flipH="1">
              <a:off x="1980345" y="989343"/>
              <a:ext cx="284838" cy="0"/>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18" name="Freeform 217">
              <a:extLst>
                <a:ext uri="{FF2B5EF4-FFF2-40B4-BE49-F238E27FC236}">
                  <a16:creationId xmlns:a16="http://schemas.microsoft.com/office/drawing/2014/main" id="{ACEE1982-389A-61CF-9BA4-06F1177A46E6}"/>
                </a:ext>
              </a:extLst>
            </p:cNvPr>
            <p:cNvSpPr/>
            <p:nvPr/>
          </p:nvSpPr>
          <p:spPr>
            <a:xfrm rot="16200000">
              <a:off x="2265184" y="935343"/>
              <a:ext cx="108000" cy="108000"/>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noFill/>
            <a:ln w="11382" cap="rnd">
              <a:solidFill>
                <a:schemeClr val="bg1"/>
              </a:solidFill>
              <a:prstDash val="solid"/>
              <a:round/>
            </a:ln>
          </p:spPr>
          <p:txBody>
            <a:bodyPr rtlCol="0" anchor="ctr"/>
            <a:lstStyle/>
            <a:p>
              <a:endParaRPr lang="en-US" sz="1629"/>
            </a:p>
          </p:txBody>
        </p:sp>
      </p:grpSp>
      <p:cxnSp>
        <p:nvCxnSpPr>
          <p:cNvPr id="219" name="Straight Connector 57">
            <a:extLst>
              <a:ext uri="{FF2B5EF4-FFF2-40B4-BE49-F238E27FC236}">
                <a16:creationId xmlns:a16="http://schemas.microsoft.com/office/drawing/2014/main" id="{058DB9E6-B18B-03B2-7102-B03B59F99FBE}"/>
              </a:ext>
            </a:extLst>
          </p:cNvPr>
          <p:cNvCxnSpPr>
            <a:cxnSpLocks/>
          </p:cNvCxnSpPr>
          <p:nvPr/>
        </p:nvCxnSpPr>
        <p:spPr>
          <a:xfrm flipH="1">
            <a:off x="1801906" y="990791"/>
            <a:ext cx="1395248" cy="0"/>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20" name="Graphic 7">
            <a:extLst>
              <a:ext uri="{FF2B5EF4-FFF2-40B4-BE49-F238E27FC236}">
                <a16:creationId xmlns:a16="http://schemas.microsoft.com/office/drawing/2014/main" id="{53B4A8AA-13DD-F4E0-4822-32F134098C70}"/>
              </a:ext>
            </a:extLst>
          </p:cNvPr>
          <p:cNvSpPr/>
          <p:nvPr/>
        </p:nvSpPr>
        <p:spPr>
          <a:xfrm>
            <a:off x="-1438757" y="3965331"/>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6" name="Rectangle 64">
            <a:extLst>
              <a:ext uri="{FF2B5EF4-FFF2-40B4-BE49-F238E27FC236}">
                <a16:creationId xmlns:a16="http://schemas.microsoft.com/office/drawing/2014/main" id="{76DE9F07-607F-0288-F4E8-222D35CEDE5F}"/>
              </a:ext>
            </a:extLst>
          </p:cNvPr>
          <p:cNvSpPr/>
          <p:nvPr/>
        </p:nvSpPr>
        <p:spPr>
          <a:xfrm>
            <a:off x="5188600" y="560367"/>
            <a:ext cx="6033943" cy="1180516"/>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20"/>
              </a:lnSpc>
            </a:pPr>
            <a:r>
              <a:rPr lang="de-DE" sz="2200" b="1" dirty="0" err="1">
                <a:solidFill>
                  <a:srgbClr val="10153D"/>
                </a:solidFill>
                <a:latin typeface="Calibri" panose="020F0502020204030204" pitchFamily="34" charset="0"/>
                <a:cs typeface="Calibri" panose="020F0502020204030204" pitchFamily="34" charset="0"/>
              </a:rPr>
              <a:t>Using</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credible</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sources</a:t>
            </a:r>
            <a:r>
              <a:rPr lang="de-DE" sz="2200" b="1" dirty="0">
                <a:solidFill>
                  <a:srgbClr val="10153D"/>
                </a:solidFill>
                <a:latin typeface="Calibri" panose="020F0502020204030204" pitchFamily="34" charset="0"/>
                <a:cs typeface="Calibri" panose="020F0502020204030204" pitchFamily="34" charset="0"/>
              </a:rPr>
              <a:t> </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choose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materials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from</a:t>
            </a:r>
            <a:r>
              <a:rPr lang="de-DE" sz="2200" dirty="0">
                <a:solidFill>
                  <a:srgbClr val="10153D"/>
                </a:solidFill>
                <a:latin typeface="Calibri" panose="020F0502020204030204" pitchFamily="34" charset="0"/>
                <a:cs typeface="Calibri" panose="020F0502020204030204" pitchFamily="34" charset="0"/>
              </a:rPr>
              <a:t> reputable </a:t>
            </a:r>
            <a:r>
              <a:rPr lang="de-DE" sz="2200" dirty="0" err="1">
                <a:solidFill>
                  <a:srgbClr val="10153D"/>
                </a:solidFill>
                <a:latin typeface="Calibri" panose="020F0502020204030204" pitchFamily="34" charset="0"/>
                <a:cs typeface="Calibri" panose="020F0502020204030204" pitchFamily="34" charset="0"/>
              </a:rPr>
              <a:t>journals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public</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institutions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scholarly</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databases</a:t>
            </a:r>
            <a:r>
              <a:rPr lang="de-DE" sz="2200" dirty="0">
                <a:solidFill>
                  <a:srgbClr val="10153D"/>
                </a:solidFill>
                <a:latin typeface="Calibri" panose="020F0502020204030204" pitchFamily="34" charset="0"/>
                <a:cs typeface="Calibri" panose="020F0502020204030204" pitchFamily="34" charset="0"/>
              </a:rPr>
              <a:t>, and expert </a:t>
            </a:r>
            <a:r>
              <a:rPr lang="de-DE" sz="2200" dirty="0" err="1">
                <a:solidFill>
                  <a:srgbClr val="10153D"/>
                </a:solidFill>
                <a:latin typeface="Calibri" panose="020F0502020204030204" pitchFamily="34" charset="0"/>
                <a:cs typeface="Calibri" panose="020F0502020204030204" pitchFamily="34" charset="0"/>
              </a:rPr>
              <a:t>organizations</a:t>
            </a:r>
            <a:r>
              <a:rPr lang="de-DE" sz="2200" dirty="0">
                <a:solidFill>
                  <a:srgbClr val="10153D"/>
                </a:solidFill>
                <a:latin typeface="Calibri" panose="020F0502020204030204" pitchFamily="34" charset="0"/>
                <a:cs typeface="Calibri" panose="020F0502020204030204" pitchFamily="34" charset="0"/>
              </a:rPr>
              <a:t>.</a:t>
            </a:r>
          </a:p>
          <a:p>
            <a:pPr>
              <a:lnSpc>
                <a:spcPts val="2320"/>
              </a:lnSpc>
            </a:pPr>
            <a:endParaRPr lang="de-DE" sz="2200" dirty="0">
              <a:solidFill>
                <a:srgbClr val="10153D"/>
              </a:solidFill>
              <a:latin typeface="Calibri" panose="020F0502020204030204" pitchFamily="34" charset="0"/>
              <a:cs typeface="Calibri" panose="020F0502020204030204" pitchFamily="34" charset="0"/>
            </a:endParaRPr>
          </a:p>
        </p:txBody>
      </p:sp>
      <p:cxnSp>
        <p:nvCxnSpPr>
          <p:cNvPr id="60" name="Straight Connector 57">
            <a:extLst>
              <a:ext uri="{FF2B5EF4-FFF2-40B4-BE49-F238E27FC236}">
                <a16:creationId xmlns:a16="http://schemas.microsoft.com/office/drawing/2014/main" id="{9B1F06E1-F468-FD8A-1250-631E5C7BBC3D}"/>
              </a:ext>
            </a:extLst>
          </p:cNvPr>
          <p:cNvCxnSpPr>
            <a:cxnSpLocks/>
          </p:cNvCxnSpPr>
          <p:nvPr/>
        </p:nvCxnSpPr>
        <p:spPr>
          <a:xfrm flipH="1">
            <a:off x="4533679" y="675246"/>
            <a:ext cx="54000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65" name="Rectangle 64">
            <a:extLst>
              <a:ext uri="{FF2B5EF4-FFF2-40B4-BE49-F238E27FC236}">
                <a16:creationId xmlns:a16="http://schemas.microsoft.com/office/drawing/2014/main" id="{AF03FA32-B426-EC3F-3CCB-A6C17D34BA83}"/>
              </a:ext>
            </a:extLst>
          </p:cNvPr>
          <p:cNvSpPr/>
          <p:nvPr/>
        </p:nvSpPr>
        <p:spPr>
          <a:xfrm>
            <a:off x="5188600" y="2184040"/>
            <a:ext cx="6033943" cy="1475469"/>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20"/>
              </a:lnSpc>
            </a:pPr>
            <a:r>
              <a:rPr lang="de-DE" sz="2200" b="1" dirty="0" err="1">
                <a:solidFill>
                  <a:srgbClr val="10153D"/>
                </a:solidFill>
                <a:latin typeface="Calibri" panose="020F0502020204030204" pitchFamily="34" charset="0"/>
                <a:cs typeface="Calibri" panose="020F0502020204030204" pitchFamily="34" charset="0"/>
              </a:rPr>
              <a:t>Distinguishing</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scholarly</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industry</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media</a:t>
            </a:r>
            <a:r>
              <a:rPr lang="de-DE" sz="2200" b="1" dirty="0">
                <a:solidFill>
                  <a:srgbClr val="10153D"/>
                </a:solidFill>
                <a:latin typeface="Calibri" panose="020F0502020204030204" pitchFamily="34" charset="0"/>
                <a:cs typeface="Calibri" panose="020F0502020204030204" pitchFamily="34" charset="0"/>
              </a:rPr>
              <a:t>, and </a:t>
            </a:r>
            <a:r>
              <a:rPr lang="de-DE" sz="2200" b="1" dirty="0" err="1">
                <a:solidFill>
                  <a:srgbClr val="10153D"/>
                </a:solidFill>
                <a:latin typeface="Calibri" panose="020F0502020204030204" pitchFamily="34" charset="0"/>
                <a:cs typeface="Calibri" panose="020F0502020204030204" pitchFamily="34" charset="0"/>
              </a:rPr>
              <a:t>opinion</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sources</a:t>
            </a:r>
            <a:r>
              <a:rPr lang="de-DE" sz="2200" b="1" dirty="0">
                <a:solidFill>
                  <a:srgbClr val="10153D"/>
                </a:solidFill>
                <a:latin typeface="Calibri" panose="020F0502020204030204" pitchFamily="34" charset="0"/>
                <a:cs typeface="Calibri" panose="020F0502020204030204" pitchFamily="34" charset="0"/>
              </a:rPr>
              <a:t> </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each</a:t>
            </a:r>
            <a:r>
              <a:rPr lang="de-DE" sz="2200" dirty="0">
                <a:solidFill>
                  <a:srgbClr val="10153D"/>
                </a:solidFill>
                <a:latin typeface="Calibri" panose="020F0502020204030204" pitchFamily="34" charset="0"/>
                <a:cs typeface="Calibri" panose="020F0502020204030204" pitchFamily="34" charset="0"/>
              </a:rPr>
              <a:t> source type </a:t>
            </a:r>
            <a:r>
              <a:rPr lang="de-DE" sz="2200" dirty="0" err="1">
                <a:solidFill>
                  <a:srgbClr val="10153D"/>
                </a:solidFill>
                <a:latin typeface="Calibri" panose="020F0502020204030204" pitchFamily="34" charset="0"/>
                <a:cs typeface="Calibri" panose="020F0502020204030204" pitchFamily="34" charset="0"/>
              </a:rPr>
              <a:t>serves</a:t>
            </a:r>
            <a:r>
              <a:rPr lang="de-DE" sz="2200" dirty="0">
                <a:solidFill>
                  <a:srgbClr val="10153D"/>
                </a:solidFill>
                <a:latin typeface="Calibri" panose="020F0502020204030204" pitchFamily="34" charset="0"/>
                <a:cs typeface="Calibri" panose="020F0502020204030204" pitchFamily="34" charset="0"/>
              </a:rPr>
              <a:t> a different </a:t>
            </a:r>
            <a:r>
              <a:rPr lang="de-DE" sz="2200" dirty="0" err="1">
                <a:solidFill>
                  <a:srgbClr val="10153D"/>
                </a:solidFill>
                <a:latin typeface="Calibri" panose="020F0502020204030204" pitchFamily="34" charset="0"/>
                <a:cs typeface="Calibri" panose="020F0502020204030204" pitchFamily="34" charset="0"/>
              </a:rPr>
              <a:t>function</a:t>
            </a:r>
            <a:r>
              <a:rPr lang="de-DE" sz="2200" dirty="0">
                <a:solidFill>
                  <a:srgbClr val="10153D"/>
                </a:solidFill>
                <a:latin typeface="Calibri" panose="020F0502020204030204" pitchFamily="34" charset="0"/>
                <a:cs typeface="Calibri" panose="020F0502020204030204" pitchFamily="34" charset="0"/>
              </a:rPr>
              <a:t> and </a:t>
            </a:r>
            <a:r>
              <a:rPr lang="de-DE" sz="2200" dirty="0" err="1">
                <a:solidFill>
                  <a:srgbClr val="10153D"/>
                </a:solidFill>
                <a:latin typeface="Calibri" panose="020F0502020204030204" pitchFamily="34" charset="0"/>
                <a:cs typeface="Calibri" panose="020F0502020204030204" pitchFamily="34" charset="0"/>
              </a:rPr>
              <a:t>offers</a:t>
            </a:r>
            <a:r>
              <a:rPr lang="de-DE" sz="2200" dirty="0">
                <a:solidFill>
                  <a:srgbClr val="10153D"/>
                </a:solidFill>
                <a:latin typeface="Calibri" panose="020F0502020204030204" pitchFamily="34" charset="0"/>
                <a:cs typeface="Calibri" panose="020F0502020204030204" pitchFamily="34" charset="0"/>
              </a:rPr>
              <a:t> a different </a:t>
            </a:r>
            <a:r>
              <a:rPr lang="de-DE" sz="2200" dirty="0" err="1">
                <a:solidFill>
                  <a:srgbClr val="10153D"/>
                </a:solidFill>
                <a:latin typeface="Calibri" panose="020F0502020204030204" pitchFamily="34" charset="0"/>
                <a:cs typeface="Calibri" panose="020F0502020204030204" pitchFamily="34" charset="0"/>
              </a:rPr>
              <a:t>level</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of</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reliability</a:t>
            </a:r>
            <a:r>
              <a:rPr lang="de-DE" sz="2200" dirty="0">
                <a:solidFill>
                  <a:srgbClr val="10153D"/>
                </a:solidFill>
                <a:latin typeface="Calibri" panose="020F0502020204030204" pitchFamily="34" charset="0"/>
                <a:cs typeface="Calibri" panose="020F0502020204030204" pitchFamily="34" charset="0"/>
              </a:rPr>
              <a:t>.</a:t>
            </a:r>
          </a:p>
          <a:p>
            <a:pPr>
              <a:lnSpc>
                <a:spcPts val="2320"/>
              </a:lnSpc>
            </a:pPr>
            <a:endParaRPr lang="de-DE" sz="2200" dirty="0">
              <a:solidFill>
                <a:srgbClr val="10153D"/>
              </a:solidFill>
              <a:latin typeface="Calibri" panose="020F0502020204030204" pitchFamily="34" charset="0"/>
              <a:cs typeface="Calibri" panose="020F0502020204030204" pitchFamily="34" charset="0"/>
            </a:endParaRPr>
          </a:p>
        </p:txBody>
      </p:sp>
      <p:cxnSp>
        <p:nvCxnSpPr>
          <p:cNvPr id="102" name="Straight Connector 57">
            <a:extLst>
              <a:ext uri="{FF2B5EF4-FFF2-40B4-BE49-F238E27FC236}">
                <a16:creationId xmlns:a16="http://schemas.microsoft.com/office/drawing/2014/main" id="{01A063DF-7191-DC9E-043A-2B9AF5319564}"/>
              </a:ext>
            </a:extLst>
          </p:cNvPr>
          <p:cNvCxnSpPr>
            <a:cxnSpLocks/>
          </p:cNvCxnSpPr>
          <p:nvPr/>
        </p:nvCxnSpPr>
        <p:spPr>
          <a:xfrm flipH="1">
            <a:off x="4860925" y="2298919"/>
            <a:ext cx="21600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136" name="Rectangle 64">
            <a:extLst>
              <a:ext uri="{FF2B5EF4-FFF2-40B4-BE49-F238E27FC236}">
                <a16:creationId xmlns:a16="http://schemas.microsoft.com/office/drawing/2014/main" id="{355833C0-8452-AAA9-5C95-18886C69437B}"/>
              </a:ext>
            </a:extLst>
          </p:cNvPr>
          <p:cNvSpPr/>
          <p:nvPr/>
        </p:nvSpPr>
        <p:spPr>
          <a:xfrm>
            <a:off x="5188600" y="3807713"/>
            <a:ext cx="6033944" cy="1180516"/>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20"/>
              </a:lnSpc>
            </a:pPr>
            <a:r>
              <a:rPr lang="de-DE" sz="2200" b="1" dirty="0">
                <a:solidFill>
                  <a:srgbClr val="10153D"/>
                </a:solidFill>
                <a:latin typeface="Calibri" panose="020F0502020204030204" pitchFamily="34" charset="0"/>
                <a:cs typeface="Calibri" panose="020F0502020204030204" pitchFamily="34" charset="0"/>
              </a:rPr>
              <a:t>Checking </a:t>
            </a:r>
            <a:r>
              <a:rPr lang="de-DE" sz="2200" b="1" dirty="0" err="1">
                <a:solidFill>
                  <a:srgbClr val="10153D"/>
                </a:solidFill>
                <a:latin typeface="Calibri" panose="020F0502020204030204" pitchFamily="34" charset="0"/>
                <a:cs typeface="Calibri" panose="020F0502020204030204" pitchFamily="34" charset="0"/>
              </a:rPr>
              <a:t>publication</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dates</a:t>
            </a:r>
            <a:r>
              <a:rPr lang="de-DE" sz="2200" b="1" dirty="0">
                <a:solidFill>
                  <a:srgbClr val="10153D"/>
                </a:solidFill>
                <a:latin typeface="Calibri" panose="020F0502020204030204" pitchFamily="34" charset="0"/>
                <a:cs typeface="Calibri" panose="020F0502020204030204" pitchFamily="34" charset="0"/>
              </a:rPr>
              <a:t> </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currency</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matters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especially</a:t>
            </a:r>
            <a:r>
              <a:rPr lang="de-DE" sz="2200" dirty="0">
                <a:solidFill>
                  <a:srgbClr val="10153D"/>
                </a:solidFill>
                <a:latin typeface="Calibri" panose="020F0502020204030204" pitchFamily="34" charset="0"/>
                <a:cs typeface="Calibri" panose="020F0502020204030204" pitchFamily="34" charset="0"/>
              </a:rPr>
              <a:t> in fast-</a:t>
            </a:r>
            <a:r>
              <a:rPr lang="de-DE" sz="2200" dirty="0" err="1">
                <a:solidFill>
                  <a:srgbClr val="10153D"/>
                </a:solidFill>
                <a:latin typeface="Calibri" panose="020F0502020204030204" pitchFamily="34" charset="0"/>
                <a:cs typeface="Calibri" panose="020F0502020204030204" pitchFamily="34" charset="0"/>
              </a:rPr>
              <a:t>changing</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fields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where</a:t>
            </a:r>
            <a:r>
              <a:rPr lang="de-DE" sz="2200" dirty="0">
                <a:solidFill>
                  <a:srgbClr val="10153D"/>
                </a:solidFill>
                <a:latin typeface="Calibri" panose="020F0502020204030204" pitchFamily="34" charset="0"/>
                <a:cs typeface="Calibri" panose="020F0502020204030204" pitchFamily="34" charset="0"/>
              </a:rPr>
              <a:t> AI </a:t>
            </a:r>
            <a:r>
              <a:rPr lang="de-DE" sz="2200" dirty="0" err="1">
                <a:solidFill>
                  <a:srgbClr val="10153D"/>
                </a:solidFill>
                <a:latin typeface="Calibri" panose="020F0502020204030204" pitchFamily="34" charset="0"/>
                <a:cs typeface="Calibri" panose="020F0502020204030204" pitchFamily="34" charset="0"/>
              </a:rPr>
              <a:t>may</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provide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outdated</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information</a:t>
            </a:r>
            <a:r>
              <a:rPr lang="de-DE" sz="2200" dirty="0">
                <a:solidFill>
                  <a:srgbClr val="10153D"/>
                </a:solidFill>
                <a:latin typeface="Calibri" panose="020F0502020204030204" pitchFamily="34" charset="0"/>
                <a:cs typeface="Calibri" panose="020F0502020204030204" pitchFamily="34" charset="0"/>
              </a:rPr>
              <a:t>.</a:t>
            </a:r>
          </a:p>
          <a:p>
            <a:pPr>
              <a:lnSpc>
                <a:spcPts val="2320"/>
              </a:lnSpc>
            </a:pPr>
            <a:endParaRPr lang="de-DE" sz="2200" dirty="0">
              <a:solidFill>
                <a:srgbClr val="10153D"/>
              </a:solidFill>
              <a:latin typeface="Calibri" panose="020F0502020204030204" pitchFamily="34" charset="0"/>
              <a:cs typeface="Calibri" panose="020F0502020204030204" pitchFamily="34" charset="0"/>
            </a:endParaRPr>
          </a:p>
        </p:txBody>
      </p:sp>
      <p:cxnSp>
        <p:nvCxnSpPr>
          <p:cNvPr id="138" name="Straight Connector 57">
            <a:extLst>
              <a:ext uri="{FF2B5EF4-FFF2-40B4-BE49-F238E27FC236}">
                <a16:creationId xmlns:a16="http://schemas.microsoft.com/office/drawing/2014/main" id="{2332D381-27B6-C547-E009-8FAA5372A6DB}"/>
              </a:ext>
            </a:extLst>
          </p:cNvPr>
          <p:cNvCxnSpPr>
            <a:cxnSpLocks/>
          </p:cNvCxnSpPr>
          <p:nvPr/>
        </p:nvCxnSpPr>
        <p:spPr>
          <a:xfrm flipH="1">
            <a:off x="4533679" y="3922592"/>
            <a:ext cx="54000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139" name="Rectangle 138">
            <a:extLst>
              <a:ext uri="{FF2B5EF4-FFF2-40B4-BE49-F238E27FC236}">
                <a16:creationId xmlns:a16="http://schemas.microsoft.com/office/drawing/2014/main" id="{F61AFF5C-2418-0C7D-3F7D-2290B341B38F}"/>
              </a:ext>
            </a:extLst>
          </p:cNvPr>
          <p:cNvSpPr/>
          <p:nvPr/>
        </p:nvSpPr>
        <p:spPr>
          <a:xfrm>
            <a:off x="5188600" y="5431386"/>
            <a:ext cx="6310171" cy="1180516"/>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20"/>
              </a:lnSpc>
            </a:pPr>
            <a:r>
              <a:rPr lang="de-DE" sz="2200" b="1" dirty="0" err="1">
                <a:solidFill>
                  <a:srgbClr val="10153D"/>
                </a:solidFill>
                <a:latin typeface="Calibri" panose="020F0502020204030204" pitchFamily="34" charset="0"/>
                <a:cs typeface="Calibri" panose="020F0502020204030204" pitchFamily="34" charset="0"/>
              </a:rPr>
              <a:t>Verifying</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citations</a:t>
            </a:r>
            <a:r>
              <a:rPr lang="de-DE" sz="2200" b="1" dirty="0">
                <a:solidFill>
                  <a:srgbClr val="10153D"/>
                </a:solidFill>
                <a:latin typeface="Calibri" panose="020F0502020204030204" pitchFamily="34" charset="0"/>
                <a:cs typeface="Calibri" panose="020F0502020204030204" pitchFamily="34" charset="0"/>
              </a:rPr>
              <a:t> </a:t>
            </a:r>
            <a:r>
              <a:rPr lang="de-DE" sz="2200" dirty="0">
                <a:solidFill>
                  <a:srgbClr val="10153D"/>
                </a:solidFill>
                <a:latin typeface="Calibri" panose="020F0502020204030204" pitchFamily="34" charset="0"/>
                <a:cs typeface="Calibri" panose="020F0502020204030204" pitchFamily="34" charset="0"/>
              </a:rPr>
              <a:t>– check </a:t>
            </a:r>
            <a:r>
              <a:rPr lang="de-DE" sz="2200" dirty="0" err="1">
                <a:solidFill>
                  <a:srgbClr val="10153D"/>
                </a:solidFill>
                <a:latin typeface="Calibri" panose="020F0502020204030204" pitchFamily="34" charset="0"/>
                <a:cs typeface="Calibri" panose="020F0502020204030204" pitchFamily="34" charset="0"/>
              </a:rPr>
              <a:t>whether</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the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cited</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author</a:t>
            </a:r>
            <a:r>
              <a:rPr lang="de-DE" sz="2200" dirty="0">
                <a:solidFill>
                  <a:srgbClr val="10153D"/>
                </a:solidFill>
                <a:latin typeface="Calibri" panose="020F0502020204030204" pitchFamily="34" charset="0"/>
                <a:cs typeface="Calibri" panose="020F0502020204030204" pitchFamily="34" charset="0"/>
              </a:rPr>
              <a:t>, title, </a:t>
            </a:r>
            <a:r>
              <a:rPr lang="de-DE" sz="2200" dirty="0" err="1">
                <a:solidFill>
                  <a:srgbClr val="10153D"/>
                </a:solidFill>
                <a:latin typeface="Calibri" panose="020F0502020204030204" pitchFamily="34" charset="0"/>
                <a:cs typeface="Calibri" panose="020F0502020204030204" pitchFamily="34" charset="0"/>
              </a:rPr>
              <a:t>year</a:t>
            </a:r>
            <a:r>
              <a:rPr lang="de-DE" sz="2200" dirty="0">
                <a:solidFill>
                  <a:srgbClr val="10153D"/>
                </a:solidFill>
                <a:latin typeface="Calibri" panose="020F0502020204030204" pitchFamily="34" charset="0"/>
                <a:cs typeface="Calibri" panose="020F0502020204030204" pitchFamily="34" charset="0"/>
              </a:rPr>
              <a:t>, and </a:t>
            </a:r>
            <a:r>
              <a:rPr lang="de-DE" sz="2200" dirty="0" err="1">
                <a:solidFill>
                  <a:srgbClr val="10153D"/>
                </a:solidFill>
                <a:latin typeface="Calibri" panose="020F0502020204030204" pitchFamily="34" charset="0"/>
                <a:cs typeface="Calibri" panose="020F0502020204030204" pitchFamily="34" charset="0"/>
              </a:rPr>
              <a:t>quoted</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claim</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actually</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exist</a:t>
            </a:r>
            <a:r>
              <a:rPr lang="de-DE" sz="2200" dirty="0">
                <a:solidFill>
                  <a:srgbClr val="10153D"/>
                </a:solidFill>
                <a:latin typeface="Calibri" panose="020F0502020204030204" pitchFamily="34" charset="0"/>
                <a:cs typeface="Calibri" panose="020F0502020204030204" pitchFamily="34" charset="0"/>
              </a:rPr>
              <a:t> and match </a:t>
            </a:r>
            <a:r>
              <a:rPr lang="de-DE" sz="2200" dirty="0" err="1">
                <a:solidFill>
                  <a:srgbClr val="10153D"/>
                </a:solidFill>
                <a:latin typeface="Calibri" panose="020F0502020204030204" pitchFamily="34" charset="0"/>
                <a:cs typeface="Calibri" panose="020F0502020204030204" pitchFamily="34" charset="0"/>
              </a:rPr>
              <a:t>what</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the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text</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or</a:t>
            </a:r>
            <a:r>
              <a:rPr lang="de-DE" sz="2200" dirty="0">
                <a:solidFill>
                  <a:srgbClr val="10153D"/>
                </a:solidFill>
                <a:latin typeface="Calibri" panose="020F0502020204030204" pitchFamily="34" charset="0"/>
                <a:cs typeface="Calibri" panose="020F0502020204030204" pitchFamily="34" charset="0"/>
              </a:rPr>
              <a:t> AI </a:t>
            </a:r>
            <a:r>
              <a:rPr lang="de-DE" sz="2200" dirty="0" err="1">
                <a:solidFill>
                  <a:srgbClr val="10153D"/>
                </a:solidFill>
                <a:latin typeface="Calibri" panose="020F0502020204030204" pitchFamily="34" charset="0"/>
                <a:cs typeface="Calibri" panose="020F0502020204030204" pitchFamily="34" charset="0"/>
              </a:rPr>
              <a:t>says</a:t>
            </a:r>
            <a:r>
              <a:rPr lang="de-DE" sz="2200" dirty="0">
                <a:solidFill>
                  <a:srgbClr val="10153D"/>
                </a:solidFill>
                <a:latin typeface="Calibri" panose="020F0502020204030204" pitchFamily="34" charset="0"/>
                <a:cs typeface="Calibri" panose="020F0502020204030204" pitchFamily="34" charset="0"/>
              </a:rPr>
              <a:t>.</a:t>
            </a:r>
          </a:p>
          <a:p>
            <a:pPr>
              <a:lnSpc>
                <a:spcPts val="2320"/>
              </a:lnSpc>
            </a:pPr>
            <a:endParaRPr lang="de-DE" sz="2200" dirty="0">
              <a:solidFill>
                <a:srgbClr val="10153D"/>
              </a:solidFill>
              <a:latin typeface="Calibri" panose="020F0502020204030204" pitchFamily="34" charset="0"/>
              <a:cs typeface="Calibri" panose="020F0502020204030204" pitchFamily="34" charset="0"/>
            </a:endParaRPr>
          </a:p>
        </p:txBody>
      </p:sp>
      <p:cxnSp>
        <p:nvCxnSpPr>
          <p:cNvPr id="141" name="Straight Connector 57">
            <a:extLst>
              <a:ext uri="{FF2B5EF4-FFF2-40B4-BE49-F238E27FC236}">
                <a16:creationId xmlns:a16="http://schemas.microsoft.com/office/drawing/2014/main" id="{FC70970B-9D5C-7AEA-E94A-B9B0B706DACF}"/>
              </a:ext>
            </a:extLst>
          </p:cNvPr>
          <p:cNvCxnSpPr>
            <a:cxnSpLocks/>
          </p:cNvCxnSpPr>
          <p:nvPr/>
        </p:nvCxnSpPr>
        <p:spPr>
          <a:xfrm flipH="1">
            <a:off x="4851888" y="5546265"/>
            <a:ext cx="21600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160" name="Arc 5">
            <a:extLst>
              <a:ext uri="{FF2B5EF4-FFF2-40B4-BE49-F238E27FC236}">
                <a16:creationId xmlns:a16="http://schemas.microsoft.com/office/drawing/2014/main" id="{09E90A12-0ABF-70F5-8C11-97F165347F36}"/>
              </a:ext>
            </a:extLst>
          </p:cNvPr>
          <p:cNvSpPr/>
          <p:nvPr/>
        </p:nvSpPr>
        <p:spPr>
          <a:xfrm rot="10800000">
            <a:off x="3202303" y="231282"/>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1" name="Arc 6">
            <a:extLst>
              <a:ext uri="{FF2B5EF4-FFF2-40B4-BE49-F238E27FC236}">
                <a16:creationId xmlns:a16="http://schemas.microsoft.com/office/drawing/2014/main" id="{4C841ED2-965A-313B-2C57-B08FD73B007C}"/>
              </a:ext>
            </a:extLst>
          </p:cNvPr>
          <p:cNvSpPr/>
          <p:nvPr/>
        </p:nvSpPr>
        <p:spPr>
          <a:xfrm>
            <a:off x="3202303" y="1856961"/>
            <a:ext cx="1715774" cy="1632503"/>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2" name="Arc 9">
            <a:extLst>
              <a:ext uri="{FF2B5EF4-FFF2-40B4-BE49-F238E27FC236}">
                <a16:creationId xmlns:a16="http://schemas.microsoft.com/office/drawing/2014/main" id="{FF0FF735-5265-EA3D-DF05-4EF41E535F38}"/>
              </a:ext>
            </a:extLst>
          </p:cNvPr>
          <p:cNvSpPr/>
          <p:nvPr/>
        </p:nvSpPr>
        <p:spPr>
          <a:xfrm flipV="1">
            <a:off x="3202303" y="1856962"/>
            <a:ext cx="1715774" cy="1632503"/>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3" name="Arc 10">
            <a:extLst>
              <a:ext uri="{FF2B5EF4-FFF2-40B4-BE49-F238E27FC236}">
                <a16:creationId xmlns:a16="http://schemas.microsoft.com/office/drawing/2014/main" id="{9B1DEC76-BAD9-C891-76FF-047274897020}"/>
              </a:ext>
            </a:extLst>
          </p:cNvPr>
          <p:cNvSpPr/>
          <p:nvPr/>
        </p:nvSpPr>
        <p:spPr>
          <a:xfrm rot="10800000" flipV="1">
            <a:off x="3202303" y="3489465"/>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4" name="Arc 12">
            <a:extLst>
              <a:ext uri="{FF2B5EF4-FFF2-40B4-BE49-F238E27FC236}">
                <a16:creationId xmlns:a16="http://schemas.microsoft.com/office/drawing/2014/main" id="{9B9256EF-0C4A-3B4B-E685-0E28C302C15F}"/>
              </a:ext>
            </a:extLst>
          </p:cNvPr>
          <p:cNvSpPr/>
          <p:nvPr/>
        </p:nvSpPr>
        <p:spPr>
          <a:xfrm rot="10800000">
            <a:off x="3202303" y="3476069"/>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65" name="Arc 13">
            <a:extLst>
              <a:ext uri="{FF2B5EF4-FFF2-40B4-BE49-F238E27FC236}">
                <a16:creationId xmlns:a16="http://schemas.microsoft.com/office/drawing/2014/main" id="{DF45C47F-380E-568E-3310-A255BBCE6F6A}"/>
              </a:ext>
            </a:extLst>
          </p:cNvPr>
          <p:cNvSpPr/>
          <p:nvPr/>
        </p:nvSpPr>
        <p:spPr>
          <a:xfrm>
            <a:off x="3202303" y="5108572"/>
            <a:ext cx="1715774" cy="1632503"/>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6" name="Arc 23">
            <a:extLst>
              <a:ext uri="{FF2B5EF4-FFF2-40B4-BE49-F238E27FC236}">
                <a16:creationId xmlns:a16="http://schemas.microsoft.com/office/drawing/2014/main" id="{DA051ADA-533B-36FF-A34E-910885C05241}"/>
              </a:ext>
            </a:extLst>
          </p:cNvPr>
          <p:cNvSpPr/>
          <p:nvPr/>
        </p:nvSpPr>
        <p:spPr>
          <a:xfrm rot="10800000" flipV="1">
            <a:off x="3202303" y="229482"/>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67" name="Arc 24">
            <a:extLst>
              <a:ext uri="{FF2B5EF4-FFF2-40B4-BE49-F238E27FC236}">
                <a16:creationId xmlns:a16="http://schemas.microsoft.com/office/drawing/2014/main" id="{A87A5F7D-02C7-0616-4A63-D3254F7797B9}"/>
              </a:ext>
            </a:extLst>
          </p:cNvPr>
          <p:cNvSpPr/>
          <p:nvPr/>
        </p:nvSpPr>
        <p:spPr>
          <a:xfrm flipV="1">
            <a:off x="3202303" y="5098527"/>
            <a:ext cx="1715774" cy="1632503"/>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8" name="Oval 54">
            <a:extLst>
              <a:ext uri="{FF2B5EF4-FFF2-40B4-BE49-F238E27FC236}">
                <a16:creationId xmlns:a16="http://schemas.microsoft.com/office/drawing/2014/main" id="{5ADCD0C2-A79E-74A9-4EDC-03EA0AC9D67E}"/>
              </a:ext>
            </a:extLst>
          </p:cNvPr>
          <p:cNvSpPr/>
          <p:nvPr/>
        </p:nvSpPr>
        <p:spPr>
          <a:xfrm rot="5400000">
            <a:off x="3404570" y="353018"/>
            <a:ext cx="1311240" cy="1378120"/>
          </a:xfrm>
          <a:prstGeom prst="ellipse">
            <a:avLst/>
          </a:prstGeom>
          <a:solidFill>
            <a:srgbClr val="E8068C"/>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169" name="Oval 52">
            <a:extLst>
              <a:ext uri="{FF2B5EF4-FFF2-40B4-BE49-F238E27FC236}">
                <a16:creationId xmlns:a16="http://schemas.microsoft.com/office/drawing/2014/main" id="{6B79AB58-06F8-7B0C-44B7-43449E9AD653}"/>
              </a:ext>
            </a:extLst>
          </p:cNvPr>
          <p:cNvSpPr/>
          <p:nvPr/>
        </p:nvSpPr>
        <p:spPr>
          <a:xfrm rot="5400000">
            <a:off x="3404570" y="1974635"/>
            <a:ext cx="1311240" cy="1378120"/>
          </a:xfrm>
          <a:prstGeom prst="ellipse">
            <a:avLst/>
          </a:prstGeom>
          <a:solidFill>
            <a:srgbClr val="713293"/>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170" name="Oval 50">
            <a:extLst>
              <a:ext uri="{FF2B5EF4-FFF2-40B4-BE49-F238E27FC236}">
                <a16:creationId xmlns:a16="http://schemas.microsoft.com/office/drawing/2014/main" id="{3B3B2E8C-1230-CC79-B8E9-88B11703FF8D}"/>
              </a:ext>
            </a:extLst>
          </p:cNvPr>
          <p:cNvSpPr/>
          <p:nvPr/>
        </p:nvSpPr>
        <p:spPr>
          <a:xfrm rot="5400000">
            <a:off x="3404570" y="3601277"/>
            <a:ext cx="1311240" cy="1378120"/>
          </a:xfrm>
          <a:prstGeom prst="ellipse">
            <a:avLst/>
          </a:prstGeom>
          <a:solidFill>
            <a:srgbClr val="307EAC"/>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171" name="Oval 48">
            <a:extLst>
              <a:ext uri="{FF2B5EF4-FFF2-40B4-BE49-F238E27FC236}">
                <a16:creationId xmlns:a16="http://schemas.microsoft.com/office/drawing/2014/main" id="{BE805395-0261-40E9-C3D7-3FB4070241B5}"/>
              </a:ext>
            </a:extLst>
          </p:cNvPr>
          <p:cNvSpPr/>
          <p:nvPr/>
        </p:nvSpPr>
        <p:spPr>
          <a:xfrm rot="5400000">
            <a:off x="3404570" y="5227920"/>
            <a:ext cx="1311240" cy="1378120"/>
          </a:xfrm>
          <a:prstGeom prst="ellipse">
            <a:avLst/>
          </a:prstGeom>
          <a:solidFill>
            <a:srgbClr val="22BDBF"/>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2" name="TextBox 26">
            <a:extLst>
              <a:ext uri="{FF2B5EF4-FFF2-40B4-BE49-F238E27FC236}">
                <a16:creationId xmlns:a16="http://schemas.microsoft.com/office/drawing/2014/main" id="{93F8A6B8-E418-8A07-CB42-E2F9C1975297}"/>
              </a:ext>
            </a:extLst>
          </p:cNvPr>
          <p:cNvSpPr txBox="1"/>
          <p:nvPr/>
        </p:nvSpPr>
        <p:spPr bwMode="auto">
          <a:xfrm>
            <a:off x="3562356" y="658622"/>
            <a:ext cx="998658" cy="769441"/>
          </a:xfrm>
          <a:prstGeom prst="rect">
            <a:avLst/>
          </a:prstGeom>
          <a:noFill/>
        </p:spPr>
        <p:txBody>
          <a:bodyPr wrap="square" anchor="b">
            <a:spAutoFit/>
          </a:bodyPr>
          <a:lstStyle/>
          <a:p>
            <a:pPr algn="ctr">
              <a:defRPr/>
            </a:pPr>
            <a:r>
              <a:rPr lang="en-US" sz="4400" b="1" dirty="0">
                <a:solidFill>
                  <a:schemeClr val="bg1"/>
                </a:solidFill>
                <a:latin typeface="Calibri" panose="020F0502020204030204" pitchFamily="34" charset="0"/>
                <a:ea typeface="Roboto Cn" pitchFamily="2" charset="0"/>
                <a:cs typeface="Calibri" panose="020F0502020204030204" pitchFamily="34" charset="0"/>
              </a:rPr>
              <a:t>01</a:t>
            </a:r>
          </a:p>
        </p:txBody>
      </p:sp>
      <p:sp>
        <p:nvSpPr>
          <p:cNvPr id="4" name="TextBox 26">
            <a:extLst>
              <a:ext uri="{FF2B5EF4-FFF2-40B4-BE49-F238E27FC236}">
                <a16:creationId xmlns:a16="http://schemas.microsoft.com/office/drawing/2014/main" id="{CC5BA2B1-289B-12D6-CBB2-35302EB3ABE9}"/>
              </a:ext>
            </a:extLst>
          </p:cNvPr>
          <p:cNvSpPr txBox="1"/>
          <p:nvPr/>
        </p:nvSpPr>
        <p:spPr bwMode="auto">
          <a:xfrm>
            <a:off x="3562356" y="2282295"/>
            <a:ext cx="998658" cy="769441"/>
          </a:xfrm>
          <a:prstGeom prst="rect">
            <a:avLst/>
          </a:prstGeom>
          <a:noFill/>
        </p:spPr>
        <p:txBody>
          <a:bodyPr wrap="square" anchor="b">
            <a:spAutoFit/>
          </a:bodyPr>
          <a:lstStyle/>
          <a:p>
            <a:pPr algn="ctr">
              <a:defRPr/>
            </a:pPr>
            <a:r>
              <a:rPr lang="en-US" sz="4400" b="1" dirty="0">
                <a:solidFill>
                  <a:schemeClr val="bg1"/>
                </a:solidFill>
                <a:latin typeface="Calibri" panose="020F0502020204030204" pitchFamily="34" charset="0"/>
                <a:ea typeface="Roboto Cn" pitchFamily="2" charset="0"/>
                <a:cs typeface="Calibri" panose="020F0502020204030204" pitchFamily="34" charset="0"/>
              </a:rPr>
              <a:t>02</a:t>
            </a:r>
          </a:p>
        </p:txBody>
      </p:sp>
      <p:sp>
        <p:nvSpPr>
          <p:cNvPr id="5" name="TextBox 26">
            <a:extLst>
              <a:ext uri="{FF2B5EF4-FFF2-40B4-BE49-F238E27FC236}">
                <a16:creationId xmlns:a16="http://schemas.microsoft.com/office/drawing/2014/main" id="{A6F2FB59-0591-CED9-228D-264E1E7C6684}"/>
              </a:ext>
            </a:extLst>
          </p:cNvPr>
          <p:cNvSpPr txBox="1"/>
          <p:nvPr/>
        </p:nvSpPr>
        <p:spPr bwMode="auto">
          <a:xfrm>
            <a:off x="3562356" y="3905968"/>
            <a:ext cx="998658" cy="769441"/>
          </a:xfrm>
          <a:prstGeom prst="rect">
            <a:avLst/>
          </a:prstGeom>
          <a:noFill/>
        </p:spPr>
        <p:txBody>
          <a:bodyPr wrap="square" anchor="b">
            <a:spAutoFit/>
          </a:bodyPr>
          <a:lstStyle/>
          <a:p>
            <a:pPr algn="ctr">
              <a:defRPr/>
            </a:pPr>
            <a:r>
              <a:rPr lang="en-US" sz="4400" b="1" dirty="0">
                <a:solidFill>
                  <a:schemeClr val="bg1"/>
                </a:solidFill>
                <a:latin typeface="Calibri" panose="020F0502020204030204" pitchFamily="34" charset="0"/>
                <a:ea typeface="Roboto Cn" pitchFamily="2" charset="0"/>
                <a:cs typeface="Calibri" panose="020F0502020204030204" pitchFamily="34" charset="0"/>
              </a:rPr>
              <a:t>03</a:t>
            </a:r>
          </a:p>
        </p:txBody>
      </p:sp>
      <p:sp>
        <p:nvSpPr>
          <p:cNvPr id="6" name="TextBox 26">
            <a:extLst>
              <a:ext uri="{FF2B5EF4-FFF2-40B4-BE49-F238E27FC236}">
                <a16:creationId xmlns:a16="http://schemas.microsoft.com/office/drawing/2014/main" id="{2099EB2C-A09E-29B6-28F9-FEA64A45F090}"/>
              </a:ext>
            </a:extLst>
          </p:cNvPr>
          <p:cNvSpPr txBox="1"/>
          <p:nvPr/>
        </p:nvSpPr>
        <p:spPr bwMode="auto">
          <a:xfrm>
            <a:off x="3562356" y="5529641"/>
            <a:ext cx="998658" cy="769441"/>
          </a:xfrm>
          <a:prstGeom prst="rect">
            <a:avLst/>
          </a:prstGeom>
          <a:noFill/>
        </p:spPr>
        <p:txBody>
          <a:bodyPr wrap="square" anchor="b">
            <a:spAutoFit/>
          </a:bodyPr>
          <a:lstStyle/>
          <a:p>
            <a:pPr algn="ctr">
              <a:defRPr/>
            </a:pPr>
            <a:r>
              <a:rPr lang="en-US" sz="4400" b="1" dirty="0">
                <a:solidFill>
                  <a:schemeClr val="bg1"/>
                </a:solidFill>
                <a:latin typeface="Calibri" panose="020F0502020204030204" pitchFamily="34" charset="0"/>
                <a:ea typeface="Roboto Cn" pitchFamily="2" charset="0"/>
                <a:cs typeface="Calibri" panose="020F0502020204030204" pitchFamily="34" charset="0"/>
              </a:rPr>
              <a:t>04</a:t>
            </a:r>
          </a:p>
        </p:txBody>
      </p:sp>
    </p:spTree>
    <p:extLst>
      <p:ext uri="{BB962C8B-B14F-4D97-AF65-F5344CB8AC3E}">
        <p14:creationId xmlns:p14="http://schemas.microsoft.com/office/powerpoint/2010/main" val="23903938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1539A-A53D-6DB3-BF64-2ACD3A722E8D}"/>
            </a:ext>
          </a:extLst>
        </p:cNvPr>
        <p:cNvGrpSpPr/>
        <p:nvPr/>
      </p:nvGrpSpPr>
      <p:grpSpPr>
        <a:xfrm>
          <a:off x="0" y="0"/>
          <a:ext cx="0" cy="0"/>
          <a:chOff x="0" y="0"/>
          <a:chExt cx="0" cy="0"/>
        </a:xfrm>
      </p:grpSpPr>
      <p:sp>
        <p:nvSpPr>
          <p:cNvPr id="215" name="Rectangle 214">
            <a:extLst>
              <a:ext uri="{FF2B5EF4-FFF2-40B4-BE49-F238E27FC236}">
                <a16:creationId xmlns:a16="http://schemas.microsoft.com/office/drawing/2014/main" id="{9842591E-9EA5-BA0E-5585-5AC16872970D}"/>
              </a:ext>
            </a:extLst>
          </p:cNvPr>
          <p:cNvSpPr/>
          <p:nvPr/>
        </p:nvSpPr>
        <p:spPr>
          <a:xfrm flipH="1" flipV="1">
            <a:off x="0" y="0"/>
            <a:ext cx="4036025"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217" name="Text Placeholder 11">
            <a:extLst>
              <a:ext uri="{FF2B5EF4-FFF2-40B4-BE49-F238E27FC236}">
                <a16:creationId xmlns:a16="http://schemas.microsoft.com/office/drawing/2014/main" id="{5CA3F10B-F215-2A04-6E41-47462F3BBA20}"/>
              </a:ext>
            </a:extLst>
          </p:cNvPr>
          <p:cNvSpPr txBox="1">
            <a:spLocks/>
          </p:cNvSpPr>
          <p:nvPr/>
        </p:nvSpPr>
        <p:spPr>
          <a:xfrm>
            <a:off x="440740" y="697102"/>
            <a:ext cx="2868828" cy="2192581"/>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80"/>
              </a:lnSpc>
              <a:spcBef>
                <a:spcPts val="0"/>
              </a:spcBef>
              <a:buNone/>
            </a:pPr>
            <a:r>
              <a:rPr lang="en-US" sz="3400" b="1" dirty="0">
                <a:solidFill>
                  <a:schemeClr val="bg1"/>
                </a:solidFill>
                <a:cs typeface="Times New Roman" panose="02020603050405020304" pitchFamily="18" charset="0"/>
              </a:rPr>
              <a:t>Sources Provided </a:t>
            </a:r>
          </a:p>
          <a:p>
            <a:pPr marL="0" indent="0">
              <a:lnSpc>
                <a:spcPts val="3580"/>
              </a:lnSpc>
              <a:spcBef>
                <a:spcPts val="0"/>
              </a:spcBef>
              <a:buNone/>
            </a:pPr>
            <a:r>
              <a:rPr lang="en-US" sz="3400" b="1" dirty="0">
                <a:solidFill>
                  <a:schemeClr val="bg1"/>
                </a:solidFill>
                <a:cs typeface="Times New Roman" panose="02020603050405020304" pitchFamily="18" charset="0"/>
              </a:rPr>
              <a:t>by AI</a:t>
            </a:r>
          </a:p>
          <a:p>
            <a:pPr marL="0" indent="0">
              <a:lnSpc>
                <a:spcPts val="3580"/>
              </a:lnSpc>
              <a:spcBef>
                <a:spcPts val="0"/>
              </a:spcBef>
              <a:buNone/>
            </a:pPr>
            <a:endParaRPr lang="en-US" sz="3400" b="1" dirty="0">
              <a:solidFill>
                <a:srgbClr val="10153D"/>
              </a:solidFill>
              <a:cs typeface="Times New Roman" panose="02020603050405020304" pitchFamily="18" charset="0"/>
            </a:endParaRPr>
          </a:p>
        </p:txBody>
      </p:sp>
      <p:grpSp>
        <p:nvGrpSpPr>
          <p:cNvPr id="3" name="Group 2">
            <a:extLst>
              <a:ext uri="{FF2B5EF4-FFF2-40B4-BE49-F238E27FC236}">
                <a16:creationId xmlns:a16="http://schemas.microsoft.com/office/drawing/2014/main" id="{B8FD2E9A-3E6B-6E8C-EF96-8A86CEFA7EB8}"/>
              </a:ext>
            </a:extLst>
          </p:cNvPr>
          <p:cNvGrpSpPr/>
          <p:nvPr/>
        </p:nvGrpSpPr>
        <p:grpSpPr>
          <a:xfrm>
            <a:off x="0" y="935343"/>
            <a:ext cx="392839" cy="108000"/>
            <a:chOff x="1980345" y="935343"/>
            <a:chExt cx="392839" cy="108000"/>
          </a:xfrm>
        </p:grpSpPr>
        <p:cxnSp>
          <p:nvCxnSpPr>
            <p:cNvPr id="216" name="Straight Connector 57">
              <a:extLst>
                <a:ext uri="{FF2B5EF4-FFF2-40B4-BE49-F238E27FC236}">
                  <a16:creationId xmlns:a16="http://schemas.microsoft.com/office/drawing/2014/main" id="{227997EC-2145-4A27-578C-18599556C110}"/>
                </a:ext>
              </a:extLst>
            </p:cNvPr>
            <p:cNvCxnSpPr>
              <a:cxnSpLocks/>
            </p:cNvCxnSpPr>
            <p:nvPr/>
          </p:nvCxnSpPr>
          <p:spPr>
            <a:xfrm flipH="1">
              <a:off x="1980345" y="989343"/>
              <a:ext cx="284838" cy="0"/>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18" name="Freeform 217">
              <a:extLst>
                <a:ext uri="{FF2B5EF4-FFF2-40B4-BE49-F238E27FC236}">
                  <a16:creationId xmlns:a16="http://schemas.microsoft.com/office/drawing/2014/main" id="{62696F50-0DCD-6C24-9023-3A0250C66FB4}"/>
                </a:ext>
              </a:extLst>
            </p:cNvPr>
            <p:cNvSpPr/>
            <p:nvPr/>
          </p:nvSpPr>
          <p:spPr>
            <a:xfrm rot="16200000">
              <a:off x="2265184" y="935343"/>
              <a:ext cx="108000" cy="108000"/>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noFill/>
            <a:ln w="11382" cap="rnd">
              <a:solidFill>
                <a:schemeClr val="bg1"/>
              </a:solidFill>
              <a:prstDash val="solid"/>
              <a:round/>
            </a:ln>
          </p:spPr>
          <p:txBody>
            <a:bodyPr rtlCol="0" anchor="ctr"/>
            <a:lstStyle/>
            <a:p>
              <a:endParaRPr lang="en-US" sz="1629"/>
            </a:p>
          </p:txBody>
        </p:sp>
      </p:grpSp>
      <p:cxnSp>
        <p:nvCxnSpPr>
          <p:cNvPr id="219" name="Straight Connector 57">
            <a:extLst>
              <a:ext uri="{FF2B5EF4-FFF2-40B4-BE49-F238E27FC236}">
                <a16:creationId xmlns:a16="http://schemas.microsoft.com/office/drawing/2014/main" id="{FB57A876-6903-7F3B-8B3F-257923845898}"/>
              </a:ext>
            </a:extLst>
          </p:cNvPr>
          <p:cNvCxnSpPr>
            <a:cxnSpLocks/>
          </p:cNvCxnSpPr>
          <p:nvPr/>
        </p:nvCxnSpPr>
        <p:spPr>
          <a:xfrm flipH="1">
            <a:off x="1801906" y="990791"/>
            <a:ext cx="1395248" cy="0"/>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20" name="Graphic 7">
            <a:extLst>
              <a:ext uri="{FF2B5EF4-FFF2-40B4-BE49-F238E27FC236}">
                <a16:creationId xmlns:a16="http://schemas.microsoft.com/office/drawing/2014/main" id="{04410C93-A473-6BE9-BF91-B7D011598E59}"/>
              </a:ext>
            </a:extLst>
          </p:cNvPr>
          <p:cNvSpPr/>
          <p:nvPr/>
        </p:nvSpPr>
        <p:spPr>
          <a:xfrm>
            <a:off x="-1438757" y="3965331"/>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6" name="Rectangle 64">
            <a:extLst>
              <a:ext uri="{FF2B5EF4-FFF2-40B4-BE49-F238E27FC236}">
                <a16:creationId xmlns:a16="http://schemas.microsoft.com/office/drawing/2014/main" id="{08B9AEAD-9310-99FE-7972-461BC87DF189}"/>
              </a:ext>
            </a:extLst>
          </p:cNvPr>
          <p:cNvSpPr/>
          <p:nvPr/>
        </p:nvSpPr>
        <p:spPr>
          <a:xfrm>
            <a:off x="5188600" y="560367"/>
            <a:ext cx="6033943" cy="1475469"/>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20"/>
              </a:lnSpc>
            </a:pPr>
            <a:r>
              <a:rPr lang="de-DE" sz="2200" b="1" dirty="0" err="1">
                <a:solidFill>
                  <a:srgbClr val="10153D"/>
                </a:solidFill>
                <a:latin typeface="Calibri" panose="020F0502020204030204" pitchFamily="34" charset="0"/>
                <a:cs typeface="Calibri" panose="020F0502020204030204" pitchFamily="34" charset="0"/>
              </a:rPr>
              <a:t>Distinguishing</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primary</a:t>
            </a:r>
            <a:r>
              <a:rPr lang="de-DE" sz="2200" b="1" dirty="0">
                <a:solidFill>
                  <a:srgbClr val="10153D"/>
                </a:solidFill>
                <a:latin typeface="Calibri" panose="020F0502020204030204" pitchFamily="34" charset="0"/>
                <a:cs typeface="Calibri" panose="020F0502020204030204" pitchFamily="34" charset="0"/>
              </a:rPr>
              <a:t> and </a:t>
            </a:r>
            <a:r>
              <a:rPr lang="de-DE" sz="2200" b="1" dirty="0" err="1">
                <a:solidFill>
                  <a:srgbClr val="10153D"/>
                </a:solidFill>
                <a:latin typeface="Calibri" panose="020F0502020204030204" pitchFamily="34" charset="0"/>
                <a:cs typeface="Calibri" panose="020F0502020204030204" pitchFamily="34" charset="0"/>
              </a:rPr>
              <a:t>secondary</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sources</a:t>
            </a:r>
            <a:r>
              <a:rPr lang="de-DE" sz="2200" b="1" dirty="0">
                <a:solidFill>
                  <a:srgbClr val="10153D"/>
                </a:solidFill>
                <a:latin typeface="Calibri" panose="020F0502020204030204" pitchFamily="34" charset="0"/>
                <a:cs typeface="Calibri" panose="020F0502020204030204" pitchFamily="34" charset="0"/>
              </a:rPr>
              <a:t> </a:t>
            </a:r>
            <a:r>
              <a:rPr lang="de-DE" sz="2200" dirty="0">
                <a:solidFill>
                  <a:srgbClr val="10153D"/>
                </a:solidFill>
                <a:latin typeface="Calibri" panose="020F0502020204030204" pitchFamily="34" charset="0"/>
                <a:cs typeface="Calibri" panose="020F0502020204030204" pitchFamily="34" charset="0"/>
              </a:rPr>
              <a:t>– a </a:t>
            </a:r>
            <a:r>
              <a:rPr lang="de-DE" sz="2200" dirty="0" err="1">
                <a:solidFill>
                  <a:srgbClr val="10153D"/>
                </a:solidFill>
                <a:latin typeface="Calibri" panose="020F0502020204030204" pitchFamily="34" charset="0"/>
                <a:cs typeface="Calibri" panose="020F0502020204030204" pitchFamily="34" charset="0"/>
              </a:rPr>
              <a:t>primary</a:t>
            </a:r>
            <a:r>
              <a:rPr lang="de-DE" sz="2200" dirty="0">
                <a:solidFill>
                  <a:srgbClr val="10153D"/>
                </a:solidFill>
                <a:latin typeface="Calibri" panose="020F0502020204030204" pitchFamily="34" charset="0"/>
                <a:cs typeface="Calibri" panose="020F0502020204030204" pitchFamily="34" charset="0"/>
              </a:rPr>
              <a:t> source </a:t>
            </a:r>
            <a:r>
              <a:rPr lang="de-DE" sz="2200" dirty="0" err="1">
                <a:solidFill>
                  <a:srgbClr val="10153D"/>
                </a:solidFill>
                <a:latin typeface="Calibri" panose="020F0502020204030204" pitchFamily="34" charset="0"/>
                <a:cs typeface="Calibri" panose="020F0502020204030204" pitchFamily="34" charset="0"/>
              </a:rPr>
              <a:t>presents</a:t>
            </a:r>
            <a:r>
              <a:rPr lang="de-DE" sz="2200" dirty="0">
                <a:solidFill>
                  <a:srgbClr val="10153D"/>
                </a:solidFill>
                <a:latin typeface="Calibri" panose="020F0502020204030204" pitchFamily="34" charset="0"/>
                <a:cs typeface="Calibri" panose="020F0502020204030204" pitchFamily="34" charset="0"/>
              </a:rPr>
              <a:t> original material, </a:t>
            </a:r>
            <a:r>
              <a:rPr lang="de-DE" sz="2200" dirty="0" err="1">
                <a:solidFill>
                  <a:srgbClr val="10153D"/>
                </a:solidFill>
                <a:latin typeface="Calibri" panose="020F0502020204030204" pitchFamily="34" charset="0"/>
                <a:cs typeface="Calibri" panose="020F0502020204030204" pitchFamily="34" charset="0"/>
              </a:rPr>
              <a:t>while</a:t>
            </a:r>
            <a:r>
              <a:rPr lang="de-DE" sz="2200" dirty="0">
                <a:solidFill>
                  <a:srgbClr val="10153D"/>
                </a:solidFill>
                <a:latin typeface="Calibri" panose="020F0502020204030204" pitchFamily="34" charset="0"/>
                <a:cs typeface="Calibri" panose="020F0502020204030204" pitchFamily="34" charset="0"/>
              </a:rPr>
              <a:t> a </a:t>
            </a:r>
            <a:r>
              <a:rPr lang="de-DE" sz="2200" dirty="0" err="1">
                <a:solidFill>
                  <a:srgbClr val="10153D"/>
                </a:solidFill>
                <a:latin typeface="Calibri" panose="020F0502020204030204" pitchFamily="34" charset="0"/>
                <a:cs typeface="Calibri" panose="020F0502020204030204" pitchFamily="34" charset="0"/>
              </a:rPr>
              <a:t>secondary</a:t>
            </a:r>
            <a:r>
              <a:rPr lang="de-DE" sz="2200" dirty="0">
                <a:solidFill>
                  <a:srgbClr val="10153D"/>
                </a:solidFill>
                <a:latin typeface="Calibri" panose="020F0502020204030204" pitchFamily="34" charset="0"/>
                <a:cs typeface="Calibri" panose="020F0502020204030204" pitchFamily="34" charset="0"/>
              </a:rPr>
              <a:t> source </a:t>
            </a:r>
            <a:r>
              <a:rPr lang="de-DE" sz="2200" dirty="0" err="1">
                <a:solidFill>
                  <a:srgbClr val="10153D"/>
                </a:solidFill>
                <a:latin typeface="Calibri" panose="020F0502020204030204" pitchFamily="34" charset="0"/>
                <a:cs typeface="Calibri" panose="020F0502020204030204" pitchFamily="34" charset="0"/>
              </a:rPr>
              <a:t>discusses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or</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interprets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earlier</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work</a:t>
            </a:r>
            <a:r>
              <a:rPr lang="de-DE" sz="2200" dirty="0">
                <a:solidFill>
                  <a:srgbClr val="10153D"/>
                </a:solidFill>
                <a:latin typeface="Calibri" panose="020F0502020204030204" pitchFamily="34" charset="0"/>
                <a:cs typeface="Calibri" panose="020F0502020204030204" pitchFamily="34" charset="0"/>
              </a:rPr>
              <a:t>.</a:t>
            </a:r>
          </a:p>
          <a:p>
            <a:pPr>
              <a:lnSpc>
                <a:spcPts val="2320"/>
              </a:lnSpc>
            </a:pPr>
            <a:endParaRPr lang="de-DE" sz="2200" dirty="0">
              <a:solidFill>
                <a:srgbClr val="10153D"/>
              </a:solidFill>
              <a:latin typeface="Calibri" panose="020F0502020204030204" pitchFamily="34" charset="0"/>
              <a:cs typeface="Calibri" panose="020F0502020204030204" pitchFamily="34" charset="0"/>
            </a:endParaRPr>
          </a:p>
        </p:txBody>
      </p:sp>
      <p:cxnSp>
        <p:nvCxnSpPr>
          <p:cNvPr id="60" name="Straight Connector 57">
            <a:extLst>
              <a:ext uri="{FF2B5EF4-FFF2-40B4-BE49-F238E27FC236}">
                <a16:creationId xmlns:a16="http://schemas.microsoft.com/office/drawing/2014/main" id="{AC6C649E-0F24-4280-91A1-6F36E41F53B0}"/>
              </a:ext>
            </a:extLst>
          </p:cNvPr>
          <p:cNvCxnSpPr>
            <a:cxnSpLocks/>
          </p:cNvCxnSpPr>
          <p:nvPr/>
        </p:nvCxnSpPr>
        <p:spPr>
          <a:xfrm flipH="1">
            <a:off x="4533679" y="675246"/>
            <a:ext cx="54000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65" name="Rectangle 64">
            <a:extLst>
              <a:ext uri="{FF2B5EF4-FFF2-40B4-BE49-F238E27FC236}">
                <a16:creationId xmlns:a16="http://schemas.microsoft.com/office/drawing/2014/main" id="{7C660935-2E9F-F7FE-F31F-96666EAE526F}"/>
              </a:ext>
            </a:extLst>
          </p:cNvPr>
          <p:cNvSpPr/>
          <p:nvPr/>
        </p:nvSpPr>
        <p:spPr>
          <a:xfrm>
            <a:off x="5188600" y="2184040"/>
            <a:ext cx="6033943" cy="1180516"/>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20"/>
              </a:lnSpc>
            </a:pPr>
            <a:r>
              <a:rPr lang="de-DE" sz="2200" b="1" dirty="0">
                <a:solidFill>
                  <a:srgbClr val="10153D"/>
                </a:solidFill>
                <a:latin typeface="Calibri" panose="020F0502020204030204" pitchFamily="34" charset="0"/>
                <a:cs typeface="Calibri" panose="020F0502020204030204" pitchFamily="34" charset="0"/>
              </a:rPr>
              <a:t>Cross-</a:t>
            </a:r>
            <a:r>
              <a:rPr lang="de-DE" sz="2200" b="1" dirty="0" err="1">
                <a:solidFill>
                  <a:srgbClr val="10153D"/>
                </a:solidFill>
                <a:latin typeface="Calibri" panose="020F0502020204030204" pitchFamily="34" charset="0"/>
                <a:cs typeface="Calibri" panose="020F0502020204030204" pitchFamily="34" charset="0"/>
              </a:rPr>
              <a:t>checking</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information</a:t>
            </a:r>
            <a:r>
              <a:rPr lang="de-DE" sz="2200" b="1" dirty="0">
                <a:solidFill>
                  <a:srgbClr val="10153D"/>
                </a:solidFill>
                <a:latin typeface="Calibri" panose="020F0502020204030204" pitchFamily="34" charset="0"/>
                <a:cs typeface="Calibri" panose="020F0502020204030204" pitchFamily="34" charset="0"/>
              </a:rPr>
              <a:t> </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important</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claims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should</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be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confirmed</a:t>
            </a:r>
            <a:r>
              <a:rPr lang="de-DE" sz="2200" dirty="0">
                <a:solidFill>
                  <a:srgbClr val="10153D"/>
                </a:solidFill>
                <a:latin typeface="Calibri" panose="020F0502020204030204" pitchFamily="34" charset="0"/>
                <a:cs typeface="Calibri" panose="020F0502020204030204" pitchFamily="34" charset="0"/>
              </a:rPr>
              <a:t> in at least </a:t>
            </a:r>
            <a:r>
              <a:rPr lang="de-DE" sz="2200" dirty="0" err="1">
                <a:solidFill>
                  <a:srgbClr val="10153D"/>
                </a:solidFill>
                <a:latin typeface="Calibri" panose="020F0502020204030204" pitchFamily="34" charset="0"/>
                <a:cs typeface="Calibri" panose="020F0502020204030204" pitchFamily="34" charset="0"/>
              </a:rPr>
              <a:t>two</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or</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three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independent</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sources</a:t>
            </a:r>
            <a:r>
              <a:rPr lang="de-DE" sz="2200" dirty="0">
                <a:solidFill>
                  <a:srgbClr val="10153D"/>
                </a:solidFill>
                <a:latin typeface="Calibri" panose="020F0502020204030204" pitchFamily="34" charset="0"/>
                <a:cs typeface="Calibri" panose="020F0502020204030204" pitchFamily="34" charset="0"/>
              </a:rPr>
              <a:t>.</a:t>
            </a:r>
          </a:p>
          <a:p>
            <a:pPr>
              <a:lnSpc>
                <a:spcPts val="2320"/>
              </a:lnSpc>
            </a:pPr>
            <a:endParaRPr lang="de-DE" sz="2200" dirty="0">
              <a:solidFill>
                <a:srgbClr val="10153D"/>
              </a:solidFill>
              <a:latin typeface="Calibri" panose="020F0502020204030204" pitchFamily="34" charset="0"/>
              <a:cs typeface="Calibri" panose="020F0502020204030204" pitchFamily="34" charset="0"/>
            </a:endParaRPr>
          </a:p>
        </p:txBody>
      </p:sp>
      <p:cxnSp>
        <p:nvCxnSpPr>
          <p:cNvPr id="102" name="Straight Connector 57">
            <a:extLst>
              <a:ext uri="{FF2B5EF4-FFF2-40B4-BE49-F238E27FC236}">
                <a16:creationId xmlns:a16="http://schemas.microsoft.com/office/drawing/2014/main" id="{299A5852-5062-30E0-0E10-A445AD10D43B}"/>
              </a:ext>
            </a:extLst>
          </p:cNvPr>
          <p:cNvCxnSpPr>
            <a:cxnSpLocks/>
          </p:cNvCxnSpPr>
          <p:nvPr/>
        </p:nvCxnSpPr>
        <p:spPr>
          <a:xfrm flipH="1">
            <a:off x="4860925" y="2298919"/>
            <a:ext cx="21600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136" name="Rectangle 64">
            <a:extLst>
              <a:ext uri="{FF2B5EF4-FFF2-40B4-BE49-F238E27FC236}">
                <a16:creationId xmlns:a16="http://schemas.microsoft.com/office/drawing/2014/main" id="{581C986C-8509-D8F3-D41B-A978D24953AF}"/>
              </a:ext>
            </a:extLst>
          </p:cNvPr>
          <p:cNvSpPr/>
          <p:nvPr/>
        </p:nvSpPr>
        <p:spPr>
          <a:xfrm>
            <a:off x="5188600" y="3807713"/>
            <a:ext cx="6033944" cy="1475469"/>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20"/>
              </a:lnSpc>
            </a:pPr>
            <a:r>
              <a:rPr lang="de-DE" sz="2200" b="1" dirty="0" err="1">
                <a:solidFill>
                  <a:srgbClr val="10153D"/>
                </a:solidFill>
                <a:latin typeface="Calibri" panose="020F0502020204030204" pitchFamily="34" charset="0"/>
                <a:cs typeface="Calibri" panose="020F0502020204030204" pitchFamily="34" charset="0"/>
              </a:rPr>
              <a:t>Evaluating</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the</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author</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publisher</a:t>
            </a:r>
            <a:r>
              <a:rPr lang="de-DE" sz="2200" b="1" dirty="0">
                <a:solidFill>
                  <a:srgbClr val="10153D"/>
                </a:solidFill>
                <a:latin typeface="Calibri" panose="020F0502020204030204" pitchFamily="34" charset="0"/>
                <a:cs typeface="Calibri" panose="020F0502020204030204" pitchFamily="34" charset="0"/>
              </a:rPr>
              <a:t>, and </a:t>
            </a:r>
            <a:r>
              <a:rPr lang="de-DE" sz="2200" b="1" dirty="0" err="1">
                <a:solidFill>
                  <a:srgbClr val="10153D"/>
                </a:solidFill>
                <a:latin typeface="Calibri" panose="020F0502020204030204" pitchFamily="34" charset="0"/>
                <a:cs typeface="Calibri" panose="020F0502020204030204" pitchFamily="34" charset="0"/>
              </a:rPr>
              <a:t>purpose</a:t>
            </a:r>
            <a:r>
              <a:rPr lang="de-DE" sz="2200" b="1" dirty="0">
                <a:solidFill>
                  <a:srgbClr val="10153D"/>
                </a:solidFill>
                <a:latin typeface="Calibri" panose="020F0502020204030204" pitchFamily="34" charset="0"/>
                <a:cs typeface="Calibri" panose="020F0502020204030204" pitchFamily="34" charset="0"/>
              </a:rPr>
              <a:t> </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always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ask</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who</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wrote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the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text</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where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it</a:t>
            </a:r>
            <a:r>
              <a:rPr lang="de-DE" sz="2200" dirty="0">
                <a:solidFill>
                  <a:srgbClr val="10153D"/>
                </a:solidFill>
                <a:latin typeface="Calibri" panose="020F0502020204030204" pitchFamily="34" charset="0"/>
                <a:cs typeface="Calibri" panose="020F0502020204030204" pitchFamily="34" charset="0"/>
              </a:rPr>
              <a:t> was </a:t>
            </a:r>
            <a:r>
              <a:rPr lang="de-DE" sz="2200" dirty="0" err="1">
                <a:solidFill>
                  <a:srgbClr val="10153D"/>
                </a:solidFill>
                <a:latin typeface="Calibri" panose="020F0502020204030204" pitchFamily="34" charset="0"/>
                <a:cs typeface="Calibri" panose="020F0502020204030204" pitchFamily="34" charset="0"/>
              </a:rPr>
              <a:t>published</a:t>
            </a:r>
            <a:r>
              <a:rPr lang="de-DE" sz="2200" dirty="0">
                <a:solidFill>
                  <a:srgbClr val="10153D"/>
                </a:solidFill>
                <a:latin typeface="Calibri" panose="020F0502020204030204" pitchFamily="34" charset="0"/>
                <a:cs typeface="Calibri" panose="020F0502020204030204" pitchFamily="34" charset="0"/>
              </a:rPr>
              <a:t>, and </a:t>
            </a:r>
            <a:r>
              <a:rPr lang="de-DE" sz="2200" dirty="0" err="1">
                <a:solidFill>
                  <a:srgbClr val="10153D"/>
                </a:solidFill>
                <a:latin typeface="Calibri" panose="020F0502020204030204" pitchFamily="34" charset="0"/>
                <a:cs typeface="Calibri" panose="020F0502020204030204" pitchFamily="34" charset="0"/>
              </a:rPr>
              <a:t>whether</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its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goal</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is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to</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inform</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sell</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persuade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or</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comment</a:t>
            </a:r>
            <a:r>
              <a:rPr lang="de-DE" sz="2200" dirty="0">
                <a:solidFill>
                  <a:srgbClr val="10153D"/>
                </a:solidFill>
                <a:latin typeface="Calibri" panose="020F0502020204030204" pitchFamily="34" charset="0"/>
                <a:cs typeface="Calibri" panose="020F0502020204030204" pitchFamily="34" charset="0"/>
              </a:rPr>
              <a:t>.</a:t>
            </a:r>
          </a:p>
          <a:p>
            <a:pPr>
              <a:lnSpc>
                <a:spcPts val="2320"/>
              </a:lnSpc>
            </a:pPr>
            <a:endParaRPr lang="de-DE" sz="2200" dirty="0">
              <a:solidFill>
                <a:srgbClr val="10153D"/>
              </a:solidFill>
              <a:latin typeface="Calibri" panose="020F0502020204030204" pitchFamily="34" charset="0"/>
              <a:cs typeface="Calibri" panose="020F0502020204030204" pitchFamily="34" charset="0"/>
            </a:endParaRPr>
          </a:p>
        </p:txBody>
      </p:sp>
      <p:cxnSp>
        <p:nvCxnSpPr>
          <p:cNvPr id="138" name="Straight Connector 57">
            <a:extLst>
              <a:ext uri="{FF2B5EF4-FFF2-40B4-BE49-F238E27FC236}">
                <a16:creationId xmlns:a16="http://schemas.microsoft.com/office/drawing/2014/main" id="{B55BE919-22ED-D71E-7FC3-82571D4230B5}"/>
              </a:ext>
            </a:extLst>
          </p:cNvPr>
          <p:cNvCxnSpPr>
            <a:cxnSpLocks/>
          </p:cNvCxnSpPr>
          <p:nvPr/>
        </p:nvCxnSpPr>
        <p:spPr>
          <a:xfrm flipH="1">
            <a:off x="4533679" y="3922592"/>
            <a:ext cx="54000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160" name="Arc 5">
            <a:extLst>
              <a:ext uri="{FF2B5EF4-FFF2-40B4-BE49-F238E27FC236}">
                <a16:creationId xmlns:a16="http://schemas.microsoft.com/office/drawing/2014/main" id="{46C45BEB-A065-0E43-79E8-AAF50FDECDE1}"/>
              </a:ext>
            </a:extLst>
          </p:cNvPr>
          <p:cNvSpPr/>
          <p:nvPr/>
        </p:nvSpPr>
        <p:spPr>
          <a:xfrm rot="10800000">
            <a:off x="3202303" y="231282"/>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1" name="Arc 6">
            <a:extLst>
              <a:ext uri="{FF2B5EF4-FFF2-40B4-BE49-F238E27FC236}">
                <a16:creationId xmlns:a16="http://schemas.microsoft.com/office/drawing/2014/main" id="{C029E32B-52FE-B923-4041-6F404A2F3AA6}"/>
              </a:ext>
            </a:extLst>
          </p:cNvPr>
          <p:cNvSpPr/>
          <p:nvPr/>
        </p:nvSpPr>
        <p:spPr>
          <a:xfrm>
            <a:off x="3202303" y="1856961"/>
            <a:ext cx="1715774" cy="1632503"/>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2" name="Arc 9">
            <a:extLst>
              <a:ext uri="{FF2B5EF4-FFF2-40B4-BE49-F238E27FC236}">
                <a16:creationId xmlns:a16="http://schemas.microsoft.com/office/drawing/2014/main" id="{0FB069F0-82B1-AF88-F590-E3DAECB03793}"/>
              </a:ext>
            </a:extLst>
          </p:cNvPr>
          <p:cNvSpPr/>
          <p:nvPr/>
        </p:nvSpPr>
        <p:spPr>
          <a:xfrm flipV="1">
            <a:off x="3202303" y="1856962"/>
            <a:ext cx="1715774" cy="1632503"/>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3" name="Arc 10">
            <a:extLst>
              <a:ext uri="{FF2B5EF4-FFF2-40B4-BE49-F238E27FC236}">
                <a16:creationId xmlns:a16="http://schemas.microsoft.com/office/drawing/2014/main" id="{38E8F6D8-4627-F5A8-F800-A91236EF3F29}"/>
              </a:ext>
            </a:extLst>
          </p:cNvPr>
          <p:cNvSpPr/>
          <p:nvPr/>
        </p:nvSpPr>
        <p:spPr>
          <a:xfrm rot="10800000" flipV="1">
            <a:off x="3202303" y="3489465"/>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4" name="Arc 12">
            <a:extLst>
              <a:ext uri="{FF2B5EF4-FFF2-40B4-BE49-F238E27FC236}">
                <a16:creationId xmlns:a16="http://schemas.microsoft.com/office/drawing/2014/main" id="{D955A5A1-EC1A-4DFB-474B-40B3DE9A33D3}"/>
              </a:ext>
            </a:extLst>
          </p:cNvPr>
          <p:cNvSpPr/>
          <p:nvPr/>
        </p:nvSpPr>
        <p:spPr>
          <a:xfrm rot="10800000">
            <a:off x="3202303" y="3476069"/>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66" name="Arc 23">
            <a:extLst>
              <a:ext uri="{FF2B5EF4-FFF2-40B4-BE49-F238E27FC236}">
                <a16:creationId xmlns:a16="http://schemas.microsoft.com/office/drawing/2014/main" id="{8AF0B16D-BC05-20D2-5020-1891EFC96C0E}"/>
              </a:ext>
            </a:extLst>
          </p:cNvPr>
          <p:cNvSpPr/>
          <p:nvPr/>
        </p:nvSpPr>
        <p:spPr>
          <a:xfrm rot="10800000" flipV="1">
            <a:off x="3202303" y="229482"/>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68" name="Oval 54">
            <a:extLst>
              <a:ext uri="{FF2B5EF4-FFF2-40B4-BE49-F238E27FC236}">
                <a16:creationId xmlns:a16="http://schemas.microsoft.com/office/drawing/2014/main" id="{4CA2CBAB-911F-4F4A-9556-5EBB21A25270}"/>
              </a:ext>
            </a:extLst>
          </p:cNvPr>
          <p:cNvSpPr/>
          <p:nvPr/>
        </p:nvSpPr>
        <p:spPr>
          <a:xfrm rot="5400000">
            <a:off x="3404570" y="353018"/>
            <a:ext cx="1311240" cy="1378120"/>
          </a:xfrm>
          <a:prstGeom prst="ellipse">
            <a:avLst/>
          </a:prstGeom>
          <a:solidFill>
            <a:srgbClr val="E8068C"/>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169" name="Oval 52">
            <a:extLst>
              <a:ext uri="{FF2B5EF4-FFF2-40B4-BE49-F238E27FC236}">
                <a16:creationId xmlns:a16="http://schemas.microsoft.com/office/drawing/2014/main" id="{9D9B7603-DEAB-847A-F16A-223B99312B51}"/>
              </a:ext>
            </a:extLst>
          </p:cNvPr>
          <p:cNvSpPr/>
          <p:nvPr/>
        </p:nvSpPr>
        <p:spPr>
          <a:xfrm rot="5400000">
            <a:off x="3404570" y="1974635"/>
            <a:ext cx="1311240" cy="1378120"/>
          </a:xfrm>
          <a:prstGeom prst="ellipse">
            <a:avLst/>
          </a:prstGeom>
          <a:solidFill>
            <a:srgbClr val="713293"/>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170" name="Oval 50">
            <a:extLst>
              <a:ext uri="{FF2B5EF4-FFF2-40B4-BE49-F238E27FC236}">
                <a16:creationId xmlns:a16="http://schemas.microsoft.com/office/drawing/2014/main" id="{4C6B2F3C-B067-94A0-7B4F-C83720FE4B8F}"/>
              </a:ext>
            </a:extLst>
          </p:cNvPr>
          <p:cNvSpPr/>
          <p:nvPr/>
        </p:nvSpPr>
        <p:spPr>
          <a:xfrm rot="5400000">
            <a:off x="3404570" y="3601277"/>
            <a:ext cx="1311240" cy="1378120"/>
          </a:xfrm>
          <a:prstGeom prst="ellipse">
            <a:avLst/>
          </a:prstGeom>
          <a:solidFill>
            <a:srgbClr val="307EAC"/>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2" name="TextBox 26">
            <a:extLst>
              <a:ext uri="{FF2B5EF4-FFF2-40B4-BE49-F238E27FC236}">
                <a16:creationId xmlns:a16="http://schemas.microsoft.com/office/drawing/2014/main" id="{ACE416EC-2483-1AF7-D050-6B5D92343479}"/>
              </a:ext>
            </a:extLst>
          </p:cNvPr>
          <p:cNvSpPr txBox="1"/>
          <p:nvPr/>
        </p:nvSpPr>
        <p:spPr bwMode="auto">
          <a:xfrm>
            <a:off x="3562356" y="658622"/>
            <a:ext cx="998658" cy="769441"/>
          </a:xfrm>
          <a:prstGeom prst="rect">
            <a:avLst/>
          </a:prstGeom>
          <a:noFill/>
        </p:spPr>
        <p:txBody>
          <a:bodyPr wrap="square" anchor="b">
            <a:spAutoFit/>
          </a:bodyPr>
          <a:lstStyle/>
          <a:p>
            <a:pPr algn="ctr">
              <a:defRPr/>
            </a:pPr>
            <a:r>
              <a:rPr lang="en-US" sz="4400" b="1" dirty="0">
                <a:solidFill>
                  <a:schemeClr val="bg1"/>
                </a:solidFill>
                <a:latin typeface="Calibri" panose="020F0502020204030204" pitchFamily="34" charset="0"/>
                <a:ea typeface="Roboto Cn" pitchFamily="2" charset="0"/>
                <a:cs typeface="Calibri" panose="020F0502020204030204" pitchFamily="34" charset="0"/>
              </a:rPr>
              <a:t>05</a:t>
            </a:r>
          </a:p>
        </p:txBody>
      </p:sp>
      <p:sp>
        <p:nvSpPr>
          <p:cNvPr id="4" name="TextBox 26">
            <a:extLst>
              <a:ext uri="{FF2B5EF4-FFF2-40B4-BE49-F238E27FC236}">
                <a16:creationId xmlns:a16="http://schemas.microsoft.com/office/drawing/2014/main" id="{0DD43F0D-4185-CAED-7EAB-36A2E0D75728}"/>
              </a:ext>
            </a:extLst>
          </p:cNvPr>
          <p:cNvSpPr txBox="1"/>
          <p:nvPr/>
        </p:nvSpPr>
        <p:spPr bwMode="auto">
          <a:xfrm>
            <a:off x="3562356" y="2282295"/>
            <a:ext cx="998658" cy="769441"/>
          </a:xfrm>
          <a:prstGeom prst="rect">
            <a:avLst/>
          </a:prstGeom>
          <a:noFill/>
        </p:spPr>
        <p:txBody>
          <a:bodyPr wrap="square" anchor="b">
            <a:spAutoFit/>
          </a:bodyPr>
          <a:lstStyle/>
          <a:p>
            <a:pPr algn="ctr">
              <a:defRPr/>
            </a:pPr>
            <a:r>
              <a:rPr lang="en-US" sz="4400" b="1" dirty="0">
                <a:solidFill>
                  <a:schemeClr val="bg1"/>
                </a:solidFill>
                <a:latin typeface="Calibri" panose="020F0502020204030204" pitchFamily="34" charset="0"/>
                <a:ea typeface="Roboto Cn" pitchFamily="2" charset="0"/>
                <a:cs typeface="Calibri" panose="020F0502020204030204" pitchFamily="34" charset="0"/>
              </a:rPr>
              <a:t>06</a:t>
            </a:r>
          </a:p>
        </p:txBody>
      </p:sp>
      <p:sp>
        <p:nvSpPr>
          <p:cNvPr id="5" name="TextBox 26">
            <a:extLst>
              <a:ext uri="{FF2B5EF4-FFF2-40B4-BE49-F238E27FC236}">
                <a16:creationId xmlns:a16="http://schemas.microsoft.com/office/drawing/2014/main" id="{23B52218-2280-90DE-EFB0-52C948FD7525}"/>
              </a:ext>
            </a:extLst>
          </p:cNvPr>
          <p:cNvSpPr txBox="1"/>
          <p:nvPr/>
        </p:nvSpPr>
        <p:spPr bwMode="auto">
          <a:xfrm>
            <a:off x="3562356" y="3905968"/>
            <a:ext cx="998658" cy="769441"/>
          </a:xfrm>
          <a:prstGeom prst="rect">
            <a:avLst/>
          </a:prstGeom>
          <a:noFill/>
        </p:spPr>
        <p:txBody>
          <a:bodyPr wrap="square" anchor="b">
            <a:spAutoFit/>
          </a:bodyPr>
          <a:lstStyle/>
          <a:p>
            <a:pPr algn="ctr">
              <a:defRPr/>
            </a:pPr>
            <a:r>
              <a:rPr lang="en-US" sz="4400" b="1" dirty="0">
                <a:solidFill>
                  <a:schemeClr val="bg1"/>
                </a:solidFill>
                <a:latin typeface="Calibri" panose="020F0502020204030204" pitchFamily="34" charset="0"/>
                <a:ea typeface="Roboto Cn" pitchFamily="2" charset="0"/>
                <a:cs typeface="Calibri" panose="020F0502020204030204" pitchFamily="34" charset="0"/>
              </a:rPr>
              <a:t>07</a:t>
            </a:r>
          </a:p>
        </p:txBody>
      </p:sp>
    </p:spTree>
    <p:extLst>
      <p:ext uri="{BB962C8B-B14F-4D97-AF65-F5344CB8AC3E}">
        <p14:creationId xmlns:p14="http://schemas.microsoft.com/office/powerpoint/2010/main" val="12238219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CDE5C0-25DB-48B3-B30E-A23ED4133DA5}"/>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D51BCBCE-267B-C6B0-43DA-BD18EA5642FD}"/>
              </a:ext>
            </a:extLst>
          </p:cNvPr>
          <p:cNvSpPr/>
          <p:nvPr/>
        </p:nvSpPr>
        <p:spPr>
          <a:xfrm flipH="1">
            <a:off x="4151878" y="0"/>
            <a:ext cx="8033619" cy="6858000"/>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D254C152-D174-DFC5-7F72-C9F1A4ED633F}"/>
              </a:ext>
            </a:extLst>
          </p:cNvPr>
          <p:cNvSpPr/>
          <p:nvPr/>
        </p:nvSpPr>
        <p:spPr>
          <a:xfrm>
            <a:off x="9386894" y="4228310"/>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9" name="TextBox 18">
            <a:extLst>
              <a:ext uri="{FF2B5EF4-FFF2-40B4-BE49-F238E27FC236}">
                <a16:creationId xmlns:a16="http://schemas.microsoft.com/office/drawing/2014/main" id="{DB117B0A-2779-660F-2609-59457FF8864B}"/>
              </a:ext>
            </a:extLst>
          </p:cNvPr>
          <p:cNvSpPr txBox="1"/>
          <p:nvPr/>
        </p:nvSpPr>
        <p:spPr>
          <a:xfrm>
            <a:off x="4760704" y="464359"/>
            <a:ext cx="6943726" cy="5427127"/>
          </a:xfrm>
          <a:prstGeom prst="rect">
            <a:avLst/>
          </a:prstGeom>
          <a:noFill/>
        </p:spPr>
        <p:txBody>
          <a:bodyPr wrap="square">
            <a:spAutoFit/>
          </a:bodyPr>
          <a:lstStyle/>
          <a:p>
            <a:pPr>
              <a:lnSpc>
                <a:spcPts val="2560"/>
              </a:lnSpc>
            </a:pPr>
            <a:r>
              <a:rPr lang="pl-PL" sz="2300" dirty="0" err="1">
                <a:solidFill>
                  <a:schemeClr val="bg1"/>
                </a:solidFill>
              </a:rPr>
              <a:t>This</a:t>
            </a:r>
            <a:r>
              <a:rPr lang="pl-PL" sz="2300" dirty="0">
                <a:solidFill>
                  <a:schemeClr val="bg1"/>
                </a:solidFill>
              </a:rPr>
              <a:t> </a:t>
            </a:r>
            <a:r>
              <a:rPr lang="pl-PL" sz="2300" dirty="0" err="1">
                <a:solidFill>
                  <a:schemeClr val="bg1"/>
                </a:solidFill>
              </a:rPr>
              <a:t>slide</a:t>
            </a:r>
            <a:r>
              <a:rPr lang="pl-PL" sz="2300" dirty="0">
                <a:solidFill>
                  <a:schemeClr val="bg1"/>
                </a:solidFill>
              </a:rPr>
              <a:t> </a:t>
            </a:r>
            <a:r>
              <a:rPr lang="pl-PL" sz="2300" dirty="0" err="1">
                <a:solidFill>
                  <a:schemeClr val="bg1"/>
                </a:solidFill>
              </a:rPr>
              <a:t>shows</a:t>
            </a:r>
            <a:r>
              <a:rPr lang="pl-PL" sz="2300" dirty="0">
                <a:solidFill>
                  <a:schemeClr val="bg1"/>
                </a:solidFill>
              </a:rPr>
              <a:t> a </a:t>
            </a:r>
            <a:r>
              <a:rPr lang="pl-PL" sz="2300" dirty="0" err="1">
                <a:solidFill>
                  <a:schemeClr val="bg1"/>
                </a:solidFill>
              </a:rPr>
              <a:t>ChatGPT</a:t>
            </a:r>
            <a:r>
              <a:rPr lang="pl-PL" sz="2300" dirty="0">
                <a:solidFill>
                  <a:schemeClr val="bg1"/>
                </a:solidFill>
              </a:rPr>
              <a:t> 5 Instant </a:t>
            </a:r>
            <a:r>
              <a:rPr lang="pl-PL" sz="2300" dirty="0" err="1">
                <a:solidFill>
                  <a:schemeClr val="bg1"/>
                </a:solidFill>
              </a:rPr>
              <a:t>conversation</a:t>
            </a:r>
            <a:r>
              <a:rPr lang="pl-PL" sz="2300" dirty="0">
                <a:solidFill>
                  <a:schemeClr val="bg1"/>
                </a:solidFill>
              </a:rPr>
              <a:t> </a:t>
            </a:r>
            <a:r>
              <a:rPr lang="pl-PL" sz="2300" dirty="0" err="1">
                <a:solidFill>
                  <a:schemeClr val="bg1"/>
                </a:solidFill>
              </a:rPr>
              <a:t>where</a:t>
            </a:r>
            <a:r>
              <a:rPr lang="pl-PL" sz="2300" dirty="0">
                <a:solidFill>
                  <a:schemeClr val="bg1"/>
                </a:solidFill>
              </a:rPr>
              <a:t> the </a:t>
            </a:r>
            <a:r>
              <a:rPr lang="pl-PL" sz="2300" dirty="0" err="1">
                <a:solidFill>
                  <a:schemeClr val="bg1"/>
                </a:solidFill>
              </a:rPr>
              <a:t>user</a:t>
            </a:r>
            <a:r>
              <a:rPr lang="pl-PL" sz="2300" dirty="0">
                <a:solidFill>
                  <a:schemeClr val="bg1"/>
                </a:solidFill>
              </a:rPr>
              <a:t> </a:t>
            </a:r>
            <a:r>
              <a:rPr lang="pl-PL" sz="2300" dirty="0" err="1">
                <a:solidFill>
                  <a:schemeClr val="bg1"/>
                </a:solidFill>
              </a:rPr>
              <a:t>asks</a:t>
            </a:r>
            <a:r>
              <a:rPr lang="pl-PL" sz="2300" dirty="0">
                <a:solidFill>
                  <a:schemeClr val="bg1"/>
                </a:solidFill>
              </a:rPr>
              <a:t> </a:t>
            </a:r>
            <a:r>
              <a:rPr lang="pl-PL" sz="2300" dirty="0" err="1">
                <a:solidFill>
                  <a:schemeClr val="bg1"/>
                </a:solidFill>
              </a:rPr>
              <a:t>about</a:t>
            </a:r>
            <a:r>
              <a:rPr lang="pl-PL" sz="2300" dirty="0">
                <a:solidFill>
                  <a:schemeClr val="bg1"/>
                </a:solidFill>
              </a:rPr>
              <a:t> </a:t>
            </a:r>
            <a:r>
              <a:rPr lang="pl-PL" sz="2300" dirty="0" err="1">
                <a:solidFill>
                  <a:schemeClr val="bg1"/>
                </a:solidFill>
              </a:rPr>
              <a:t>how</a:t>
            </a:r>
            <a:r>
              <a:rPr lang="pl-PL" sz="2300" dirty="0">
                <a:solidFill>
                  <a:schemeClr val="bg1"/>
                </a:solidFill>
              </a:rPr>
              <a:t> the COVID-19 </a:t>
            </a:r>
            <a:r>
              <a:rPr lang="pl-PL" sz="2300" dirty="0" err="1">
                <a:solidFill>
                  <a:schemeClr val="bg1"/>
                </a:solidFill>
              </a:rPr>
              <a:t>pandemic</a:t>
            </a:r>
            <a:r>
              <a:rPr lang="pl-PL" sz="2300" dirty="0">
                <a:solidFill>
                  <a:schemeClr val="bg1"/>
                </a:solidFill>
              </a:rPr>
              <a:t> </a:t>
            </a:r>
            <a:r>
              <a:rPr lang="pl-PL" sz="2300" dirty="0" err="1">
                <a:solidFill>
                  <a:schemeClr val="bg1"/>
                </a:solidFill>
              </a:rPr>
              <a:t>changed</a:t>
            </a:r>
            <a:r>
              <a:rPr lang="pl-PL" sz="2300" dirty="0">
                <a:solidFill>
                  <a:schemeClr val="bg1"/>
                </a:solidFill>
              </a:rPr>
              <a:t> </a:t>
            </a:r>
            <a:r>
              <a:rPr lang="pl-PL" sz="2300" dirty="0" err="1">
                <a:solidFill>
                  <a:schemeClr val="bg1"/>
                </a:solidFill>
              </a:rPr>
              <a:t>consumer</a:t>
            </a:r>
            <a:r>
              <a:rPr lang="pl-PL" sz="2300" dirty="0">
                <a:solidFill>
                  <a:schemeClr val="bg1"/>
                </a:solidFill>
              </a:rPr>
              <a:t> </a:t>
            </a:r>
            <a:r>
              <a:rPr lang="pl-PL" sz="2300" dirty="0" err="1">
                <a:solidFill>
                  <a:schemeClr val="bg1"/>
                </a:solidFill>
              </a:rPr>
              <a:t>behavior</a:t>
            </a:r>
            <a:r>
              <a:rPr lang="pl-PL" sz="2300" dirty="0">
                <a:solidFill>
                  <a:schemeClr val="bg1"/>
                </a:solidFill>
              </a:rPr>
              <a:t> and </a:t>
            </a:r>
            <a:r>
              <a:rPr lang="pl-PL" sz="2300" dirty="0" err="1">
                <a:solidFill>
                  <a:schemeClr val="bg1"/>
                </a:solidFill>
              </a:rPr>
              <a:t>brand</a:t>
            </a:r>
            <a:r>
              <a:rPr lang="pl-PL" sz="2300" dirty="0">
                <a:solidFill>
                  <a:schemeClr val="bg1"/>
                </a:solidFill>
              </a:rPr>
              <a:t> </a:t>
            </a:r>
            <a:r>
              <a:rPr lang="pl-PL" sz="2300" dirty="0" err="1">
                <a:solidFill>
                  <a:schemeClr val="bg1"/>
                </a:solidFill>
              </a:rPr>
              <a:t>strategies</a:t>
            </a:r>
            <a:r>
              <a:rPr lang="pl-PL" sz="2300" dirty="0">
                <a:solidFill>
                  <a:schemeClr val="bg1"/>
                </a:solidFill>
              </a:rPr>
              <a:t>. The AI </a:t>
            </a:r>
            <a:r>
              <a:rPr lang="pl-PL" sz="2300" dirty="0" err="1">
                <a:solidFill>
                  <a:schemeClr val="bg1"/>
                </a:solidFill>
              </a:rPr>
              <a:t>provides</a:t>
            </a:r>
            <a:r>
              <a:rPr lang="pl-PL" sz="2300" dirty="0">
                <a:solidFill>
                  <a:schemeClr val="bg1"/>
                </a:solidFill>
              </a:rPr>
              <a:t> a </a:t>
            </a:r>
            <a:r>
              <a:rPr lang="pl-PL" sz="2300" dirty="0" err="1">
                <a:solidFill>
                  <a:schemeClr val="bg1"/>
                </a:solidFill>
              </a:rPr>
              <a:t>structured</a:t>
            </a:r>
            <a:r>
              <a:rPr lang="pl-PL" sz="2300" dirty="0">
                <a:solidFill>
                  <a:schemeClr val="bg1"/>
                </a:solidFill>
              </a:rPr>
              <a:t> </a:t>
            </a:r>
            <a:r>
              <a:rPr lang="pl-PL" sz="2300" dirty="0" err="1">
                <a:solidFill>
                  <a:schemeClr val="bg1"/>
                </a:solidFill>
              </a:rPr>
              <a:t>response</a:t>
            </a:r>
            <a:r>
              <a:rPr lang="pl-PL" sz="2300" dirty="0">
                <a:solidFill>
                  <a:schemeClr val="bg1"/>
                </a:solidFill>
              </a:rPr>
              <a:t> with </a:t>
            </a:r>
            <a:r>
              <a:rPr lang="pl-PL" sz="2300" dirty="0" err="1">
                <a:solidFill>
                  <a:schemeClr val="bg1"/>
                </a:solidFill>
              </a:rPr>
              <a:t>citations</a:t>
            </a:r>
            <a:r>
              <a:rPr lang="pl-PL" sz="2300" dirty="0">
                <a:solidFill>
                  <a:schemeClr val="bg1"/>
                </a:solidFill>
              </a:rPr>
              <a:t> to </a:t>
            </a:r>
            <a:r>
              <a:rPr lang="pl-PL" sz="2300" dirty="0" err="1">
                <a:solidFill>
                  <a:schemeClr val="bg1"/>
                </a:solidFill>
              </a:rPr>
              <a:t>academic</a:t>
            </a:r>
            <a:r>
              <a:rPr lang="pl-PL" sz="2300" dirty="0">
                <a:solidFill>
                  <a:schemeClr val="bg1"/>
                </a:solidFill>
              </a:rPr>
              <a:t> </a:t>
            </a:r>
            <a:r>
              <a:rPr lang="pl-PL" sz="2300" dirty="0" err="1">
                <a:solidFill>
                  <a:schemeClr val="bg1"/>
                </a:solidFill>
              </a:rPr>
              <a:t>sources</a:t>
            </a:r>
            <a:r>
              <a:rPr lang="pl-PL" sz="2300" dirty="0">
                <a:solidFill>
                  <a:schemeClr val="bg1"/>
                </a:solidFill>
              </a:rPr>
              <a:t> (</a:t>
            </a:r>
            <a:r>
              <a:rPr lang="pl-PL" sz="2300" dirty="0" err="1">
                <a:solidFill>
                  <a:schemeClr val="bg1"/>
                </a:solidFill>
              </a:rPr>
              <a:t>Pantano</a:t>
            </a:r>
            <a:r>
              <a:rPr lang="pl-PL" sz="2300" dirty="0">
                <a:solidFill>
                  <a:schemeClr val="bg1"/>
                </a:solidFill>
              </a:rPr>
              <a:t> et al., 2020; </a:t>
            </a:r>
            <a:r>
              <a:rPr lang="pl-PL" sz="2300" dirty="0" err="1">
                <a:solidFill>
                  <a:schemeClr val="bg1"/>
                </a:solidFill>
              </a:rPr>
              <a:t>Sheth</a:t>
            </a:r>
            <a:r>
              <a:rPr lang="pl-PL" sz="2300" dirty="0">
                <a:solidFill>
                  <a:schemeClr val="bg1"/>
                </a:solidFill>
              </a:rPr>
              <a:t>, 2020; </a:t>
            </a:r>
            <a:r>
              <a:rPr lang="pl-PL" sz="2300" b="1" dirty="0" err="1">
                <a:solidFill>
                  <a:schemeClr val="bg1"/>
                </a:solidFill>
              </a:rPr>
              <a:t>Liu</a:t>
            </a:r>
            <a:r>
              <a:rPr lang="pl-PL" sz="2300" b="1" dirty="0">
                <a:solidFill>
                  <a:schemeClr val="bg1"/>
                </a:solidFill>
              </a:rPr>
              <a:t> et al., 2021</a:t>
            </a:r>
            <a:r>
              <a:rPr lang="pl-PL" sz="2300" dirty="0">
                <a:solidFill>
                  <a:schemeClr val="bg1"/>
                </a:solidFill>
              </a:rPr>
              <a:t>; He &amp; Harris, 2020), </a:t>
            </a:r>
            <a:r>
              <a:rPr lang="pl-PL" sz="2300" dirty="0" err="1">
                <a:solidFill>
                  <a:schemeClr val="bg1"/>
                </a:solidFill>
              </a:rPr>
              <a:t>discussing</a:t>
            </a:r>
            <a:r>
              <a:rPr lang="pl-PL" sz="2300" dirty="0">
                <a:solidFill>
                  <a:schemeClr val="bg1"/>
                </a:solidFill>
              </a:rPr>
              <a:t> </a:t>
            </a:r>
            <a:r>
              <a:rPr lang="pl-PL" sz="2300" dirty="0" err="1">
                <a:solidFill>
                  <a:schemeClr val="bg1"/>
                </a:solidFill>
              </a:rPr>
              <a:t>digitalization</a:t>
            </a:r>
            <a:r>
              <a:rPr lang="pl-PL" sz="2300" dirty="0">
                <a:solidFill>
                  <a:schemeClr val="bg1"/>
                </a:solidFill>
              </a:rPr>
              <a:t> of </a:t>
            </a:r>
            <a:r>
              <a:rPr lang="pl-PL" sz="2300" dirty="0" err="1">
                <a:solidFill>
                  <a:schemeClr val="bg1"/>
                </a:solidFill>
              </a:rPr>
              <a:t>consumer</a:t>
            </a:r>
            <a:r>
              <a:rPr lang="pl-PL" sz="2300" dirty="0">
                <a:solidFill>
                  <a:schemeClr val="bg1"/>
                </a:solidFill>
              </a:rPr>
              <a:t> </a:t>
            </a:r>
            <a:r>
              <a:rPr lang="pl-PL" sz="2300" dirty="0" err="1">
                <a:solidFill>
                  <a:schemeClr val="bg1"/>
                </a:solidFill>
              </a:rPr>
              <a:t>behavior</a:t>
            </a:r>
            <a:r>
              <a:rPr lang="pl-PL" sz="2300" dirty="0">
                <a:solidFill>
                  <a:schemeClr val="bg1"/>
                </a:solidFill>
              </a:rPr>
              <a:t> and </a:t>
            </a:r>
            <a:r>
              <a:rPr lang="pl-PL" sz="2300" dirty="0" err="1">
                <a:solidFill>
                  <a:schemeClr val="bg1"/>
                </a:solidFill>
              </a:rPr>
              <a:t>new</a:t>
            </a:r>
            <a:r>
              <a:rPr lang="pl-PL" sz="2300" dirty="0">
                <a:solidFill>
                  <a:schemeClr val="bg1"/>
                </a:solidFill>
              </a:rPr>
              <a:t> </a:t>
            </a:r>
            <a:r>
              <a:rPr lang="pl-PL" sz="2300" dirty="0" err="1">
                <a:solidFill>
                  <a:schemeClr val="bg1"/>
                </a:solidFill>
              </a:rPr>
              <a:t>consumer</a:t>
            </a:r>
            <a:r>
              <a:rPr lang="pl-PL" sz="2300" dirty="0">
                <a:solidFill>
                  <a:schemeClr val="bg1"/>
                </a:solidFill>
              </a:rPr>
              <a:t> </a:t>
            </a:r>
            <a:r>
              <a:rPr lang="pl-PL" sz="2300" dirty="0" err="1">
                <a:solidFill>
                  <a:schemeClr val="bg1"/>
                </a:solidFill>
              </a:rPr>
              <a:t>priorities</a:t>
            </a:r>
            <a:r>
              <a:rPr lang="pl-PL" sz="2300" dirty="0">
                <a:solidFill>
                  <a:schemeClr val="bg1"/>
                </a:solidFill>
              </a:rPr>
              <a:t> </a:t>
            </a:r>
            <a:r>
              <a:rPr lang="pl-PL" sz="2300" dirty="0" err="1">
                <a:solidFill>
                  <a:schemeClr val="bg1"/>
                </a:solidFill>
              </a:rPr>
              <a:t>including</a:t>
            </a:r>
            <a:r>
              <a:rPr lang="pl-PL" sz="2300" dirty="0">
                <a:solidFill>
                  <a:schemeClr val="bg1"/>
                </a:solidFill>
              </a:rPr>
              <a:t> </a:t>
            </a:r>
            <a:r>
              <a:rPr lang="pl-PL" sz="2300" dirty="0" err="1">
                <a:solidFill>
                  <a:schemeClr val="bg1"/>
                </a:solidFill>
              </a:rPr>
              <a:t>safety</a:t>
            </a:r>
            <a:r>
              <a:rPr lang="pl-PL" sz="2300" dirty="0">
                <a:solidFill>
                  <a:schemeClr val="bg1"/>
                </a:solidFill>
              </a:rPr>
              <a:t>, </a:t>
            </a:r>
            <a:r>
              <a:rPr lang="pl-PL" sz="2300" dirty="0" err="1">
                <a:solidFill>
                  <a:schemeClr val="bg1"/>
                </a:solidFill>
              </a:rPr>
              <a:t>health</a:t>
            </a:r>
            <a:r>
              <a:rPr lang="pl-PL" sz="2300" dirty="0">
                <a:solidFill>
                  <a:schemeClr val="bg1"/>
                </a:solidFill>
              </a:rPr>
              <a:t>, trust, and ”</a:t>
            </a:r>
            <a:r>
              <a:rPr lang="pl-PL" sz="2300" dirty="0" err="1">
                <a:solidFill>
                  <a:schemeClr val="bg1"/>
                </a:solidFill>
              </a:rPr>
              <a:t>mindful</a:t>
            </a:r>
            <a:r>
              <a:rPr lang="pl-PL" sz="2300" dirty="0">
                <a:solidFill>
                  <a:schemeClr val="bg1"/>
                </a:solidFill>
              </a:rPr>
              <a:t> </a:t>
            </a:r>
            <a:r>
              <a:rPr lang="pl-PL" sz="2300" dirty="0" err="1">
                <a:solidFill>
                  <a:schemeClr val="bg1"/>
                </a:solidFill>
              </a:rPr>
              <a:t>consumption</a:t>
            </a:r>
            <a:r>
              <a:rPr lang="pl-PL" sz="2300" dirty="0">
                <a:solidFill>
                  <a:schemeClr val="bg1"/>
                </a:solidFill>
              </a:rPr>
              <a:t>.”</a:t>
            </a:r>
          </a:p>
          <a:p>
            <a:pPr>
              <a:lnSpc>
                <a:spcPts val="2560"/>
              </a:lnSpc>
            </a:pPr>
            <a:endParaRPr lang="pl-PL" sz="2300" dirty="0">
              <a:solidFill>
                <a:schemeClr val="bg1"/>
              </a:solidFill>
            </a:endParaRPr>
          </a:p>
          <a:p>
            <a:pPr>
              <a:lnSpc>
                <a:spcPts val="2560"/>
              </a:lnSpc>
            </a:pPr>
            <a:r>
              <a:rPr lang="pl-PL" sz="2300" dirty="0">
                <a:solidFill>
                  <a:schemeClr val="bg1"/>
                </a:solidFill>
              </a:rPr>
              <a:t>W</a:t>
            </a:r>
            <a:r>
              <a:rPr lang="en-US" sz="2300" dirty="0">
                <a:solidFill>
                  <a:schemeClr val="bg1"/>
                </a:solidFill>
              </a:rPr>
              <a:t>hen the user verified one citation, they discovered that the article </a:t>
            </a:r>
            <a:r>
              <a:rPr lang="pl-PL" sz="2300" dirty="0">
                <a:solidFill>
                  <a:schemeClr val="bg1"/>
                </a:solidFill>
              </a:rPr>
              <a:t>„</a:t>
            </a:r>
            <a:r>
              <a:rPr lang="en-US" sz="2300" dirty="0">
                <a:solidFill>
                  <a:schemeClr val="bg1"/>
                </a:solidFill>
              </a:rPr>
              <a:t>The challenges and opportunities of digital transformation in the post-COVID-19 world</a:t>
            </a:r>
            <a:r>
              <a:rPr lang="pl-PL" sz="2300" dirty="0">
                <a:solidFill>
                  <a:schemeClr val="bg1"/>
                </a:solidFill>
              </a:rPr>
              <a:t>”</a:t>
            </a:r>
            <a:r>
              <a:rPr lang="en-US" sz="2300" dirty="0">
                <a:solidFill>
                  <a:schemeClr val="bg1"/>
                </a:solidFill>
              </a:rPr>
              <a:t> </a:t>
            </a:r>
            <a:r>
              <a:rPr lang="en-US" sz="2300" b="1" dirty="0">
                <a:solidFill>
                  <a:schemeClr val="bg1"/>
                </a:solidFill>
              </a:rPr>
              <a:t>was NOT published </a:t>
            </a:r>
            <a:r>
              <a:rPr lang="en-US" sz="2300" dirty="0">
                <a:solidFill>
                  <a:schemeClr val="bg1"/>
                </a:solidFill>
              </a:rPr>
              <a:t>in Technological Forecasting and Social Change as the AI claimed, but rather in IEEE Engineering Management Review, Vol. 48(3), pp. 97-103.</a:t>
            </a:r>
            <a:endParaRPr lang="pl-PL" sz="2300" dirty="0">
              <a:solidFill>
                <a:schemeClr val="bg1"/>
              </a:solidFill>
            </a:endParaRPr>
          </a:p>
        </p:txBody>
      </p:sp>
      <p:sp>
        <p:nvSpPr>
          <p:cNvPr id="2" name="pole tekstowe 19">
            <a:extLst>
              <a:ext uri="{FF2B5EF4-FFF2-40B4-BE49-F238E27FC236}">
                <a16:creationId xmlns:a16="http://schemas.microsoft.com/office/drawing/2014/main" id="{F880374F-58CB-074C-9FAB-5A64FFC09C18}"/>
              </a:ext>
            </a:extLst>
          </p:cNvPr>
          <p:cNvSpPr txBox="1"/>
          <p:nvPr/>
        </p:nvSpPr>
        <p:spPr>
          <a:xfrm>
            <a:off x="579277" y="5302361"/>
            <a:ext cx="1592423" cy="734625"/>
          </a:xfrm>
          <a:prstGeom prst="rect">
            <a:avLst/>
          </a:prstGeom>
          <a:noFill/>
        </p:spPr>
        <p:txBody>
          <a:bodyPr wrap="square" rtlCol="0">
            <a:spAutoFit/>
          </a:bodyPr>
          <a:lstStyle/>
          <a:p>
            <a:pPr>
              <a:lnSpc>
                <a:spcPts val="2480"/>
              </a:lnSpc>
            </a:pPr>
            <a:r>
              <a:rPr lang="en-US" sz="2400" b="1" dirty="0">
                <a:solidFill>
                  <a:srgbClr val="10153D"/>
                </a:solidFill>
                <a:latin typeface="Calibri" panose="020F0502020204030204" pitchFamily="34" charset="0"/>
                <a:cs typeface="Calibri" panose="020F0502020204030204" pitchFamily="34" charset="0"/>
              </a:rPr>
              <a:t>See the next slide</a:t>
            </a:r>
          </a:p>
        </p:txBody>
      </p:sp>
      <p:sp>
        <p:nvSpPr>
          <p:cNvPr id="6" name="Freeform 5">
            <a:extLst>
              <a:ext uri="{FF2B5EF4-FFF2-40B4-BE49-F238E27FC236}">
                <a16:creationId xmlns:a16="http://schemas.microsoft.com/office/drawing/2014/main" id="{03914A91-303E-AD91-CBB2-7670E946554F}"/>
              </a:ext>
            </a:extLst>
          </p:cNvPr>
          <p:cNvSpPr/>
          <p:nvPr/>
        </p:nvSpPr>
        <p:spPr>
          <a:xfrm rot="13408227" flipH="1">
            <a:off x="1888251" y="5494630"/>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10" name="Text Placeholder 11">
            <a:extLst>
              <a:ext uri="{FF2B5EF4-FFF2-40B4-BE49-F238E27FC236}">
                <a16:creationId xmlns:a16="http://schemas.microsoft.com/office/drawing/2014/main" id="{93D91712-7EAC-528B-C5A3-C9B3875ACF46}"/>
              </a:ext>
            </a:extLst>
          </p:cNvPr>
          <p:cNvSpPr txBox="1">
            <a:spLocks/>
          </p:cNvSpPr>
          <p:nvPr/>
        </p:nvSpPr>
        <p:spPr>
          <a:xfrm>
            <a:off x="579277" y="464359"/>
            <a:ext cx="3380157"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10153D"/>
                </a:solidFill>
                <a:cs typeface="Times New Roman" panose="02020603050405020304" pitchFamily="18" charset="0"/>
              </a:rPr>
              <a:t>Example of AI providing an incorrect source</a:t>
            </a:r>
          </a:p>
          <a:p>
            <a:pPr marL="0" indent="0">
              <a:buNone/>
            </a:pPr>
            <a:endParaRPr lang="en-US" sz="3600" b="1" dirty="0">
              <a:solidFill>
                <a:srgbClr val="10153D"/>
              </a:solidFill>
              <a:cs typeface="Times New Roman" panose="02020603050405020304" pitchFamily="18" charset="0"/>
            </a:endParaRPr>
          </a:p>
        </p:txBody>
      </p:sp>
      <p:sp>
        <p:nvSpPr>
          <p:cNvPr id="15" name="Freeform 14">
            <a:extLst>
              <a:ext uri="{FF2B5EF4-FFF2-40B4-BE49-F238E27FC236}">
                <a16:creationId xmlns:a16="http://schemas.microsoft.com/office/drawing/2014/main" id="{EF1CCFE4-CD15-247B-8CB5-4D11D5198D4F}"/>
              </a:ext>
            </a:extLst>
          </p:cNvPr>
          <p:cNvSpPr/>
          <p:nvPr/>
        </p:nvSpPr>
        <p:spPr>
          <a:xfrm>
            <a:off x="0" y="2127077"/>
            <a:ext cx="4392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Tree>
    <p:extLst>
      <p:ext uri="{BB962C8B-B14F-4D97-AF65-F5344CB8AC3E}">
        <p14:creationId xmlns:p14="http://schemas.microsoft.com/office/powerpoint/2010/main" val="27909469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BEA45-2B27-5A54-8948-AA6007842832}"/>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1B427660-5736-68AF-17CE-2882A408E720}"/>
              </a:ext>
            </a:extLst>
          </p:cNvPr>
          <p:cNvSpPr/>
          <p:nvPr/>
        </p:nvSpPr>
        <p:spPr>
          <a:xfrm flipH="1">
            <a:off x="0" y="2335853"/>
            <a:ext cx="12185500" cy="2610345"/>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4CCAF480-4B81-E89F-3B23-C28630D5D58B}"/>
              </a:ext>
            </a:extLst>
          </p:cNvPr>
          <p:cNvSpPr/>
          <p:nvPr/>
        </p:nvSpPr>
        <p:spPr>
          <a:xfrm>
            <a:off x="1748773" y="2443853"/>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1" name="Graphic 4">
            <a:extLst>
              <a:ext uri="{FF2B5EF4-FFF2-40B4-BE49-F238E27FC236}">
                <a16:creationId xmlns:a16="http://schemas.microsoft.com/office/drawing/2014/main" id="{45AC5444-7EFE-7C2B-6E51-B702E4A41069}"/>
              </a:ext>
            </a:extLst>
          </p:cNvPr>
          <p:cNvSpPr/>
          <p:nvPr/>
        </p:nvSpPr>
        <p:spPr>
          <a:xfrm rot="5400000">
            <a:off x="1681148" y="1087288"/>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14" name="Text Placeholder 11">
            <a:extLst>
              <a:ext uri="{FF2B5EF4-FFF2-40B4-BE49-F238E27FC236}">
                <a16:creationId xmlns:a16="http://schemas.microsoft.com/office/drawing/2014/main" id="{FCAC0559-A67B-1DF1-FDA5-33D724DD1F49}"/>
              </a:ext>
            </a:extLst>
          </p:cNvPr>
          <p:cNvSpPr txBox="1">
            <a:spLocks/>
          </p:cNvSpPr>
          <p:nvPr/>
        </p:nvSpPr>
        <p:spPr>
          <a:xfrm>
            <a:off x="579276" y="400674"/>
            <a:ext cx="3692687" cy="727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10153D"/>
                </a:solidFill>
                <a:cs typeface="Times New Roman" panose="02020603050405020304" pitchFamily="18" charset="0"/>
              </a:rPr>
              <a:t>Example of AI providing an incorrect source</a:t>
            </a:r>
          </a:p>
        </p:txBody>
      </p:sp>
      <p:grpSp>
        <p:nvGrpSpPr>
          <p:cNvPr id="13" name="Group 12">
            <a:extLst>
              <a:ext uri="{FF2B5EF4-FFF2-40B4-BE49-F238E27FC236}">
                <a16:creationId xmlns:a16="http://schemas.microsoft.com/office/drawing/2014/main" id="{DDD0CEBB-0252-CD21-5690-02B4531BC54D}"/>
              </a:ext>
            </a:extLst>
          </p:cNvPr>
          <p:cNvGrpSpPr/>
          <p:nvPr/>
        </p:nvGrpSpPr>
        <p:grpSpPr>
          <a:xfrm>
            <a:off x="3143250" y="468217"/>
            <a:ext cx="9048750" cy="6515304"/>
            <a:chOff x="4630327" y="1397786"/>
            <a:chExt cx="7555173" cy="5439895"/>
          </a:xfrm>
        </p:grpSpPr>
        <p:sp>
          <p:nvSpPr>
            <p:cNvPr id="7" name="Rectangle 6">
              <a:extLst>
                <a:ext uri="{FF2B5EF4-FFF2-40B4-BE49-F238E27FC236}">
                  <a16:creationId xmlns:a16="http://schemas.microsoft.com/office/drawing/2014/main" id="{3EA8AB1D-C0C1-A849-BB4F-D52AD5053579}"/>
                </a:ext>
              </a:extLst>
            </p:cNvPr>
            <p:cNvSpPr/>
            <p:nvPr/>
          </p:nvSpPr>
          <p:spPr>
            <a:xfrm>
              <a:off x="5943600" y="1882587"/>
              <a:ext cx="6241900" cy="39956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5">
              <a:extLst>
                <a:ext uri="{FF2B5EF4-FFF2-40B4-BE49-F238E27FC236}">
                  <a16:creationId xmlns:a16="http://schemas.microsoft.com/office/drawing/2014/main" id="{75F99F00-C30F-5981-343E-49121B6A106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8388" t="10823" r="21945" b="5574"/>
            <a:stretch>
              <a:fillRect/>
            </a:stretch>
          </p:blipFill>
          <p:spPr>
            <a:xfrm>
              <a:off x="4630327" y="1397786"/>
              <a:ext cx="7555173" cy="5439895"/>
            </a:xfrm>
            <a:prstGeom prst="rect">
              <a:avLst/>
            </a:prstGeom>
            <a:effectLst/>
          </p:spPr>
        </p:pic>
      </p:grpSp>
      <p:pic>
        <p:nvPicPr>
          <p:cNvPr id="4" name="Picture 2">
            <a:extLst>
              <a:ext uri="{FF2B5EF4-FFF2-40B4-BE49-F238E27FC236}">
                <a16:creationId xmlns:a16="http://schemas.microsoft.com/office/drawing/2014/main" id="{5FAE6BC8-266C-15F5-E2D4-FC54E3A5DB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8008" y="1095277"/>
            <a:ext cx="6780928" cy="4044217"/>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2F736F51-F84C-6F3A-CDF0-7EED02256E1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50768" b="32063"/>
          <a:stretch>
            <a:fillRect/>
          </a:stretch>
        </p:blipFill>
        <p:spPr bwMode="auto">
          <a:xfrm>
            <a:off x="5022352" y="5139494"/>
            <a:ext cx="6121898" cy="501625"/>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18531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21B010-EB61-DF92-7EBC-D686F564BCA7}"/>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6EFA29F9-EDAF-6DFA-6B57-3810B879AD1B}"/>
              </a:ext>
            </a:extLst>
          </p:cNvPr>
          <p:cNvSpPr/>
          <p:nvPr/>
        </p:nvSpPr>
        <p:spPr>
          <a:xfrm flipH="1">
            <a:off x="4151878" y="0"/>
            <a:ext cx="8033619" cy="6858000"/>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C0E478C8-2BFE-3FB2-58E0-13356D67FCC4}"/>
              </a:ext>
            </a:extLst>
          </p:cNvPr>
          <p:cNvSpPr/>
          <p:nvPr/>
        </p:nvSpPr>
        <p:spPr>
          <a:xfrm>
            <a:off x="9172582" y="394942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9" name="TextBox 18">
            <a:extLst>
              <a:ext uri="{FF2B5EF4-FFF2-40B4-BE49-F238E27FC236}">
                <a16:creationId xmlns:a16="http://schemas.microsoft.com/office/drawing/2014/main" id="{D2413C46-8590-8F0B-A332-45B4F11981BF}"/>
              </a:ext>
            </a:extLst>
          </p:cNvPr>
          <p:cNvSpPr txBox="1"/>
          <p:nvPr/>
        </p:nvSpPr>
        <p:spPr>
          <a:xfrm>
            <a:off x="4760704" y="464359"/>
            <a:ext cx="6483559" cy="6273512"/>
          </a:xfrm>
          <a:prstGeom prst="rect">
            <a:avLst/>
          </a:prstGeom>
          <a:noFill/>
        </p:spPr>
        <p:txBody>
          <a:bodyPr wrap="square">
            <a:spAutoFit/>
          </a:bodyPr>
          <a:lstStyle/>
          <a:p>
            <a:pPr marL="342900" indent="-342900">
              <a:lnSpc>
                <a:spcPts val="2560"/>
              </a:lnSpc>
              <a:spcAft>
                <a:spcPts val="800"/>
              </a:spcAft>
              <a:buFont typeface="Arial" panose="020B0604020202020204" pitchFamily="34" charset="0"/>
              <a:buChar char="•"/>
            </a:pPr>
            <a:r>
              <a:rPr lang="en-IE" sz="2300" dirty="0">
                <a:solidFill>
                  <a:schemeClr val="bg1"/>
                </a:solidFill>
              </a:rPr>
              <a:t>The AI misattributed a real article to the wrong journal, incorrectly citing it as published in Technological Forecasting and Social Change instead of IEEE Engineering Management Review.</a:t>
            </a:r>
          </a:p>
          <a:p>
            <a:pPr marL="342900" indent="-342900">
              <a:lnSpc>
                <a:spcPts val="2560"/>
              </a:lnSpc>
              <a:spcAft>
                <a:spcPts val="800"/>
              </a:spcAft>
              <a:buFont typeface="Arial" panose="020B0604020202020204" pitchFamily="34" charset="0"/>
              <a:buChar char="•"/>
            </a:pPr>
            <a:r>
              <a:rPr lang="en-IE" sz="2300" dirty="0">
                <a:solidFill>
                  <a:schemeClr val="bg1"/>
                </a:solidFill>
              </a:rPr>
              <a:t>It generated a plausible but false bibliographic reference, including journal name and publication details, creating a misleading APA-style citation.</a:t>
            </a:r>
          </a:p>
          <a:p>
            <a:pPr marL="342900" indent="-342900">
              <a:lnSpc>
                <a:spcPts val="2560"/>
              </a:lnSpc>
              <a:spcAft>
                <a:spcPts val="800"/>
              </a:spcAft>
              <a:buFont typeface="Arial" panose="020B0604020202020204" pitchFamily="34" charset="0"/>
              <a:buChar char="•"/>
            </a:pPr>
            <a:r>
              <a:rPr lang="en-IE" sz="2300" dirty="0">
                <a:solidFill>
                  <a:schemeClr val="bg1"/>
                </a:solidFill>
              </a:rPr>
              <a:t>The AI failed to verify publication metadata (journal, publisher, DOI) despite the source being easily verifiable.</a:t>
            </a:r>
          </a:p>
          <a:p>
            <a:pPr marL="342900" indent="-342900">
              <a:lnSpc>
                <a:spcPts val="2560"/>
              </a:lnSpc>
              <a:spcAft>
                <a:spcPts val="800"/>
              </a:spcAft>
              <a:buFont typeface="Arial" panose="020B0604020202020204" pitchFamily="34" charset="0"/>
              <a:buChar char="•"/>
            </a:pPr>
            <a:r>
              <a:rPr lang="en-IE" sz="2300" dirty="0">
                <a:solidFill>
                  <a:schemeClr val="bg1"/>
                </a:solidFill>
              </a:rPr>
              <a:t>It combined a real title with an incorrect publishing context, a typical case of source hallucination.</a:t>
            </a:r>
          </a:p>
          <a:p>
            <a:pPr marL="342900" indent="-342900">
              <a:lnSpc>
                <a:spcPts val="2560"/>
              </a:lnSpc>
              <a:spcAft>
                <a:spcPts val="800"/>
              </a:spcAft>
              <a:buFont typeface="Arial" panose="020B0604020202020204" pitchFamily="34" charset="0"/>
              <a:buChar char="•"/>
            </a:pPr>
            <a:r>
              <a:rPr lang="en-IE" sz="2300" dirty="0">
                <a:solidFill>
                  <a:schemeClr val="bg1"/>
                </a:solidFill>
              </a:rPr>
              <a:t>This error undermines academic reliability, potentially leading to incorrect bibliographies and issues during peer review.</a:t>
            </a:r>
          </a:p>
          <a:p>
            <a:pPr marL="342900" indent="-342900">
              <a:lnSpc>
                <a:spcPts val="2560"/>
              </a:lnSpc>
              <a:spcAft>
                <a:spcPts val="800"/>
              </a:spcAft>
              <a:buFont typeface="Arial" panose="020B0604020202020204" pitchFamily="34" charset="0"/>
              <a:buChar char="•"/>
            </a:pPr>
            <a:endParaRPr lang="pl-PL" sz="2300" dirty="0">
              <a:solidFill>
                <a:schemeClr val="bg1"/>
              </a:solidFill>
            </a:endParaRPr>
          </a:p>
        </p:txBody>
      </p:sp>
      <p:sp>
        <p:nvSpPr>
          <p:cNvPr id="2" name="pole tekstowe 19">
            <a:extLst>
              <a:ext uri="{FF2B5EF4-FFF2-40B4-BE49-F238E27FC236}">
                <a16:creationId xmlns:a16="http://schemas.microsoft.com/office/drawing/2014/main" id="{EBB5C71C-6D0C-CEA9-8B9E-FD1001323450}"/>
              </a:ext>
            </a:extLst>
          </p:cNvPr>
          <p:cNvSpPr txBox="1"/>
          <p:nvPr/>
        </p:nvSpPr>
        <p:spPr>
          <a:xfrm>
            <a:off x="579277" y="5302361"/>
            <a:ext cx="1592423" cy="734625"/>
          </a:xfrm>
          <a:prstGeom prst="rect">
            <a:avLst/>
          </a:prstGeom>
          <a:noFill/>
        </p:spPr>
        <p:txBody>
          <a:bodyPr wrap="square" rtlCol="0">
            <a:spAutoFit/>
          </a:bodyPr>
          <a:lstStyle/>
          <a:p>
            <a:pPr>
              <a:lnSpc>
                <a:spcPts val="2480"/>
              </a:lnSpc>
            </a:pPr>
            <a:r>
              <a:rPr lang="en-US" sz="2400" b="1" dirty="0">
                <a:solidFill>
                  <a:srgbClr val="10153D"/>
                </a:solidFill>
                <a:latin typeface="Calibri" panose="020F0502020204030204" pitchFamily="34" charset="0"/>
                <a:cs typeface="Calibri" panose="020F0502020204030204" pitchFamily="34" charset="0"/>
              </a:rPr>
              <a:t>See the next slide</a:t>
            </a:r>
          </a:p>
        </p:txBody>
      </p:sp>
      <p:sp>
        <p:nvSpPr>
          <p:cNvPr id="6" name="Freeform 5">
            <a:extLst>
              <a:ext uri="{FF2B5EF4-FFF2-40B4-BE49-F238E27FC236}">
                <a16:creationId xmlns:a16="http://schemas.microsoft.com/office/drawing/2014/main" id="{D80CCE52-4E82-5786-10E3-AE1CCE3E774B}"/>
              </a:ext>
            </a:extLst>
          </p:cNvPr>
          <p:cNvSpPr/>
          <p:nvPr/>
        </p:nvSpPr>
        <p:spPr>
          <a:xfrm rot="13408227" flipH="1">
            <a:off x="1888251" y="5494630"/>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10" name="Text Placeholder 11">
            <a:extLst>
              <a:ext uri="{FF2B5EF4-FFF2-40B4-BE49-F238E27FC236}">
                <a16:creationId xmlns:a16="http://schemas.microsoft.com/office/drawing/2014/main" id="{1A8C0773-45B7-908E-F3E4-C794CB26DB9C}"/>
              </a:ext>
            </a:extLst>
          </p:cNvPr>
          <p:cNvSpPr txBox="1">
            <a:spLocks/>
          </p:cNvSpPr>
          <p:nvPr/>
        </p:nvSpPr>
        <p:spPr>
          <a:xfrm>
            <a:off x="579277" y="464359"/>
            <a:ext cx="3380157"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10153D"/>
                </a:solidFill>
                <a:cs typeface="Times New Roman" panose="02020603050405020304" pitchFamily="18" charset="0"/>
              </a:rPr>
              <a:t>Example of AI providing an incorrect source. Conclusion</a:t>
            </a:r>
          </a:p>
          <a:p>
            <a:pPr marL="0" indent="0">
              <a:buNone/>
            </a:pPr>
            <a:endParaRPr lang="en-US" sz="3600" b="1" dirty="0">
              <a:solidFill>
                <a:srgbClr val="10153D"/>
              </a:solidFill>
              <a:cs typeface="Times New Roman" panose="02020603050405020304" pitchFamily="18" charset="0"/>
            </a:endParaRPr>
          </a:p>
        </p:txBody>
      </p:sp>
      <p:sp>
        <p:nvSpPr>
          <p:cNvPr id="15" name="Freeform 14">
            <a:extLst>
              <a:ext uri="{FF2B5EF4-FFF2-40B4-BE49-F238E27FC236}">
                <a16:creationId xmlns:a16="http://schemas.microsoft.com/office/drawing/2014/main" id="{B4F3983E-2553-51CE-2EA0-40C1C392A6D2}"/>
              </a:ext>
            </a:extLst>
          </p:cNvPr>
          <p:cNvSpPr/>
          <p:nvPr/>
        </p:nvSpPr>
        <p:spPr>
          <a:xfrm>
            <a:off x="0" y="2670002"/>
            <a:ext cx="4392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Tree>
    <p:extLst>
      <p:ext uri="{BB962C8B-B14F-4D97-AF65-F5344CB8AC3E}">
        <p14:creationId xmlns:p14="http://schemas.microsoft.com/office/powerpoint/2010/main" val="42338466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9C493-2121-8831-F98F-15FE8AC4FE0E}"/>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A0EBF1AE-F0AD-763D-1E2B-8A62E4DB6770}"/>
              </a:ext>
            </a:extLst>
          </p:cNvPr>
          <p:cNvSpPr/>
          <p:nvPr/>
        </p:nvSpPr>
        <p:spPr>
          <a:xfrm flipH="1">
            <a:off x="0" y="2731975"/>
            <a:ext cx="12185500" cy="2610345"/>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BD0E5C23-87F6-E4BA-8CA9-43D861E1098B}"/>
              </a:ext>
            </a:extLst>
          </p:cNvPr>
          <p:cNvSpPr/>
          <p:nvPr/>
        </p:nvSpPr>
        <p:spPr>
          <a:xfrm>
            <a:off x="1748773" y="2839975"/>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1" name="Graphic 4">
            <a:extLst>
              <a:ext uri="{FF2B5EF4-FFF2-40B4-BE49-F238E27FC236}">
                <a16:creationId xmlns:a16="http://schemas.microsoft.com/office/drawing/2014/main" id="{8B606593-B601-708E-6C2B-222BA5E45105}"/>
              </a:ext>
            </a:extLst>
          </p:cNvPr>
          <p:cNvSpPr/>
          <p:nvPr/>
        </p:nvSpPr>
        <p:spPr>
          <a:xfrm rot="5400000">
            <a:off x="1681148" y="1483410"/>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14" name="Text Placeholder 11">
            <a:extLst>
              <a:ext uri="{FF2B5EF4-FFF2-40B4-BE49-F238E27FC236}">
                <a16:creationId xmlns:a16="http://schemas.microsoft.com/office/drawing/2014/main" id="{011EF25A-CD0C-3D7F-16B6-43EF86C95278}"/>
              </a:ext>
            </a:extLst>
          </p:cNvPr>
          <p:cNvSpPr txBox="1">
            <a:spLocks/>
          </p:cNvSpPr>
          <p:nvPr/>
        </p:nvSpPr>
        <p:spPr>
          <a:xfrm>
            <a:off x="579276" y="400674"/>
            <a:ext cx="3692687" cy="727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10153D"/>
                </a:solidFill>
                <a:cs typeface="Times New Roman" panose="02020603050405020304" pitchFamily="18" charset="0"/>
              </a:rPr>
              <a:t>Example of AI providing an incorrect source. Conclusion</a:t>
            </a:r>
          </a:p>
          <a:p>
            <a:pPr marL="0" indent="0">
              <a:buNone/>
            </a:pPr>
            <a:endParaRPr lang="en-US" sz="3600" b="1" dirty="0">
              <a:solidFill>
                <a:srgbClr val="10153D"/>
              </a:solidFill>
              <a:cs typeface="Times New Roman" panose="02020603050405020304" pitchFamily="18" charset="0"/>
            </a:endParaRPr>
          </a:p>
        </p:txBody>
      </p:sp>
      <p:grpSp>
        <p:nvGrpSpPr>
          <p:cNvPr id="13" name="Group 12">
            <a:extLst>
              <a:ext uri="{FF2B5EF4-FFF2-40B4-BE49-F238E27FC236}">
                <a16:creationId xmlns:a16="http://schemas.microsoft.com/office/drawing/2014/main" id="{6E5A5AE8-1BAB-AC9F-78B9-09ABE957C463}"/>
              </a:ext>
            </a:extLst>
          </p:cNvPr>
          <p:cNvGrpSpPr/>
          <p:nvPr/>
        </p:nvGrpSpPr>
        <p:grpSpPr>
          <a:xfrm>
            <a:off x="3143250" y="468217"/>
            <a:ext cx="9048750" cy="6515304"/>
            <a:chOff x="4630327" y="1397786"/>
            <a:chExt cx="7555173" cy="5439895"/>
          </a:xfrm>
        </p:grpSpPr>
        <p:sp>
          <p:nvSpPr>
            <p:cNvPr id="7" name="Rectangle 6">
              <a:extLst>
                <a:ext uri="{FF2B5EF4-FFF2-40B4-BE49-F238E27FC236}">
                  <a16:creationId xmlns:a16="http://schemas.microsoft.com/office/drawing/2014/main" id="{68918A55-D7BF-D6EE-2B5E-41164E36A8AF}"/>
                </a:ext>
              </a:extLst>
            </p:cNvPr>
            <p:cNvSpPr/>
            <p:nvPr/>
          </p:nvSpPr>
          <p:spPr>
            <a:xfrm>
              <a:off x="5943600" y="1882587"/>
              <a:ext cx="6241900" cy="39956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5">
              <a:extLst>
                <a:ext uri="{FF2B5EF4-FFF2-40B4-BE49-F238E27FC236}">
                  <a16:creationId xmlns:a16="http://schemas.microsoft.com/office/drawing/2014/main" id="{2407EA1E-9777-2CDC-7EA6-5C3ED5FEBEB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8388" t="10823" r="21945" b="5574"/>
            <a:stretch>
              <a:fillRect/>
            </a:stretch>
          </p:blipFill>
          <p:spPr>
            <a:xfrm>
              <a:off x="4630327" y="1397786"/>
              <a:ext cx="7555173" cy="5439895"/>
            </a:xfrm>
            <a:prstGeom prst="rect">
              <a:avLst/>
            </a:prstGeom>
            <a:effectLst/>
          </p:spPr>
        </p:pic>
      </p:grpSp>
      <p:pic>
        <p:nvPicPr>
          <p:cNvPr id="2" name="Picture 2">
            <a:extLst>
              <a:ext uri="{FF2B5EF4-FFF2-40B4-BE49-F238E27FC236}">
                <a16:creationId xmlns:a16="http://schemas.microsoft.com/office/drawing/2014/main" id="{157F3410-64AC-8708-35DC-4B08573B8DD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9251" b="4008"/>
          <a:stretch>
            <a:fillRect/>
          </a:stretch>
        </p:blipFill>
        <p:spPr bwMode="auto">
          <a:xfrm>
            <a:off x="4850900" y="1515680"/>
            <a:ext cx="7341100" cy="3039072"/>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17671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297322" y="2639355"/>
            <a:ext cx="6027169" cy="2987721"/>
          </a:xfrm>
        </p:spPr>
        <p:txBody>
          <a:bodyPr>
            <a:normAutofit/>
          </a:bodyPr>
          <a:lstStyle/>
          <a:p>
            <a:r>
              <a:rPr lang="en-US" dirty="0"/>
              <a:t>Creating Credible </a:t>
            </a:r>
          </a:p>
          <a:p>
            <a:r>
              <a:rPr lang="en-US" dirty="0"/>
              <a:t>Content in the AI Era  </a:t>
            </a:r>
          </a:p>
          <a:p>
            <a:endParaRPr lang="en-US" dirty="0"/>
          </a:p>
          <a:p>
            <a:pPr>
              <a:lnSpc>
                <a:spcPct val="100000"/>
              </a:lnSpc>
            </a:pPr>
            <a:endParaRPr lang="en-US" sz="2000" b="1" dirty="0"/>
          </a:p>
          <a:p>
            <a:r>
              <a:rPr lang="en-US" b="1" dirty="0"/>
              <a:t>(10 min)</a:t>
            </a:r>
            <a:r>
              <a:rPr lang="en-US" dirty="0"/>
              <a:t>	</a:t>
            </a:r>
          </a:p>
          <a:p>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
        <p:nvSpPr>
          <p:cNvPr id="7" name="Graphic 7">
            <a:extLst>
              <a:ext uri="{FF2B5EF4-FFF2-40B4-BE49-F238E27FC236}">
                <a16:creationId xmlns:a16="http://schemas.microsoft.com/office/drawing/2014/main" id="{E54CFF46-6063-54BA-19F0-7430491992F6}"/>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13291860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B48D3-0865-99D6-66A6-4384E94FF60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B870AC3-75B3-482E-C557-CBDBF19EC2EC}"/>
              </a:ext>
            </a:extLst>
          </p:cNvPr>
          <p:cNvSpPr>
            <a:spLocks noGrp="1"/>
          </p:cNvSpPr>
          <p:nvPr>
            <p:ph type="body" sz="quarter" idx="13"/>
          </p:nvPr>
        </p:nvSpPr>
        <p:spPr>
          <a:xfrm>
            <a:off x="300038" y="1612868"/>
            <a:ext cx="6472659" cy="4803206"/>
          </a:xfrm>
        </p:spPr>
        <p:txBody>
          <a:bodyPr anchor="t">
            <a:noAutofit/>
          </a:bodyPr>
          <a:lstStyle/>
          <a:p>
            <a:r>
              <a:rPr lang="en-US" sz="3200" b="1" dirty="0">
                <a:latin typeface="Calibri" panose="020F0502020204030204" pitchFamily="34" charset="0"/>
                <a:cs typeface="Calibri" panose="020F0502020204030204" pitchFamily="34" charset="0"/>
              </a:rPr>
              <a:t>Example of AI providing                           an incorrect source</a:t>
            </a:r>
            <a:r>
              <a:rPr lang="pl-PL" sz="3200" b="1" dirty="0">
                <a:latin typeface="Calibri" panose="020F0502020204030204" pitchFamily="34" charset="0"/>
                <a:cs typeface="Calibri" panose="020F0502020204030204" pitchFamily="34" charset="0"/>
              </a:rPr>
              <a:t>. </a:t>
            </a:r>
            <a:r>
              <a:rPr lang="pl-PL" sz="3200" b="1" dirty="0" err="1">
                <a:latin typeface="Calibri" panose="020F0502020204030204" pitchFamily="34" charset="0"/>
                <a:cs typeface="Calibri" panose="020F0502020204030204" pitchFamily="34" charset="0"/>
              </a:rPr>
              <a:t>Conclusion</a:t>
            </a:r>
            <a:endParaRPr lang="en-US" sz="3200" b="1" dirty="0">
              <a:latin typeface="Calibri" panose="020F0502020204030204" pitchFamily="34" charset="0"/>
              <a:cs typeface="Calibri" panose="020F0502020204030204" pitchFamily="34" charset="0"/>
            </a:endParaRPr>
          </a:p>
          <a:p>
            <a:endParaRPr lang="en-US" sz="3200" dirty="0">
              <a:latin typeface="Calibri" panose="020F0502020204030204" pitchFamily="34" charset="0"/>
              <a:cs typeface="Calibri" panose="020F0502020204030204" pitchFamily="34" charset="0"/>
            </a:endParaRPr>
          </a:p>
          <a:p>
            <a:r>
              <a:rPr lang="en-US" sz="3200" dirty="0">
                <a:latin typeface="Calibri" panose="020F0502020204030204" pitchFamily="34" charset="0"/>
                <a:cs typeface="Calibri" panose="020F0502020204030204" pitchFamily="34" charset="0"/>
              </a:rPr>
              <a:t>AI can effectively summarize literature, but all AI-generated references </a:t>
            </a:r>
            <a:r>
              <a:rPr lang="en-US" sz="3200" b="1" dirty="0">
                <a:latin typeface="Calibri" panose="020F0502020204030204" pitchFamily="34" charset="0"/>
                <a:cs typeface="Calibri" panose="020F0502020204030204" pitchFamily="34" charset="0"/>
              </a:rPr>
              <a:t>must be independently verified </a:t>
            </a:r>
            <a:r>
              <a:rPr lang="en-US" sz="3200" dirty="0">
                <a:latin typeface="Calibri" panose="020F0502020204030204" pitchFamily="34" charset="0"/>
                <a:cs typeface="Calibri" panose="020F0502020204030204" pitchFamily="34" charset="0"/>
              </a:rPr>
              <a:t>before use in academic work.</a:t>
            </a:r>
          </a:p>
        </p:txBody>
      </p:sp>
      <p:pic>
        <p:nvPicPr>
          <p:cNvPr id="6" name="Picture Placeholder 5">
            <a:extLst>
              <a:ext uri="{FF2B5EF4-FFF2-40B4-BE49-F238E27FC236}">
                <a16:creationId xmlns:a16="http://schemas.microsoft.com/office/drawing/2014/main" id="{E27A03FD-DB3C-86BA-B124-18625B053CD3}"/>
              </a:ext>
            </a:extLst>
          </p:cNvPr>
          <p:cNvPicPr>
            <a:picLocks noGrp="1" noChangeAspect="1"/>
          </p:cNvPicPr>
          <p:nvPr>
            <p:ph type="pic" sz="quarter" idx="44"/>
          </p:nvPr>
        </p:nvPicPr>
        <p:blipFill>
          <a:blip r:embed="rId3"/>
          <a:srcRect l="1419" r="1419"/>
          <a:stretch>
            <a:fillRect/>
          </a:stretch>
        </p:blipFill>
        <p:spPr>
          <a:custGeom>
            <a:avLst/>
            <a:gdLst>
              <a:gd name="csX0" fmla="*/ 0 w 12192000"/>
              <a:gd name="csY0" fmla="*/ 0 h 6858000"/>
              <a:gd name="csX1" fmla="*/ 12192000 w 12192000"/>
              <a:gd name="csY1" fmla="*/ 0 h 6858000"/>
              <a:gd name="csX2" fmla="*/ 12192000 w 12192000"/>
              <a:gd name="csY2" fmla="*/ 6858000 h 6858000"/>
              <a:gd name="csX3" fmla="*/ 0 w 12192000"/>
              <a:gd name="csY3" fmla="*/ 6858000 h 6858000"/>
              <a:gd name="csX4" fmla="*/ 0 w 12192000"/>
              <a:gd name="csY4" fmla="*/ 5740405 h 6858000"/>
              <a:gd name="csX5" fmla="*/ 6096007 w 12192000"/>
              <a:gd name="csY5" fmla="*/ 5740405 h 6858000"/>
              <a:gd name="csX6" fmla="*/ 7001308 w 12192000"/>
              <a:gd name="csY6" fmla="*/ 5740405 h 6858000"/>
              <a:gd name="csX7" fmla="*/ 7001308 w 12192000"/>
              <a:gd name="csY7" fmla="*/ 996287 h 6858000"/>
              <a:gd name="csX8" fmla="*/ 0 w 12192000"/>
              <a:gd name="csY8" fmla="*/ 996287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2192000" h="6858000">
                <a:moveTo>
                  <a:pt x="0" y="0"/>
                </a:moveTo>
                <a:lnTo>
                  <a:pt x="12192000" y="0"/>
                </a:lnTo>
                <a:lnTo>
                  <a:pt x="12192000" y="6858000"/>
                </a:lnTo>
                <a:lnTo>
                  <a:pt x="0" y="6858000"/>
                </a:lnTo>
                <a:lnTo>
                  <a:pt x="0" y="5740405"/>
                </a:lnTo>
                <a:lnTo>
                  <a:pt x="6096007" y="5740405"/>
                </a:lnTo>
                <a:lnTo>
                  <a:pt x="7001308" y="5740405"/>
                </a:lnTo>
                <a:lnTo>
                  <a:pt x="7001308" y="996287"/>
                </a:lnTo>
                <a:lnTo>
                  <a:pt x="0" y="996287"/>
                </a:lnTo>
                <a:close/>
              </a:path>
            </a:pathLst>
          </a:custGeom>
          <a:solidFill>
            <a:srgbClr val="FFFFFF">
              <a:lumMod val="95000"/>
            </a:srgbClr>
          </a:solidFill>
        </p:spPr>
      </p:pic>
      <p:sp>
        <p:nvSpPr>
          <p:cNvPr id="7" name="Freeform 6">
            <a:extLst>
              <a:ext uri="{FF2B5EF4-FFF2-40B4-BE49-F238E27FC236}">
                <a16:creationId xmlns:a16="http://schemas.microsoft.com/office/drawing/2014/main" id="{32468AF9-E153-0BA2-7AFB-32943234187E}"/>
              </a:ext>
            </a:extLst>
          </p:cNvPr>
          <p:cNvSpPr/>
          <p:nvPr/>
        </p:nvSpPr>
        <p:spPr>
          <a:xfrm>
            <a:off x="-1" y="-1"/>
            <a:ext cx="12192000" cy="6858000"/>
          </a:xfrm>
          <a:custGeom>
            <a:avLst/>
            <a:gdLst>
              <a:gd name="csX0" fmla="*/ 0 w 12192000"/>
              <a:gd name="csY0" fmla="*/ 0 h 6858000"/>
              <a:gd name="csX1" fmla="*/ 12192000 w 12192000"/>
              <a:gd name="csY1" fmla="*/ 0 h 6858000"/>
              <a:gd name="csX2" fmla="*/ 12192000 w 12192000"/>
              <a:gd name="csY2" fmla="*/ 6858000 h 6858000"/>
              <a:gd name="csX3" fmla="*/ 0 w 12192000"/>
              <a:gd name="csY3" fmla="*/ 6858000 h 6858000"/>
              <a:gd name="csX4" fmla="*/ 0 w 12192000"/>
              <a:gd name="csY4" fmla="*/ 5740405 h 6858000"/>
              <a:gd name="csX5" fmla="*/ 6096007 w 12192000"/>
              <a:gd name="csY5" fmla="*/ 5740405 h 6858000"/>
              <a:gd name="csX6" fmla="*/ 7001308 w 12192000"/>
              <a:gd name="csY6" fmla="*/ 5740405 h 6858000"/>
              <a:gd name="csX7" fmla="*/ 7001308 w 12192000"/>
              <a:gd name="csY7" fmla="*/ 996287 h 6858000"/>
              <a:gd name="csX8" fmla="*/ 0 w 12192000"/>
              <a:gd name="csY8" fmla="*/ 996287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2192000" h="6858000">
                <a:moveTo>
                  <a:pt x="0" y="0"/>
                </a:moveTo>
                <a:lnTo>
                  <a:pt x="12192000" y="0"/>
                </a:lnTo>
                <a:lnTo>
                  <a:pt x="12192000" y="6858000"/>
                </a:lnTo>
                <a:lnTo>
                  <a:pt x="0" y="6858000"/>
                </a:lnTo>
                <a:lnTo>
                  <a:pt x="0" y="5740405"/>
                </a:lnTo>
                <a:lnTo>
                  <a:pt x="6096007" y="5740405"/>
                </a:lnTo>
                <a:lnTo>
                  <a:pt x="7001308" y="5740405"/>
                </a:lnTo>
                <a:lnTo>
                  <a:pt x="7001308" y="996287"/>
                </a:lnTo>
                <a:lnTo>
                  <a:pt x="0" y="996287"/>
                </a:lnTo>
                <a:close/>
              </a:path>
            </a:pathLst>
          </a:custGeom>
          <a:gradFill>
            <a:gsLst>
              <a:gs pos="100000">
                <a:srgbClr val="22BDBF">
                  <a:alpha val="63092"/>
                </a:srgbClr>
              </a:gs>
              <a:gs pos="49000">
                <a:srgbClr val="3C3795">
                  <a:alpha val="59000"/>
                </a:srgbClr>
              </a:gs>
            </a:gsLst>
            <a:lin ang="0" scaled="0"/>
          </a:gradFill>
          <a:ln w="3060" cap="flat">
            <a:noFill/>
            <a:prstDash val="solid"/>
            <a:miter/>
          </a:ln>
        </p:spPr>
        <p:txBody>
          <a:bodyPr wrap="square" rtlCol="0" anchor="ctr">
            <a:noAutofit/>
          </a:bodyPr>
          <a:lstStyle/>
          <a:p>
            <a:endParaRPr lang="en-US"/>
          </a:p>
        </p:txBody>
      </p:sp>
      <p:pic>
        <p:nvPicPr>
          <p:cNvPr id="8" name="Picture 7">
            <a:extLst>
              <a:ext uri="{FF2B5EF4-FFF2-40B4-BE49-F238E27FC236}">
                <a16:creationId xmlns:a16="http://schemas.microsoft.com/office/drawing/2014/main" id="{27B79FAB-D973-A723-9B35-66EF7DC1EF14}"/>
              </a:ext>
            </a:extLst>
          </p:cNvPr>
          <p:cNvPicPr>
            <a:picLocks noChangeAspect="1"/>
          </p:cNvPicPr>
          <p:nvPr/>
        </p:nvPicPr>
        <p:blipFill>
          <a:blip r:embed="rId4">
            <a:biLevel thresh="25000"/>
            <a:extLst>
              <a:ext uri="{BEBA8EAE-BF5A-486C-A8C5-ECC9F3942E4B}">
                <a14:imgProps xmlns:a14="http://schemas.microsoft.com/office/drawing/2010/main">
                  <a14:imgLayer r:embed="rId5">
                    <a14:imgEffect>
                      <a14:colorTemperature colorTemp="1500"/>
                    </a14:imgEffect>
                    <a14:imgEffect>
                      <a14:saturation sat="0"/>
                    </a14:imgEffect>
                  </a14:imgLayer>
                </a14:imgProps>
              </a:ext>
            </a:extLst>
          </a:blip>
          <a:stretch>
            <a:fillRect/>
          </a:stretch>
        </p:blipFill>
        <p:spPr>
          <a:xfrm>
            <a:off x="9825433" y="5099224"/>
            <a:ext cx="1851043" cy="1316850"/>
          </a:xfrm>
          <a:prstGeom prst="rect">
            <a:avLst/>
          </a:prstGeom>
        </p:spPr>
      </p:pic>
    </p:spTree>
    <p:extLst>
      <p:ext uri="{BB962C8B-B14F-4D97-AF65-F5344CB8AC3E}">
        <p14:creationId xmlns:p14="http://schemas.microsoft.com/office/powerpoint/2010/main" val="27667195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1D9774-BF6D-E01B-C426-1A5698C3A71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F9700B6-55F1-6007-7267-063CE21EAB17}"/>
              </a:ext>
            </a:extLst>
          </p:cNvPr>
          <p:cNvSpPr/>
          <p:nvPr/>
        </p:nvSpPr>
        <p:spPr>
          <a:xfrm flipH="1" flipV="1">
            <a:off x="0" y="2314387"/>
            <a:ext cx="12191994" cy="3961688"/>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CAE8F093-D57C-A84A-0D4F-5D46038F51F8}"/>
              </a:ext>
            </a:extLst>
          </p:cNvPr>
          <p:cNvSpPr/>
          <p:nvPr/>
        </p:nvSpPr>
        <p:spPr>
          <a:xfrm>
            <a:off x="8563238" y="4467399"/>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0489098A-8261-EEEF-0117-1C18AC2E5C57}"/>
              </a:ext>
            </a:extLst>
          </p:cNvPr>
          <p:cNvSpPr txBox="1"/>
          <p:nvPr/>
        </p:nvSpPr>
        <p:spPr>
          <a:xfrm>
            <a:off x="4409654" y="2660285"/>
            <a:ext cx="7043732" cy="3093154"/>
          </a:xfrm>
          <a:prstGeom prst="rect">
            <a:avLst/>
          </a:prstGeom>
          <a:noFill/>
        </p:spPr>
        <p:txBody>
          <a:bodyPr wrap="square" rtlCol="0">
            <a:spAutoFit/>
          </a:bodyPr>
          <a:lstStyle/>
          <a:p>
            <a:pPr marL="342900" indent="-342900">
              <a:lnSpc>
                <a:spcPts val="2640"/>
              </a:lnSpc>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Create a list of sources. </a:t>
            </a:r>
          </a:p>
          <a:p>
            <a:pPr marL="342900" indent="-342900">
              <a:lnSpc>
                <a:spcPts val="2640"/>
              </a:lnSpc>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Then, according to good practice, verify the accuracy of the sources provided: do they really exist? </a:t>
            </a:r>
          </a:p>
          <a:p>
            <a:pPr marL="342900" indent="-342900">
              <a:lnSpc>
                <a:spcPts val="2640"/>
              </a:lnSpc>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Are they accessible? </a:t>
            </a:r>
          </a:p>
          <a:p>
            <a:pPr marL="342900" indent="-342900">
              <a:lnSpc>
                <a:spcPts val="2640"/>
              </a:lnSpc>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Do they list the correct authors? .</a:t>
            </a:r>
          </a:p>
          <a:p>
            <a:pPr marL="342900" indent="-342900">
              <a:lnSpc>
                <a:spcPts val="2640"/>
              </a:lnSpc>
              <a:buFont typeface="Arial" panose="020B0604020202020204" pitchFamily="34" charset="0"/>
              <a:buChar char="•"/>
            </a:pPr>
            <a:endParaRPr lang="en-US" sz="2400" dirty="0">
              <a:solidFill>
                <a:schemeClr val="bg1"/>
              </a:solidFill>
              <a:latin typeface="Calibri" panose="020F0502020204030204" pitchFamily="34" charset="0"/>
              <a:cs typeface="Calibri" panose="020F0502020204030204" pitchFamily="34" charset="0"/>
            </a:endParaRPr>
          </a:p>
          <a:p>
            <a:pPr>
              <a:lnSpc>
                <a:spcPts val="2640"/>
              </a:lnSpc>
            </a:pPr>
            <a:r>
              <a:rPr lang="en-US" sz="2400" i="1" dirty="0">
                <a:solidFill>
                  <a:schemeClr val="bg1"/>
                </a:solidFill>
                <a:latin typeface="Calibri" panose="020F0502020204030204" pitchFamily="34" charset="0"/>
                <a:cs typeface="Calibri" panose="020F0502020204030204" pitchFamily="34" charset="0"/>
              </a:rPr>
              <a:t>If you detect an AI mistake, share your observations with the group and the instructor.</a:t>
            </a:r>
            <a:endParaRPr lang="en-US" sz="2400" b="1" i="1" dirty="0">
              <a:solidFill>
                <a:schemeClr val="bg1"/>
              </a:solidFill>
              <a:latin typeface="Calibri" panose="020F0502020204030204" pitchFamily="34" charset="0"/>
              <a:cs typeface="Calibri" panose="020F0502020204030204" pitchFamily="34" charset="0"/>
            </a:endParaRPr>
          </a:p>
          <a:p>
            <a:pPr>
              <a:lnSpc>
                <a:spcPts val="2640"/>
              </a:lnSpc>
            </a:pPr>
            <a:endParaRPr lang="en-US" sz="2400" dirty="0">
              <a:solidFill>
                <a:schemeClr val="bg1"/>
              </a:solidFill>
              <a:latin typeface="Calibri" panose="020F0502020204030204" pitchFamily="34" charset="0"/>
              <a:cs typeface="Calibri" panose="020F0502020204030204" pitchFamily="34" charset="0"/>
            </a:endParaRPr>
          </a:p>
        </p:txBody>
      </p:sp>
      <p:sp>
        <p:nvSpPr>
          <p:cNvPr id="9" name="Text Placeholder 11">
            <a:extLst>
              <a:ext uri="{FF2B5EF4-FFF2-40B4-BE49-F238E27FC236}">
                <a16:creationId xmlns:a16="http://schemas.microsoft.com/office/drawing/2014/main" id="{D605D88F-EE2B-DA21-1409-F8F4A092CC89}"/>
              </a:ext>
            </a:extLst>
          </p:cNvPr>
          <p:cNvSpPr txBox="1">
            <a:spLocks/>
          </p:cNvSpPr>
          <p:nvPr/>
        </p:nvSpPr>
        <p:spPr>
          <a:xfrm>
            <a:off x="2462388" y="895096"/>
            <a:ext cx="7932188" cy="112105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Exercise</a:t>
            </a:r>
          </a:p>
          <a:p>
            <a:pPr marL="0" indent="0">
              <a:buNone/>
            </a:pPr>
            <a:endParaRPr lang="en-US" sz="3600" b="1" dirty="0">
              <a:solidFill>
                <a:srgbClr val="22BDBF"/>
              </a:solidFill>
              <a:cs typeface="Times New Roman" panose="02020603050405020304" pitchFamily="18" charset="0"/>
            </a:endParaRPr>
          </a:p>
        </p:txBody>
      </p:sp>
      <p:cxnSp>
        <p:nvCxnSpPr>
          <p:cNvPr id="20" name="Straight Connector 19">
            <a:extLst>
              <a:ext uri="{FF2B5EF4-FFF2-40B4-BE49-F238E27FC236}">
                <a16:creationId xmlns:a16="http://schemas.microsoft.com/office/drawing/2014/main" id="{8E0B3FB2-3576-9530-44F4-C306C9D6546D}"/>
              </a:ext>
            </a:extLst>
          </p:cNvPr>
          <p:cNvCxnSpPr>
            <a:cxnSpLocks/>
          </p:cNvCxnSpPr>
          <p:nvPr/>
        </p:nvCxnSpPr>
        <p:spPr>
          <a:xfrm>
            <a:off x="1" y="1184793"/>
            <a:ext cx="2182712"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grpSp>
        <p:nvGrpSpPr>
          <p:cNvPr id="21" name="Graphic 15">
            <a:extLst>
              <a:ext uri="{FF2B5EF4-FFF2-40B4-BE49-F238E27FC236}">
                <a16:creationId xmlns:a16="http://schemas.microsoft.com/office/drawing/2014/main" id="{7A7B18D4-3D0A-B16E-66B5-0EB853FF59CD}"/>
              </a:ext>
            </a:extLst>
          </p:cNvPr>
          <p:cNvGrpSpPr/>
          <p:nvPr/>
        </p:nvGrpSpPr>
        <p:grpSpPr>
          <a:xfrm rot="16200000">
            <a:off x="2143347" y="1090764"/>
            <a:ext cx="189968" cy="189551"/>
            <a:chOff x="1006279" y="7689162"/>
            <a:chExt cx="118191" cy="117931"/>
          </a:xfrm>
        </p:grpSpPr>
        <p:sp>
          <p:nvSpPr>
            <p:cNvPr id="25" name="Freeform 24">
              <a:extLst>
                <a:ext uri="{FF2B5EF4-FFF2-40B4-BE49-F238E27FC236}">
                  <a16:creationId xmlns:a16="http://schemas.microsoft.com/office/drawing/2014/main" id="{A23E99D2-60C1-D0FE-8661-FA181477A28E}"/>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2BDBF"/>
              </a:solidFill>
              <a:prstDash val="solid"/>
              <a:round/>
            </a:ln>
          </p:spPr>
          <p:txBody>
            <a:bodyPr rtlCol="0" anchor="ctr"/>
            <a:lstStyle/>
            <a:p>
              <a:endParaRPr lang="en-US" sz="1629"/>
            </a:p>
          </p:txBody>
        </p:sp>
        <p:sp>
          <p:nvSpPr>
            <p:cNvPr id="26" name="Freeform 25">
              <a:extLst>
                <a:ext uri="{FF2B5EF4-FFF2-40B4-BE49-F238E27FC236}">
                  <a16:creationId xmlns:a16="http://schemas.microsoft.com/office/drawing/2014/main" id="{E661A82F-68C7-CA41-5F6C-955FE35E4DC3}"/>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10153D"/>
            </a:solidFill>
            <a:ln w="2276" cap="flat">
              <a:noFill/>
              <a:prstDash val="solid"/>
              <a:miter/>
            </a:ln>
          </p:spPr>
          <p:txBody>
            <a:bodyPr rtlCol="0" anchor="ctr"/>
            <a:lstStyle/>
            <a:p>
              <a:endParaRPr lang="en-US" sz="1629" dirty="0"/>
            </a:p>
          </p:txBody>
        </p:sp>
      </p:grpSp>
      <p:grpSp>
        <p:nvGrpSpPr>
          <p:cNvPr id="22" name="Graphic 15">
            <a:extLst>
              <a:ext uri="{FF2B5EF4-FFF2-40B4-BE49-F238E27FC236}">
                <a16:creationId xmlns:a16="http://schemas.microsoft.com/office/drawing/2014/main" id="{0E2156BB-A119-8A8B-EBDC-C034C505DB71}"/>
              </a:ext>
            </a:extLst>
          </p:cNvPr>
          <p:cNvGrpSpPr/>
          <p:nvPr/>
        </p:nvGrpSpPr>
        <p:grpSpPr>
          <a:xfrm rot="16200000">
            <a:off x="384402" y="491414"/>
            <a:ext cx="1570704" cy="1388252"/>
            <a:chOff x="547405" y="6570859"/>
            <a:chExt cx="1035254" cy="914997"/>
          </a:xfrm>
        </p:grpSpPr>
        <p:sp>
          <p:nvSpPr>
            <p:cNvPr id="23" name="Freeform 22">
              <a:extLst>
                <a:ext uri="{FF2B5EF4-FFF2-40B4-BE49-F238E27FC236}">
                  <a16:creationId xmlns:a16="http://schemas.microsoft.com/office/drawing/2014/main" id="{9C762535-433D-6D6D-6DAA-9FDD16EBF3C7}"/>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0">
                  <a:srgbClr val="E8068C"/>
                </a:gs>
                <a:gs pos="100000">
                  <a:srgbClr val="22BDBF"/>
                </a:gs>
                <a:gs pos="45000">
                  <a:srgbClr val="3C3795"/>
                </a:gs>
              </a:gsLst>
              <a:lin ang="0" scaled="0"/>
            </a:gradFill>
            <a:ln w="2276" cap="flat">
              <a:noFill/>
              <a:prstDash val="solid"/>
              <a:miter/>
            </a:ln>
          </p:spPr>
          <p:txBody>
            <a:bodyPr rtlCol="0" anchor="ctr"/>
            <a:lstStyle/>
            <a:p>
              <a:endParaRPr lang="en-US" sz="1629" dirty="0"/>
            </a:p>
          </p:txBody>
        </p:sp>
        <p:sp>
          <p:nvSpPr>
            <p:cNvPr id="24" name="Freeform 23">
              <a:extLst>
                <a:ext uri="{FF2B5EF4-FFF2-40B4-BE49-F238E27FC236}">
                  <a16:creationId xmlns:a16="http://schemas.microsoft.com/office/drawing/2014/main" id="{5AF84C1B-7D5B-164E-6360-77BBE500F94C}"/>
                </a:ext>
              </a:extLst>
            </p:cNvPr>
            <p:cNvSpPr/>
            <p:nvPr/>
          </p:nvSpPr>
          <p:spPr>
            <a:xfrm>
              <a:off x="667647" y="6570859"/>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a:p>
          </p:txBody>
        </p:sp>
      </p:grpSp>
      <p:pic>
        <p:nvPicPr>
          <p:cNvPr id="29" name="Graphic 28" descr="Questions with solid fill">
            <a:extLst>
              <a:ext uri="{FF2B5EF4-FFF2-40B4-BE49-F238E27FC236}">
                <a16:creationId xmlns:a16="http://schemas.microsoft.com/office/drawing/2014/main" id="{B1A1A6AD-D1B9-723A-8336-11700C12415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4157" y="727593"/>
            <a:ext cx="914400" cy="914400"/>
          </a:xfrm>
          <a:prstGeom prst="rect">
            <a:avLst/>
          </a:prstGeom>
        </p:spPr>
      </p:pic>
      <p:cxnSp>
        <p:nvCxnSpPr>
          <p:cNvPr id="32" name="Straight Connector 31">
            <a:extLst>
              <a:ext uri="{FF2B5EF4-FFF2-40B4-BE49-F238E27FC236}">
                <a16:creationId xmlns:a16="http://schemas.microsoft.com/office/drawing/2014/main" id="{D693DC45-FB49-BB34-CC53-664A5089AFEE}"/>
              </a:ext>
            </a:extLst>
          </p:cNvPr>
          <p:cNvCxnSpPr>
            <a:cxnSpLocks/>
          </p:cNvCxnSpPr>
          <p:nvPr/>
        </p:nvCxnSpPr>
        <p:spPr>
          <a:xfrm>
            <a:off x="4214680" y="1193335"/>
            <a:ext cx="1375192"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377213A3-91C2-8689-24E6-D64797008D30}"/>
              </a:ext>
            </a:extLst>
          </p:cNvPr>
          <p:cNvCxnSpPr>
            <a:cxnSpLocks/>
          </p:cNvCxnSpPr>
          <p:nvPr/>
        </p:nvCxnSpPr>
        <p:spPr>
          <a:xfrm>
            <a:off x="5589872" y="1193335"/>
            <a:ext cx="0" cy="1121052"/>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sp>
        <p:nvSpPr>
          <p:cNvPr id="8" name="pole tekstowe 21">
            <a:extLst>
              <a:ext uri="{FF2B5EF4-FFF2-40B4-BE49-F238E27FC236}">
                <a16:creationId xmlns:a16="http://schemas.microsoft.com/office/drawing/2014/main" id="{3F4D2D81-BB08-4CB1-5BAA-8001E84DEA41}"/>
              </a:ext>
            </a:extLst>
          </p:cNvPr>
          <p:cNvSpPr txBox="1"/>
          <p:nvPr/>
        </p:nvSpPr>
        <p:spPr>
          <a:xfrm>
            <a:off x="555198" y="2660285"/>
            <a:ext cx="3519971" cy="2862322"/>
          </a:xfrm>
          <a:prstGeom prst="rect">
            <a:avLst/>
          </a:prstGeom>
          <a:noFill/>
        </p:spPr>
        <p:txBody>
          <a:bodyPr wrap="square" rtlCol="0">
            <a:spAutoFit/>
          </a:bodyPr>
          <a:lstStyle/>
          <a:p>
            <a:pPr>
              <a:lnSpc>
                <a:spcPts val="2740"/>
              </a:lnSpc>
            </a:pPr>
            <a:r>
              <a:rPr lang="en-US" sz="2400" dirty="0">
                <a:solidFill>
                  <a:schemeClr val="bg1"/>
                </a:solidFill>
                <a:latin typeface="Calibri" panose="020F0502020204030204" pitchFamily="34" charset="0"/>
                <a:cs typeface="Calibri" panose="020F0502020204030204" pitchFamily="34" charset="0"/>
              </a:rPr>
              <a:t>Ask any AI model to generate a one-page A4 write-up on any topic. Ask it not to use websites, but instead to rely on publications such as articles, books, reports, and similar sources</a:t>
            </a:r>
          </a:p>
        </p:txBody>
      </p:sp>
      <p:cxnSp>
        <p:nvCxnSpPr>
          <p:cNvPr id="3" name="Straight Connector 2">
            <a:extLst>
              <a:ext uri="{FF2B5EF4-FFF2-40B4-BE49-F238E27FC236}">
                <a16:creationId xmlns:a16="http://schemas.microsoft.com/office/drawing/2014/main" id="{F84D43F7-AE1F-A806-CA4D-59081DDAF59F}"/>
              </a:ext>
            </a:extLst>
          </p:cNvPr>
          <p:cNvCxnSpPr>
            <a:cxnSpLocks/>
          </p:cNvCxnSpPr>
          <p:nvPr/>
        </p:nvCxnSpPr>
        <p:spPr>
          <a:xfrm>
            <a:off x="4242414" y="2496227"/>
            <a:ext cx="0" cy="3446877"/>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36785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0FE7C-EA2B-A656-A1A9-490EC88E7C2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917E88-37A1-0D96-F978-CFDC0A678F17}"/>
              </a:ext>
            </a:extLst>
          </p:cNvPr>
          <p:cNvSpPr/>
          <p:nvPr/>
        </p:nvSpPr>
        <p:spPr>
          <a:xfrm flipH="1" flipV="1">
            <a:off x="-8" y="1307783"/>
            <a:ext cx="12191997" cy="4877877"/>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A00F8C49-4310-FD8C-69D1-4AA182289143}"/>
              </a:ext>
            </a:extLst>
          </p:cNvPr>
          <p:cNvSpPr/>
          <p:nvPr/>
        </p:nvSpPr>
        <p:spPr>
          <a:xfrm>
            <a:off x="9121069" y="1136814"/>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41CF181C-875D-E0F4-6E73-45FF6D5E30A5}"/>
              </a:ext>
            </a:extLst>
          </p:cNvPr>
          <p:cNvSpPr txBox="1"/>
          <p:nvPr/>
        </p:nvSpPr>
        <p:spPr>
          <a:xfrm>
            <a:off x="642732" y="1531624"/>
            <a:ext cx="2998260" cy="3170099"/>
          </a:xfrm>
          <a:prstGeom prst="rect">
            <a:avLst/>
          </a:prstGeom>
          <a:noFill/>
        </p:spPr>
        <p:txBody>
          <a:bodyPr wrap="square" rtlCol="0">
            <a:spAutoFit/>
          </a:bodyPr>
          <a:lstStyle/>
          <a:p>
            <a:r>
              <a:rPr lang="en-US" sz="2500" b="1" dirty="0">
                <a:solidFill>
                  <a:schemeClr val="bg1"/>
                </a:solidFill>
                <a:latin typeface="Calibri" panose="020F0502020204030204" pitchFamily="34" charset="0"/>
                <a:cs typeface="Calibri" panose="020F0502020204030204" pitchFamily="34" charset="0"/>
              </a:rPr>
              <a:t>A research case study compared two tools on the same task: </a:t>
            </a:r>
            <a:r>
              <a:rPr lang="en-US" sz="2500" i="1" dirty="0">
                <a:solidFill>
                  <a:schemeClr val="bg1"/>
                </a:solidFill>
                <a:latin typeface="Calibri" panose="020F0502020204030204" pitchFamily="34" charset="0"/>
                <a:cs typeface="Calibri" panose="020F0502020204030204" pitchFamily="34" charset="0"/>
              </a:rPr>
              <a:t>“Generate a definition of innovation strategy with a bibliography.”</a:t>
            </a:r>
          </a:p>
          <a:p>
            <a:endParaRPr lang="en-US" sz="2500" dirty="0">
              <a:solidFill>
                <a:schemeClr val="bg1"/>
              </a:solidFill>
              <a:latin typeface="Calibri" panose="020F0502020204030204" pitchFamily="34" charset="0"/>
              <a:cs typeface="Calibri" panose="020F0502020204030204" pitchFamily="34" charset="0"/>
            </a:endParaRPr>
          </a:p>
        </p:txBody>
      </p:sp>
      <p:sp>
        <p:nvSpPr>
          <p:cNvPr id="5" name="Text Placeholder 11">
            <a:extLst>
              <a:ext uri="{FF2B5EF4-FFF2-40B4-BE49-F238E27FC236}">
                <a16:creationId xmlns:a16="http://schemas.microsoft.com/office/drawing/2014/main" id="{27FE4ECB-104C-F21D-B004-6F751C845996}"/>
              </a:ext>
            </a:extLst>
          </p:cNvPr>
          <p:cNvSpPr txBox="1">
            <a:spLocks/>
          </p:cNvSpPr>
          <p:nvPr/>
        </p:nvSpPr>
        <p:spPr>
          <a:xfrm>
            <a:off x="579276" y="476198"/>
            <a:ext cx="9950611"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Scenario: ChatGPT 4.0 vs </a:t>
            </a:r>
            <a:r>
              <a:rPr lang="en-US" sz="3600" b="1" dirty="0" err="1">
                <a:solidFill>
                  <a:srgbClr val="22BDBF"/>
                </a:solidFill>
                <a:cs typeface="Times New Roman" panose="02020603050405020304" pitchFamily="18" charset="0"/>
              </a:rPr>
              <a:t>NotebookLM</a:t>
            </a:r>
            <a:endParaRPr lang="en-US" sz="3600" b="1" dirty="0">
              <a:solidFill>
                <a:srgbClr val="22BDBF"/>
              </a:solidFill>
              <a:cs typeface="Times New Roman" panose="02020603050405020304" pitchFamily="18" charset="0"/>
            </a:endParaRPr>
          </a:p>
          <a:p>
            <a:pPr marL="0" indent="0">
              <a:buNone/>
            </a:pPr>
            <a:endParaRPr lang="en-US" sz="3600" b="1" dirty="0">
              <a:solidFill>
                <a:srgbClr val="22BDBF"/>
              </a:solidFill>
              <a:cs typeface="Times New Roman" panose="02020603050405020304" pitchFamily="18" charset="0"/>
            </a:endParaRPr>
          </a:p>
        </p:txBody>
      </p:sp>
      <p:sp>
        <p:nvSpPr>
          <p:cNvPr id="14" name="pole tekstowe 21">
            <a:extLst>
              <a:ext uri="{FF2B5EF4-FFF2-40B4-BE49-F238E27FC236}">
                <a16:creationId xmlns:a16="http://schemas.microsoft.com/office/drawing/2014/main" id="{25EB4DB4-F076-E53C-4FD9-4DC704733C86}"/>
              </a:ext>
            </a:extLst>
          </p:cNvPr>
          <p:cNvSpPr txBox="1"/>
          <p:nvPr/>
        </p:nvSpPr>
        <p:spPr>
          <a:xfrm>
            <a:off x="4195430" y="1564069"/>
            <a:ext cx="7353838" cy="4693593"/>
          </a:xfrm>
          <a:prstGeom prst="rect">
            <a:avLst/>
          </a:prstGeom>
          <a:noFill/>
        </p:spPr>
        <p:txBody>
          <a:bodyPr wrap="square" rtlCol="0">
            <a:spAutoFit/>
          </a:bodyPr>
          <a:lstStyle/>
          <a:p>
            <a:r>
              <a:rPr lang="en-US" sz="2300" b="1" dirty="0">
                <a:solidFill>
                  <a:schemeClr val="bg1"/>
                </a:solidFill>
                <a:latin typeface="Calibri" panose="020F0502020204030204" pitchFamily="34" charset="0"/>
                <a:cs typeface="Calibri" panose="020F0502020204030204" pitchFamily="34" charset="0"/>
              </a:rPr>
              <a:t>The same prompt produced two outputs that show what grounding changes:</a:t>
            </a:r>
          </a:p>
          <a:p>
            <a:pPr marL="342900" indent="-342900">
              <a:buFont typeface="Arial" panose="020B0604020202020204" pitchFamily="34" charset="0"/>
              <a:buChar char="•"/>
            </a:pPr>
            <a:r>
              <a:rPr lang="en-US" sz="2300" dirty="0">
                <a:solidFill>
                  <a:schemeClr val="bg1"/>
                </a:solidFill>
                <a:latin typeface="Calibri" panose="020F0502020204030204" pitchFamily="34" charset="0"/>
                <a:cs typeface="Calibri" panose="020F0502020204030204" pitchFamily="34" charset="0"/>
              </a:rPr>
              <a:t>ChatGPT 4.0: fluent definition, no real bibliography, detected as 100% AI by </a:t>
            </a:r>
            <a:r>
              <a:rPr lang="en-US" sz="2300" dirty="0" err="1">
                <a:solidFill>
                  <a:schemeClr val="bg1"/>
                </a:solidFill>
                <a:latin typeface="Calibri" panose="020F0502020204030204" pitchFamily="34" charset="0"/>
                <a:cs typeface="Calibri" panose="020F0502020204030204" pitchFamily="34" charset="0"/>
              </a:rPr>
              <a:t>Originality.ai</a:t>
            </a:r>
            <a:r>
              <a:rPr lang="en-US" sz="2300" dirty="0">
                <a:solidFill>
                  <a:schemeClr val="bg1"/>
                </a:solidFill>
                <a:latin typeface="Calibri" panose="020F0502020204030204" pitchFamily="34" charset="0"/>
                <a:cs typeface="Calibri" panose="020F0502020204030204" pitchFamily="34" charset="0"/>
              </a:rPr>
              <a:t>.</a:t>
            </a:r>
          </a:p>
          <a:p>
            <a:pPr marL="342900" indent="-342900">
              <a:buFont typeface="Arial" panose="020B0604020202020204" pitchFamily="34" charset="0"/>
              <a:buChar char="•"/>
            </a:pPr>
            <a:r>
              <a:rPr lang="en-US" sz="2300" dirty="0" err="1">
                <a:solidFill>
                  <a:schemeClr val="bg1"/>
                </a:solidFill>
                <a:latin typeface="Calibri" panose="020F0502020204030204" pitchFamily="34" charset="0"/>
                <a:cs typeface="Calibri" panose="020F0502020204030204" pitchFamily="34" charset="0"/>
              </a:rPr>
              <a:t>NotebookLM</a:t>
            </a:r>
            <a:r>
              <a:rPr lang="en-US" sz="2300" dirty="0">
                <a:solidFill>
                  <a:schemeClr val="bg1"/>
                </a:solidFill>
                <a:latin typeface="Calibri" panose="020F0502020204030204" pitchFamily="34" charset="0"/>
                <a:cs typeface="Calibri" panose="020F0502020204030204" pitchFamily="34" charset="0"/>
              </a:rPr>
              <a:t> (with real PDFs): grounded definition citing real authors (Porter, </a:t>
            </a:r>
            <a:r>
              <a:rPr lang="en-US" sz="2300" dirty="0" err="1">
                <a:solidFill>
                  <a:schemeClr val="bg1"/>
                </a:solidFill>
                <a:latin typeface="Calibri" panose="020F0502020204030204" pitchFamily="34" charset="0"/>
                <a:cs typeface="Calibri" panose="020F0502020204030204" pitchFamily="34" charset="0"/>
              </a:rPr>
              <a:t>Janasz</a:t>
            </a:r>
            <a:r>
              <a:rPr lang="en-US" sz="2300" dirty="0">
                <a:solidFill>
                  <a:schemeClr val="bg1"/>
                </a:solidFill>
                <a:latin typeface="Calibri" panose="020F0502020204030204" pitchFamily="34" charset="0"/>
                <a:cs typeface="Calibri" panose="020F0502020204030204" pitchFamily="34" charset="0"/>
              </a:rPr>
              <a:t>, </a:t>
            </a:r>
            <a:r>
              <a:rPr lang="en-US" sz="2300" dirty="0" err="1">
                <a:solidFill>
                  <a:schemeClr val="bg1"/>
                </a:solidFill>
                <a:latin typeface="Calibri" panose="020F0502020204030204" pitchFamily="34" charset="0"/>
                <a:cs typeface="Calibri" panose="020F0502020204030204" pitchFamily="34" charset="0"/>
              </a:rPr>
              <a:t>Pomykalski</a:t>
            </a:r>
            <a:r>
              <a:rPr lang="en-US" sz="2300" dirty="0">
                <a:solidFill>
                  <a:schemeClr val="bg1"/>
                </a:solidFill>
                <a:latin typeface="Calibri" panose="020F0502020204030204" pitchFamily="34" charset="0"/>
                <a:cs typeface="Calibri" panose="020F0502020204030204" pitchFamily="34" charset="0"/>
              </a:rPr>
              <a:t>, Freeman); 92% original score.</a:t>
            </a:r>
          </a:p>
          <a:p>
            <a:pPr marL="342900" indent="-342900">
              <a:buFont typeface="Arial" panose="020B0604020202020204" pitchFamily="34" charset="0"/>
              <a:buChar char="•"/>
            </a:pPr>
            <a:endParaRPr lang="en-US" sz="2300" dirty="0">
              <a:solidFill>
                <a:schemeClr val="bg1"/>
              </a:solidFill>
              <a:latin typeface="Calibri" panose="020F0502020204030204" pitchFamily="34" charset="0"/>
              <a:cs typeface="Calibri" panose="020F0502020204030204" pitchFamily="34" charset="0"/>
            </a:endParaRPr>
          </a:p>
          <a:p>
            <a:r>
              <a:rPr lang="en-US" sz="2300" b="1" dirty="0">
                <a:solidFill>
                  <a:schemeClr val="bg1"/>
                </a:solidFill>
                <a:latin typeface="Calibri" panose="020F0502020204030204" pitchFamily="34" charset="0"/>
                <a:cs typeface="Calibri" panose="020F0502020204030204" pitchFamily="34" charset="0"/>
              </a:rPr>
              <a:t>What this means in practice:</a:t>
            </a:r>
          </a:p>
          <a:p>
            <a:pPr marL="342900" indent="-342900">
              <a:buFont typeface="Arial" panose="020B0604020202020204" pitchFamily="34" charset="0"/>
              <a:buChar char="•"/>
            </a:pPr>
            <a:r>
              <a:rPr lang="en-US" sz="2300" dirty="0">
                <a:solidFill>
                  <a:schemeClr val="bg1"/>
                </a:solidFill>
                <a:latin typeface="Calibri" panose="020F0502020204030204" pitchFamily="34" charset="0"/>
                <a:cs typeface="Calibri" panose="020F0502020204030204" pitchFamily="34" charset="0"/>
              </a:rPr>
              <a:t>Without grounding, AI invents fluent but unsourced content. With a real knowledge base,  the same model produces verifiable text tied to specific publications.</a:t>
            </a:r>
          </a:p>
          <a:p>
            <a:pPr marL="342900" indent="-342900">
              <a:buFont typeface="Arial" panose="020B0604020202020204" pitchFamily="34" charset="0"/>
              <a:buChar char="•"/>
            </a:pPr>
            <a:endParaRPr lang="en-US" sz="2300" dirty="0">
              <a:solidFill>
                <a:schemeClr val="bg1"/>
              </a:solidFill>
              <a:latin typeface="Calibri" panose="020F0502020204030204" pitchFamily="34" charset="0"/>
              <a:cs typeface="Calibri" panose="020F0502020204030204" pitchFamily="34" charset="0"/>
            </a:endParaRPr>
          </a:p>
        </p:txBody>
      </p:sp>
      <p:cxnSp>
        <p:nvCxnSpPr>
          <p:cNvPr id="15" name="Straight Connector 14">
            <a:extLst>
              <a:ext uri="{FF2B5EF4-FFF2-40B4-BE49-F238E27FC236}">
                <a16:creationId xmlns:a16="http://schemas.microsoft.com/office/drawing/2014/main" id="{35E0B6D7-E1B0-C051-87B6-04BEC2D759E8}"/>
              </a:ext>
            </a:extLst>
          </p:cNvPr>
          <p:cNvCxnSpPr>
            <a:cxnSpLocks/>
          </p:cNvCxnSpPr>
          <p:nvPr/>
        </p:nvCxnSpPr>
        <p:spPr>
          <a:xfrm>
            <a:off x="3978737" y="1584075"/>
            <a:ext cx="0" cy="4302373"/>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3" name="Freeform 2">
            <a:extLst>
              <a:ext uri="{FF2B5EF4-FFF2-40B4-BE49-F238E27FC236}">
                <a16:creationId xmlns:a16="http://schemas.microsoft.com/office/drawing/2014/main" id="{96FD25CE-64AF-CE1E-AF35-3C6992BD7564}"/>
              </a:ext>
            </a:extLst>
          </p:cNvPr>
          <p:cNvSpPr/>
          <p:nvPr/>
        </p:nvSpPr>
        <p:spPr>
          <a:xfrm>
            <a:off x="579276" y="1262462"/>
            <a:ext cx="5904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Tree>
    <p:extLst>
      <p:ext uri="{BB962C8B-B14F-4D97-AF65-F5344CB8AC3E}">
        <p14:creationId xmlns:p14="http://schemas.microsoft.com/office/powerpoint/2010/main" val="13943222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BE8C1-568E-C3DC-EBBC-AC4E3D3765D8}"/>
            </a:ext>
          </a:extLst>
        </p:cNvPr>
        <p:cNvGrpSpPr/>
        <p:nvPr/>
      </p:nvGrpSpPr>
      <p:grpSpPr>
        <a:xfrm>
          <a:off x="0" y="0"/>
          <a:ext cx="0" cy="0"/>
          <a:chOff x="0" y="0"/>
          <a:chExt cx="0" cy="0"/>
        </a:xfrm>
      </p:grpSpPr>
      <p:sp>
        <p:nvSpPr>
          <p:cNvPr id="88" name="Rectangle 87">
            <a:extLst>
              <a:ext uri="{FF2B5EF4-FFF2-40B4-BE49-F238E27FC236}">
                <a16:creationId xmlns:a16="http://schemas.microsoft.com/office/drawing/2014/main" id="{1A4D58AA-6631-C571-F011-A9D48B2D3638}"/>
              </a:ext>
            </a:extLst>
          </p:cNvPr>
          <p:cNvSpPr/>
          <p:nvPr/>
        </p:nvSpPr>
        <p:spPr>
          <a:xfrm flipH="1">
            <a:off x="-48509" y="2370652"/>
            <a:ext cx="12240501" cy="3817590"/>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 name="Rounded Rectangle 4">
            <a:extLst>
              <a:ext uri="{FF2B5EF4-FFF2-40B4-BE49-F238E27FC236}">
                <a16:creationId xmlns:a16="http://schemas.microsoft.com/office/drawing/2014/main" id="{B7CE04BF-8CBE-4B1A-10E4-EB4FD89A010B}"/>
              </a:ext>
            </a:extLst>
          </p:cNvPr>
          <p:cNvSpPr/>
          <p:nvPr/>
        </p:nvSpPr>
        <p:spPr>
          <a:xfrm rot="5400000">
            <a:off x="1123997" y="826204"/>
            <a:ext cx="3977678" cy="5276468"/>
          </a:xfrm>
          <a:prstGeom prst="roundRect">
            <a:avLst>
              <a:gd name="adj" fmla="val 11116"/>
            </a:avLst>
          </a:prstGeom>
          <a:solidFill>
            <a:schemeClr val="bg1"/>
          </a:solidFill>
          <a:ln>
            <a:solidFill>
              <a:srgbClr val="10153D"/>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a:extLst>
              <a:ext uri="{FF2B5EF4-FFF2-40B4-BE49-F238E27FC236}">
                <a16:creationId xmlns:a16="http://schemas.microsoft.com/office/drawing/2014/main" id="{9E32C8EE-49ED-5A61-6ABE-69AB619401C4}"/>
              </a:ext>
            </a:extLst>
          </p:cNvPr>
          <p:cNvSpPr txBox="1"/>
          <p:nvPr/>
        </p:nvSpPr>
        <p:spPr>
          <a:xfrm>
            <a:off x="585346" y="2613155"/>
            <a:ext cx="5132823" cy="2965620"/>
          </a:xfrm>
          <a:prstGeom prst="rect">
            <a:avLst/>
          </a:prstGeom>
          <a:noFill/>
        </p:spPr>
        <p:txBody>
          <a:bodyPr wrap="square">
            <a:spAutoFit/>
          </a:bodyPr>
          <a:lstStyle/>
          <a:p>
            <a:pPr marL="342900" indent="-342900">
              <a:lnSpc>
                <a:spcPts val="2280"/>
              </a:lnSpc>
              <a:spcAft>
                <a:spcPts val="1000"/>
              </a:spcAft>
              <a:buClr>
                <a:srgbClr val="E8068C"/>
              </a:buClr>
              <a:buFont typeface="Arial" panose="020B0604020202020204" pitchFamily="34" charset="0"/>
              <a:buChar char="•"/>
            </a:pPr>
            <a:r>
              <a:rPr lang="pl-PL" sz="2200" dirty="0" err="1">
                <a:solidFill>
                  <a:srgbClr val="10153D"/>
                </a:solidFill>
                <a:latin typeface="Calibri" panose="020F0502020204030204" pitchFamily="34" charset="0"/>
                <a:cs typeface="Calibri" panose="020F0502020204030204" pitchFamily="34" charset="0"/>
              </a:rPr>
              <a:t>Fluent</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text</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simplified</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definitions</a:t>
            </a:r>
            <a:r>
              <a:rPr lang="pl-PL" sz="2200" dirty="0">
                <a:solidFill>
                  <a:srgbClr val="10153D"/>
                </a:solidFill>
                <a:latin typeface="Calibri" panose="020F0502020204030204" pitchFamily="34" charset="0"/>
                <a:cs typeface="Calibri" panose="020F0502020204030204" pitchFamily="34" charset="0"/>
              </a:rPr>
              <a:t>, no </a:t>
            </a:r>
            <a:r>
              <a:rPr lang="pl-PL" sz="2200" dirty="0" err="1">
                <a:solidFill>
                  <a:srgbClr val="10153D"/>
                </a:solidFill>
                <a:latin typeface="Calibri" panose="020F0502020204030204" pitchFamily="34" charset="0"/>
                <a:cs typeface="Calibri" panose="020F0502020204030204" pitchFamily="34" charset="0"/>
              </a:rPr>
              <a:t>bibliography</a:t>
            </a:r>
            <a:endParaRPr lang="pl-PL" sz="2200" dirty="0">
              <a:solidFill>
                <a:srgbClr val="10153D"/>
              </a:solidFill>
              <a:latin typeface="Calibri" panose="020F0502020204030204" pitchFamily="34" charset="0"/>
              <a:cs typeface="Calibri" panose="020F0502020204030204" pitchFamily="34" charset="0"/>
            </a:endParaRPr>
          </a:p>
          <a:p>
            <a:pPr marL="342900" indent="-342900">
              <a:lnSpc>
                <a:spcPts val="2280"/>
              </a:lnSpc>
              <a:spcAft>
                <a:spcPts val="1000"/>
              </a:spcAft>
              <a:buClr>
                <a:srgbClr val="E8068C"/>
              </a:buClr>
              <a:buFont typeface="Arial" panose="020B0604020202020204" pitchFamily="34" charset="0"/>
              <a:buChar char="•"/>
            </a:pPr>
            <a:r>
              <a:rPr lang="pl-PL" sz="2200" dirty="0" err="1">
                <a:solidFill>
                  <a:srgbClr val="10153D"/>
                </a:solidFill>
                <a:latin typeface="Calibri" panose="020F0502020204030204" pitchFamily="34" charset="0"/>
                <a:cs typeface="Calibri" panose="020F0502020204030204" pitchFamily="34" charset="0"/>
              </a:rPr>
              <a:t>Plausible</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company</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examples</a:t>
            </a:r>
            <a:r>
              <a:rPr lang="pl-PL" sz="2200" dirty="0">
                <a:solidFill>
                  <a:srgbClr val="10153D"/>
                </a:solidFill>
                <a:latin typeface="Calibri" panose="020F0502020204030204" pitchFamily="34" charset="0"/>
                <a:cs typeface="Calibri" panose="020F0502020204030204" pitchFamily="34" charset="0"/>
              </a:rPr>
              <a:t> (Google, </a:t>
            </a:r>
          </a:p>
          <a:p>
            <a:pPr marL="342900" indent="-342900">
              <a:lnSpc>
                <a:spcPts val="2280"/>
              </a:lnSpc>
              <a:spcAft>
                <a:spcPts val="1000"/>
              </a:spcAft>
              <a:buClr>
                <a:srgbClr val="E8068C"/>
              </a:buClr>
              <a:buFont typeface="Arial" panose="020B0604020202020204" pitchFamily="34" charset="0"/>
              <a:buChar char="•"/>
            </a:pPr>
            <a:r>
              <a:rPr lang="pl-PL" sz="2200" dirty="0">
                <a:solidFill>
                  <a:srgbClr val="10153D"/>
                </a:solidFill>
                <a:latin typeface="Calibri" panose="020F0502020204030204" pitchFamily="34" charset="0"/>
                <a:cs typeface="Calibri" panose="020F0502020204030204" pitchFamily="34" charset="0"/>
              </a:rPr>
              <a:t>Tesla, Apple) with no „</a:t>
            </a:r>
            <a:r>
              <a:rPr lang="pl-PL" sz="2200" dirty="0" err="1">
                <a:solidFill>
                  <a:srgbClr val="10153D"/>
                </a:solidFill>
                <a:latin typeface="Calibri" panose="020F0502020204030204" pitchFamily="34" charset="0"/>
                <a:cs typeface="Calibri" panose="020F0502020204030204" pitchFamily="34" charset="0"/>
              </a:rPr>
              <a:t>studies</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behind</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them</a:t>
            </a:r>
            <a:r>
              <a:rPr lang="pl-PL" sz="2200" dirty="0">
                <a:solidFill>
                  <a:srgbClr val="10153D"/>
                </a:solidFill>
                <a:latin typeface="Calibri" panose="020F0502020204030204" pitchFamily="34" charset="0"/>
                <a:cs typeface="Calibri" panose="020F0502020204030204" pitchFamily="34" charset="0"/>
              </a:rPr>
              <a:t>.</a:t>
            </a:r>
          </a:p>
          <a:p>
            <a:pPr marL="342900" indent="-342900">
              <a:lnSpc>
                <a:spcPts val="2280"/>
              </a:lnSpc>
              <a:spcAft>
                <a:spcPts val="1000"/>
              </a:spcAft>
              <a:buClr>
                <a:srgbClr val="E8068C"/>
              </a:buClr>
              <a:buFont typeface="Arial" panose="020B0604020202020204" pitchFamily="34" charset="0"/>
              <a:buChar char="•"/>
            </a:pPr>
            <a:r>
              <a:rPr lang="pl-PL" sz="2200" dirty="0">
                <a:solidFill>
                  <a:srgbClr val="10153D"/>
                </a:solidFill>
                <a:latin typeface="Calibri" panose="020F0502020204030204" pitchFamily="34" charset="0"/>
                <a:cs typeface="Calibri" panose="020F0502020204030204" pitchFamily="34" charset="0"/>
              </a:rPr>
              <a:t>100% </a:t>
            </a:r>
            <a:r>
              <a:rPr lang="pl-PL" sz="2200" dirty="0" err="1">
                <a:solidFill>
                  <a:srgbClr val="10153D"/>
                </a:solidFill>
                <a:latin typeface="Calibri" panose="020F0502020204030204" pitchFamily="34" charset="0"/>
                <a:cs typeface="Calibri" panose="020F0502020204030204" pitchFamily="34" charset="0"/>
              </a:rPr>
              <a:t>detected</a:t>
            </a:r>
            <a:r>
              <a:rPr lang="pl-PL" sz="2200" dirty="0">
                <a:solidFill>
                  <a:srgbClr val="10153D"/>
                </a:solidFill>
                <a:latin typeface="Calibri" panose="020F0502020204030204" pitchFamily="34" charset="0"/>
                <a:cs typeface="Calibri" panose="020F0502020204030204" pitchFamily="34" charset="0"/>
              </a:rPr>
              <a:t> as AI-</a:t>
            </a:r>
            <a:r>
              <a:rPr lang="pl-PL" sz="2200" dirty="0" err="1">
                <a:solidFill>
                  <a:srgbClr val="10153D"/>
                </a:solidFill>
                <a:latin typeface="Calibri" panose="020F0502020204030204" pitchFamily="34" charset="0"/>
                <a:cs typeface="Calibri" panose="020F0502020204030204" pitchFamily="34" charset="0"/>
              </a:rPr>
              <a:t>generated</a:t>
            </a:r>
            <a:r>
              <a:rPr lang="pl-PL" sz="2200" dirty="0">
                <a:solidFill>
                  <a:srgbClr val="10153D"/>
                </a:solidFill>
                <a:latin typeface="Calibri" panose="020F0502020204030204" pitchFamily="34" charset="0"/>
                <a:cs typeface="Calibri" panose="020F0502020204030204" pitchFamily="34" charset="0"/>
              </a:rPr>
              <a:t> by </a:t>
            </a:r>
            <a:r>
              <a:rPr lang="pl-PL" sz="2200" dirty="0" err="1">
                <a:solidFill>
                  <a:srgbClr val="10153D"/>
                </a:solidFill>
                <a:latin typeface="Calibri" panose="020F0502020204030204" pitchFamily="34" charset="0"/>
                <a:cs typeface="Calibri" panose="020F0502020204030204" pitchFamily="34" charset="0"/>
              </a:rPr>
              <a:t>Originality.ai</a:t>
            </a:r>
            <a:endParaRPr lang="pl-PL" sz="2200" dirty="0">
              <a:solidFill>
                <a:srgbClr val="10153D"/>
              </a:solidFill>
              <a:latin typeface="Calibri" panose="020F0502020204030204" pitchFamily="34" charset="0"/>
              <a:cs typeface="Calibri" panose="020F0502020204030204" pitchFamily="34" charset="0"/>
            </a:endParaRPr>
          </a:p>
          <a:p>
            <a:pPr marL="342900" indent="-342900">
              <a:lnSpc>
                <a:spcPts val="2280"/>
              </a:lnSpc>
              <a:spcAft>
                <a:spcPts val="1000"/>
              </a:spcAft>
              <a:buClr>
                <a:srgbClr val="E8068C"/>
              </a:buClr>
              <a:buFont typeface="Arial" panose="020B0604020202020204" pitchFamily="34" charset="0"/>
              <a:buChar char="•"/>
            </a:pPr>
            <a:endParaRPr lang="pl-PL" sz="2200" dirty="0">
              <a:solidFill>
                <a:srgbClr val="10153D"/>
              </a:solidFill>
              <a:latin typeface="Calibri" panose="020F0502020204030204" pitchFamily="34" charset="0"/>
              <a:cs typeface="Calibri" panose="020F0502020204030204" pitchFamily="34" charset="0"/>
            </a:endParaRPr>
          </a:p>
        </p:txBody>
      </p:sp>
      <p:sp>
        <p:nvSpPr>
          <p:cNvPr id="90" name="Graphic 7">
            <a:extLst>
              <a:ext uri="{FF2B5EF4-FFF2-40B4-BE49-F238E27FC236}">
                <a16:creationId xmlns:a16="http://schemas.microsoft.com/office/drawing/2014/main" id="{63D7A6CD-441E-61EE-000F-A177B3F32003}"/>
              </a:ext>
            </a:extLst>
          </p:cNvPr>
          <p:cNvSpPr/>
          <p:nvPr/>
        </p:nvSpPr>
        <p:spPr>
          <a:xfrm>
            <a:off x="3407000" y="4368392"/>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7" name="Rounded Rectangle 6">
            <a:extLst>
              <a:ext uri="{FF2B5EF4-FFF2-40B4-BE49-F238E27FC236}">
                <a16:creationId xmlns:a16="http://schemas.microsoft.com/office/drawing/2014/main" id="{4BC642F9-4557-CAC0-D3B5-FA82FBCF2258}"/>
              </a:ext>
            </a:extLst>
          </p:cNvPr>
          <p:cNvSpPr/>
          <p:nvPr/>
        </p:nvSpPr>
        <p:spPr>
          <a:xfrm rot="5400000">
            <a:off x="6691878" y="1057899"/>
            <a:ext cx="4441067" cy="5276468"/>
          </a:xfrm>
          <a:prstGeom prst="roundRect">
            <a:avLst>
              <a:gd name="adj" fmla="val 8723"/>
            </a:avLst>
          </a:prstGeom>
          <a:solidFill>
            <a:schemeClr val="bg1"/>
          </a:solidFill>
          <a:ln>
            <a:solidFill>
              <a:srgbClr val="10153D"/>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A94236A4-752A-5703-0DBD-81BB1A58767A}"/>
              </a:ext>
            </a:extLst>
          </p:cNvPr>
          <p:cNvSpPr txBox="1"/>
          <p:nvPr/>
        </p:nvSpPr>
        <p:spPr>
          <a:xfrm>
            <a:off x="6449987" y="2613155"/>
            <a:ext cx="5100657" cy="4401911"/>
          </a:xfrm>
          <a:prstGeom prst="rect">
            <a:avLst/>
          </a:prstGeom>
          <a:noFill/>
        </p:spPr>
        <p:txBody>
          <a:bodyPr wrap="square">
            <a:spAutoFit/>
          </a:bodyPr>
          <a:lstStyle/>
          <a:p>
            <a:pPr marL="342900" indent="-342900">
              <a:lnSpc>
                <a:spcPts val="2280"/>
              </a:lnSpc>
              <a:spcAft>
                <a:spcPts val="1000"/>
              </a:spcAft>
              <a:buClr>
                <a:srgbClr val="22BDBF"/>
              </a:buClr>
              <a:buFont typeface="Arial" panose="020B0604020202020204" pitchFamily="34" charset="0"/>
              <a:buChar char="•"/>
            </a:pPr>
            <a:r>
              <a:rPr lang="pl-PL" sz="2200" dirty="0" err="1">
                <a:solidFill>
                  <a:srgbClr val="10153D"/>
                </a:solidFill>
                <a:latin typeface="Calibri" panose="020F0502020204030204" pitchFamily="34" charset="0"/>
                <a:cs typeface="Calibri" panose="020F0502020204030204" pitchFamily="34" charset="0"/>
              </a:rPr>
              <a:t>Theory-grounded</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definitions</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citing</a:t>
            </a:r>
            <a:r>
              <a:rPr lang="pl-PL" sz="2200" dirty="0">
                <a:solidFill>
                  <a:srgbClr val="10153D"/>
                </a:solidFill>
                <a:latin typeface="Calibri" panose="020F0502020204030204" pitchFamily="34" charset="0"/>
                <a:cs typeface="Calibri" panose="020F0502020204030204" pitchFamily="34" charset="0"/>
              </a:rPr>
              <a:t> Porter, Janasz, Pomykalski, Freeman</a:t>
            </a:r>
          </a:p>
          <a:p>
            <a:pPr marL="342900" indent="-342900">
              <a:lnSpc>
                <a:spcPts val="2280"/>
              </a:lnSpc>
              <a:spcAft>
                <a:spcPts val="1000"/>
              </a:spcAft>
              <a:buClr>
                <a:srgbClr val="22BDBF"/>
              </a:buClr>
              <a:buFont typeface="Arial" panose="020B0604020202020204" pitchFamily="34" charset="0"/>
              <a:buChar char="•"/>
            </a:pPr>
            <a:r>
              <a:rPr lang="pl-PL" sz="2200" dirty="0">
                <a:solidFill>
                  <a:srgbClr val="10153D"/>
                </a:solidFill>
                <a:latin typeface="Calibri" panose="020F0502020204030204" pitchFamily="34" charset="0"/>
                <a:cs typeface="Calibri" panose="020F0502020204030204" pitchFamily="34" charset="0"/>
              </a:rPr>
              <a:t>Real </a:t>
            </a:r>
            <a:r>
              <a:rPr lang="pl-PL" sz="2200" dirty="0" err="1">
                <a:solidFill>
                  <a:srgbClr val="10153D"/>
                </a:solidFill>
                <a:latin typeface="Calibri" panose="020F0502020204030204" pitchFamily="34" charset="0"/>
                <a:cs typeface="Calibri" panose="020F0502020204030204" pitchFamily="34" charset="0"/>
              </a:rPr>
              <a:t>research</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traditions</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innovation</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typologies</a:t>
            </a:r>
            <a:r>
              <a:rPr lang="pl-PL" sz="2200" dirty="0">
                <a:solidFill>
                  <a:srgbClr val="10153D"/>
                </a:solidFill>
                <a:latin typeface="Calibri" panose="020F0502020204030204" pitchFamily="34" charset="0"/>
                <a:cs typeface="Calibri" panose="020F0502020204030204" pitchFamily="34" charset="0"/>
              </a:rPr>
              <a:t>, network </a:t>
            </a:r>
            <a:r>
              <a:rPr lang="pl-PL" sz="2200" dirty="0" err="1">
                <a:solidFill>
                  <a:srgbClr val="10153D"/>
                </a:solidFill>
                <a:latin typeface="Calibri" panose="020F0502020204030204" pitchFamily="34" charset="0"/>
                <a:cs typeface="Calibri" panose="020F0502020204030204" pitchFamily="34" charset="0"/>
              </a:rPr>
              <a:t>economy</a:t>
            </a:r>
            <a:r>
              <a:rPr lang="pl-PL" sz="2200" dirty="0">
                <a:solidFill>
                  <a:srgbClr val="10153D"/>
                </a:solidFill>
                <a:latin typeface="Calibri" panose="020F0502020204030204" pitchFamily="34" charset="0"/>
                <a:cs typeface="Calibri" panose="020F0502020204030204" pitchFamily="34" charset="0"/>
              </a:rPr>
              <a:t>, SME </a:t>
            </a:r>
            <a:r>
              <a:rPr lang="pl-PL" sz="2200" dirty="0" err="1">
                <a:solidFill>
                  <a:srgbClr val="10153D"/>
                </a:solidFill>
                <a:latin typeface="Calibri" panose="020F0502020204030204" pitchFamily="34" charset="0"/>
                <a:cs typeface="Calibri" panose="020F0502020204030204" pitchFamily="34" charset="0"/>
              </a:rPr>
              <a:t>context</a:t>
            </a:r>
            <a:r>
              <a:rPr lang="pl-PL" sz="2200" dirty="0">
                <a:solidFill>
                  <a:srgbClr val="10153D"/>
                </a:solidFill>
                <a:latin typeface="Calibri" panose="020F0502020204030204" pitchFamily="34" charset="0"/>
                <a:cs typeface="Calibri" panose="020F0502020204030204" pitchFamily="34" charset="0"/>
              </a:rPr>
              <a:t>.</a:t>
            </a:r>
          </a:p>
          <a:p>
            <a:pPr marL="342900" indent="-342900">
              <a:lnSpc>
                <a:spcPts val="2280"/>
              </a:lnSpc>
              <a:spcAft>
                <a:spcPts val="1000"/>
              </a:spcAft>
              <a:buClr>
                <a:srgbClr val="22BDBF"/>
              </a:buClr>
              <a:buFont typeface="Arial" panose="020B0604020202020204" pitchFamily="34" charset="0"/>
              <a:buChar char="•"/>
            </a:pPr>
            <a:r>
              <a:rPr lang="pl-PL" sz="2200" dirty="0" err="1">
                <a:solidFill>
                  <a:srgbClr val="10153D"/>
                </a:solidFill>
                <a:latin typeface="Calibri" panose="020F0502020204030204" pitchFamily="34" charset="0"/>
                <a:cs typeface="Calibri" panose="020F0502020204030204" pitchFamily="34" charset="0"/>
              </a:rPr>
              <a:t>Concrete</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bibliography</a:t>
            </a:r>
            <a:r>
              <a:rPr lang="pl-PL" sz="2200" dirty="0">
                <a:solidFill>
                  <a:srgbClr val="10153D"/>
                </a:solidFill>
                <a:latin typeface="Calibri" panose="020F0502020204030204" pitchFamily="34" charset="0"/>
                <a:cs typeface="Calibri" panose="020F0502020204030204" pitchFamily="34" charset="0"/>
              </a:rPr>
              <a:t> in APA format, </a:t>
            </a:r>
            <a:r>
              <a:rPr lang="pl-PL" sz="2200" dirty="0" err="1">
                <a:solidFill>
                  <a:srgbClr val="10153D"/>
                </a:solidFill>
                <a:latin typeface="Calibri" panose="020F0502020204030204" pitchFamily="34" charset="0"/>
                <a:cs typeface="Calibri" panose="020F0502020204030204" pitchFamily="34" charset="0"/>
              </a:rPr>
              <a:t>ready</a:t>
            </a:r>
            <a:r>
              <a:rPr lang="pl-PL" sz="2200" dirty="0">
                <a:solidFill>
                  <a:srgbClr val="10153D"/>
                </a:solidFill>
                <a:latin typeface="Calibri" panose="020F0502020204030204" pitchFamily="34" charset="0"/>
                <a:cs typeface="Calibri" panose="020F0502020204030204" pitchFamily="34" charset="0"/>
              </a:rPr>
              <a:t> to </a:t>
            </a:r>
            <a:r>
              <a:rPr lang="pl-PL" sz="2200" dirty="0" err="1">
                <a:solidFill>
                  <a:srgbClr val="10153D"/>
                </a:solidFill>
                <a:latin typeface="Calibri" panose="020F0502020204030204" pitchFamily="34" charset="0"/>
                <a:cs typeface="Calibri" panose="020F0502020204030204" pitchFamily="34" charset="0"/>
              </a:rPr>
              <a:t>verify</a:t>
            </a:r>
            <a:endParaRPr lang="pl-PL" sz="2200" dirty="0">
              <a:solidFill>
                <a:srgbClr val="10153D"/>
              </a:solidFill>
              <a:latin typeface="Calibri" panose="020F0502020204030204" pitchFamily="34" charset="0"/>
              <a:cs typeface="Calibri" panose="020F0502020204030204" pitchFamily="34" charset="0"/>
            </a:endParaRPr>
          </a:p>
          <a:p>
            <a:pPr marL="342900" indent="-342900">
              <a:lnSpc>
                <a:spcPts val="2280"/>
              </a:lnSpc>
              <a:spcAft>
                <a:spcPts val="1000"/>
              </a:spcAft>
              <a:buClr>
                <a:srgbClr val="22BDBF"/>
              </a:buClr>
              <a:buFont typeface="Arial" panose="020B0604020202020204" pitchFamily="34" charset="0"/>
              <a:buChar char="•"/>
            </a:pPr>
            <a:r>
              <a:rPr lang="pl-PL" sz="2200" dirty="0">
                <a:solidFill>
                  <a:srgbClr val="10153D"/>
                </a:solidFill>
                <a:latin typeface="Calibri" panose="020F0502020204030204" pitchFamily="34" charset="0"/>
                <a:cs typeface="Calibri" panose="020F0502020204030204" pitchFamily="34" charset="0"/>
              </a:rPr>
              <a:t>Style </a:t>
            </a:r>
            <a:r>
              <a:rPr lang="pl-PL" sz="2200" dirty="0" err="1">
                <a:solidFill>
                  <a:srgbClr val="10153D"/>
                </a:solidFill>
                <a:latin typeface="Calibri" panose="020F0502020204030204" pitchFamily="34" charset="0"/>
                <a:cs typeface="Calibri" panose="020F0502020204030204" pitchFamily="34" charset="0"/>
              </a:rPr>
              <a:t>scored</a:t>
            </a:r>
            <a:r>
              <a:rPr lang="pl-PL" sz="2200" dirty="0">
                <a:solidFill>
                  <a:srgbClr val="10153D"/>
                </a:solidFill>
                <a:latin typeface="Calibri" panose="020F0502020204030204" pitchFamily="34" charset="0"/>
                <a:cs typeface="Calibri" panose="020F0502020204030204" pitchFamily="34" charset="0"/>
              </a:rPr>
              <a:t> 92% </a:t>
            </a:r>
            <a:r>
              <a:rPr lang="pl-PL" sz="2200" dirty="0" err="1">
                <a:solidFill>
                  <a:srgbClr val="10153D"/>
                </a:solidFill>
                <a:latin typeface="Calibri" panose="020F0502020204030204" pitchFamily="34" charset="0"/>
                <a:cs typeface="Calibri" panose="020F0502020204030204" pitchFamily="34" charset="0"/>
              </a:rPr>
              <a:t>original</a:t>
            </a:r>
            <a:r>
              <a:rPr lang="pl-PL" sz="2200" dirty="0">
                <a:solidFill>
                  <a:srgbClr val="10153D"/>
                </a:solidFill>
                <a:latin typeface="Calibri" panose="020F0502020204030204" pitchFamily="34" charset="0"/>
                <a:cs typeface="Calibri" panose="020F0502020204030204" pitchFamily="34" charset="0"/>
              </a:rPr>
              <a:t> by </a:t>
            </a:r>
            <a:r>
              <a:rPr lang="pl-PL" sz="2200" dirty="0" err="1">
                <a:solidFill>
                  <a:srgbClr val="10153D"/>
                </a:solidFill>
                <a:latin typeface="Calibri" panose="020F0502020204030204" pitchFamily="34" charset="0"/>
                <a:cs typeface="Calibri" panose="020F0502020204030204" pitchFamily="34" charset="0"/>
              </a:rPr>
              <a:t>Originality.ai</a:t>
            </a:r>
            <a:endParaRPr lang="pl-PL" sz="2200" dirty="0">
              <a:solidFill>
                <a:srgbClr val="10153D"/>
              </a:solidFill>
              <a:latin typeface="Calibri" panose="020F0502020204030204" pitchFamily="34" charset="0"/>
              <a:cs typeface="Calibri" panose="020F0502020204030204" pitchFamily="34" charset="0"/>
            </a:endParaRPr>
          </a:p>
          <a:p>
            <a:pPr marL="342900" indent="-342900">
              <a:lnSpc>
                <a:spcPts val="2280"/>
              </a:lnSpc>
              <a:spcAft>
                <a:spcPts val="1000"/>
              </a:spcAft>
              <a:buClr>
                <a:srgbClr val="22BDBF"/>
              </a:buClr>
              <a:buFont typeface="Arial" panose="020B0604020202020204" pitchFamily="34" charset="0"/>
              <a:buChar char="•"/>
            </a:pPr>
            <a:endParaRPr lang="pl-PL" sz="2200" dirty="0">
              <a:solidFill>
                <a:srgbClr val="10153D"/>
              </a:solidFill>
              <a:latin typeface="Calibri" panose="020F0502020204030204" pitchFamily="34" charset="0"/>
              <a:cs typeface="Calibri" panose="020F0502020204030204" pitchFamily="34" charset="0"/>
            </a:endParaRPr>
          </a:p>
          <a:p>
            <a:pPr marL="342900" indent="-342900">
              <a:lnSpc>
                <a:spcPts val="2280"/>
              </a:lnSpc>
              <a:spcAft>
                <a:spcPts val="1000"/>
              </a:spcAft>
              <a:buClr>
                <a:srgbClr val="22BDBF"/>
              </a:buClr>
              <a:buFont typeface="Arial" panose="020B0604020202020204" pitchFamily="34" charset="0"/>
              <a:buChar char="•"/>
            </a:pPr>
            <a:endParaRPr lang="pl-PL" sz="2200" dirty="0">
              <a:solidFill>
                <a:srgbClr val="10153D"/>
              </a:solidFill>
              <a:latin typeface="Calibri" panose="020F0502020204030204" pitchFamily="34" charset="0"/>
              <a:cs typeface="Calibri" panose="020F0502020204030204" pitchFamily="34" charset="0"/>
            </a:endParaRPr>
          </a:p>
          <a:p>
            <a:pPr marL="342900" indent="-342900">
              <a:lnSpc>
                <a:spcPts val="2280"/>
              </a:lnSpc>
              <a:spcAft>
                <a:spcPts val="1000"/>
              </a:spcAft>
              <a:buClr>
                <a:srgbClr val="22BDBF"/>
              </a:buClr>
              <a:buFont typeface="Arial" panose="020B0604020202020204" pitchFamily="34" charset="0"/>
              <a:buChar char="•"/>
            </a:pPr>
            <a:endParaRPr lang="pl-PL" sz="2200" dirty="0">
              <a:solidFill>
                <a:srgbClr val="10153D"/>
              </a:solidFill>
              <a:latin typeface="Calibri" panose="020F0502020204030204" pitchFamily="34" charset="0"/>
              <a:cs typeface="Calibri" panose="020F0502020204030204" pitchFamily="34" charset="0"/>
            </a:endParaRPr>
          </a:p>
        </p:txBody>
      </p:sp>
      <p:sp>
        <p:nvSpPr>
          <p:cNvPr id="27" name="Text Placeholder 11">
            <a:extLst>
              <a:ext uri="{FF2B5EF4-FFF2-40B4-BE49-F238E27FC236}">
                <a16:creationId xmlns:a16="http://schemas.microsoft.com/office/drawing/2014/main" id="{6A7F1C3E-09BA-EBF6-0E5D-CAC82AF50EB6}"/>
              </a:ext>
            </a:extLst>
          </p:cNvPr>
          <p:cNvSpPr txBox="1">
            <a:spLocks/>
          </p:cNvSpPr>
          <p:nvPr/>
        </p:nvSpPr>
        <p:spPr>
          <a:xfrm>
            <a:off x="0" y="288876"/>
            <a:ext cx="12192000"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solidFill>
                  <a:srgbClr val="10153D"/>
                </a:solidFill>
                <a:latin typeface="Calibri" panose="020F0502020204030204" pitchFamily="34" charset="0"/>
                <a:cs typeface="Calibri" panose="020F0502020204030204" pitchFamily="34" charset="0"/>
              </a:rPr>
              <a:t>ChatGPT 4.0 vs </a:t>
            </a:r>
            <a:r>
              <a:rPr lang="en-US" sz="3600" b="1" dirty="0" err="1">
                <a:solidFill>
                  <a:srgbClr val="10153D"/>
                </a:solidFill>
                <a:latin typeface="Calibri" panose="020F0502020204030204" pitchFamily="34" charset="0"/>
                <a:cs typeface="Calibri" panose="020F0502020204030204" pitchFamily="34" charset="0"/>
              </a:rPr>
              <a:t>NotebookLM</a:t>
            </a:r>
            <a:r>
              <a:rPr lang="en-US" sz="3600" b="1" dirty="0">
                <a:solidFill>
                  <a:srgbClr val="10153D"/>
                </a:solidFill>
                <a:latin typeface="Calibri" panose="020F0502020204030204" pitchFamily="34" charset="0"/>
                <a:cs typeface="Calibri" panose="020F0502020204030204" pitchFamily="34" charset="0"/>
              </a:rPr>
              <a:t>: what grounding changes</a:t>
            </a:r>
          </a:p>
          <a:p>
            <a:pPr marL="0" indent="0" algn="ctr">
              <a:buNone/>
            </a:pPr>
            <a:endParaRPr lang="en-US" sz="3600" b="1" dirty="0">
              <a:solidFill>
                <a:srgbClr val="10153D"/>
              </a:solidFill>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447CE484-CE80-5160-B6ED-678A64DFD83A}"/>
              </a:ext>
            </a:extLst>
          </p:cNvPr>
          <p:cNvSpPr/>
          <p:nvPr/>
        </p:nvSpPr>
        <p:spPr>
          <a:xfrm rot="5400000">
            <a:off x="2801095" y="-850898"/>
            <a:ext cx="623480" cy="5276468"/>
          </a:xfrm>
          <a:custGeom>
            <a:avLst/>
            <a:gdLst>
              <a:gd name="csX0" fmla="*/ 0 w 623480"/>
              <a:gd name="csY0" fmla="*/ 4827911 h 5276468"/>
              <a:gd name="csX1" fmla="*/ 1 w 623480"/>
              <a:gd name="csY1" fmla="*/ 448557 h 5276468"/>
              <a:gd name="csX2" fmla="*/ 448558 w 623480"/>
              <a:gd name="csY2" fmla="*/ 0 h 5276468"/>
              <a:gd name="csX3" fmla="*/ 623480 w 623480"/>
              <a:gd name="csY3" fmla="*/ 0 h 5276468"/>
              <a:gd name="csX4" fmla="*/ 623480 w 623480"/>
              <a:gd name="csY4" fmla="*/ 5276468 h 5276468"/>
              <a:gd name="csX5" fmla="*/ 448557 w 623480"/>
              <a:gd name="csY5" fmla="*/ 5276468 h 5276468"/>
              <a:gd name="csX6" fmla="*/ 0 w 623480"/>
              <a:gd name="csY6" fmla="*/ 4827911 h 527646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23480" h="5276468">
                <a:moveTo>
                  <a:pt x="0" y="4827911"/>
                </a:moveTo>
                <a:lnTo>
                  <a:pt x="1" y="448557"/>
                </a:lnTo>
                <a:cubicBezTo>
                  <a:pt x="1" y="200826"/>
                  <a:pt x="200827" y="0"/>
                  <a:pt x="448558" y="0"/>
                </a:cubicBezTo>
                <a:lnTo>
                  <a:pt x="623480" y="0"/>
                </a:lnTo>
                <a:lnTo>
                  <a:pt x="623480" y="5276468"/>
                </a:lnTo>
                <a:lnTo>
                  <a:pt x="448557" y="5276468"/>
                </a:lnTo>
                <a:cubicBezTo>
                  <a:pt x="200826" y="5276468"/>
                  <a:pt x="0" y="5075642"/>
                  <a:pt x="0" y="4827911"/>
                </a:cubicBezTo>
                <a:close/>
              </a:path>
            </a:pathLst>
          </a:custGeom>
          <a:solidFill>
            <a:srgbClr val="E8068C"/>
          </a:solidFill>
          <a:ln>
            <a:noFill/>
            <a:prstDash val="sysDot"/>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Freeform 45">
            <a:extLst>
              <a:ext uri="{FF2B5EF4-FFF2-40B4-BE49-F238E27FC236}">
                <a16:creationId xmlns:a16="http://schemas.microsoft.com/office/drawing/2014/main" id="{54A0B6F1-C875-209C-C801-F465BBBA9EC9}"/>
              </a:ext>
            </a:extLst>
          </p:cNvPr>
          <p:cNvSpPr/>
          <p:nvPr/>
        </p:nvSpPr>
        <p:spPr>
          <a:xfrm rot="5400000">
            <a:off x="8586383" y="-890802"/>
            <a:ext cx="623480" cy="5276468"/>
          </a:xfrm>
          <a:custGeom>
            <a:avLst/>
            <a:gdLst>
              <a:gd name="csX0" fmla="*/ 0 w 623480"/>
              <a:gd name="csY0" fmla="*/ 4827911 h 5276468"/>
              <a:gd name="csX1" fmla="*/ 1 w 623480"/>
              <a:gd name="csY1" fmla="*/ 448557 h 5276468"/>
              <a:gd name="csX2" fmla="*/ 448558 w 623480"/>
              <a:gd name="csY2" fmla="*/ 0 h 5276468"/>
              <a:gd name="csX3" fmla="*/ 623480 w 623480"/>
              <a:gd name="csY3" fmla="*/ 0 h 5276468"/>
              <a:gd name="csX4" fmla="*/ 623480 w 623480"/>
              <a:gd name="csY4" fmla="*/ 5276468 h 5276468"/>
              <a:gd name="csX5" fmla="*/ 448557 w 623480"/>
              <a:gd name="csY5" fmla="*/ 5276468 h 5276468"/>
              <a:gd name="csX6" fmla="*/ 0 w 623480"/>
              <a:gd name="csY6" fmla="*/ 4827911 h 527646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23480" h="5276468">
                <a:moveTo>
                  <a:pt x="0" y="4827911"/>
                </a:moveTo>
                <a:lnTo>
                  <a:pt x="1" y="448557"/>
                </a:lnTo>
                <a:cubicBezTo>
                  <a:pt x="1" y="200826"/>
                  <a:pt x="200827" y="0"/>
                  <a:pt x="448558" y="0"/>
                </a:cubicBezTo>
                <a:lnTo>
                  <a:pt x="623480" y="0"/>
                </a:lnTo>
                <a:lnTo>
                  <a:pt x="623480" y="5276468"/>
                </a:lnTo>
                <a:lnTo>
                  <a:pt x="448557" y="5276468"/>
                </a:lnTo>
                <a:cubicBezTo>
                  <a:pt x="200826" y="5276468"/>
                  <a:pt x="0" y="5075642"/>
                  <a:pt x="0" y="4827911"/>
                </a:cubicBezTo>
                <a:close/>
              </a:path>
            </a:pathLst>
          </a:custGeom>
          <a:solidFill>
            <a:srgbClr val="22BDBF"/>
          </a:solidFill>
          <a:ln>
            <a:noFill/>
            <a:prstDash val="sysDot"/>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Box 2">
            <a:extLst>
              <a:ext uri="{FF2B5EF4-FFF2-40B4-BE49-F238E27FC236}">
                <a16:creationId xmlns:a16="http://schemas.microsoft.com/office/drawing/2014/main" id="{2BA09C63-06C3-D1D4-F7C1-1E7A76594061}"/>
              </a:ext>
            </a:extLst>
          </p:cNvPr>
          <p:cNvSpPr txBox="1"/>
          <p:nvPr/>
        </p:nvSpPr>
        <p:spPr>
          <a:xfrm>
            <a:off x="-157168" y="806024"/>
            <a:ext cx="12349163" cy="446276"/>
          </a:xfrm>
          <a:prstGeom prst="rect">
            <a:avLst/>
          </a:prstGeom>
          <a:noFill/>
        </p:spPr>
        <p:txBody>
          <a:bodyPr wrap="square">
            <a:spAutoFit/>
          </a:bodyPr>
          <a:lstStyle/>
          <a:p>
            <a:pPr algn="ctr"/>
            <a:r>
              <a:rPr lang="en-IE" sz="2300" dirty="0">
                <a:solidFill>
                  <a:srgbClr val="10153D"/>
                </a:solidFill>
                <a:latin typeface="Calibri" panose="020F0502020204030204" pitchFamily="34" charset="0"/>
                <a:ea typeface="Georgia" pitchFamily="34" charset="-122"/>
                <a:cs typeface="Calibri" panose="020F0502020204030204" pitchFamily="34" charset="0"/>
              </a:rPr>
              <a:t>Sources are not just academic - they are what make AI output accountable.</a:t>
            </a:r>
          </a:p>
        </p:txBody>
      </p:sp>
      <p:sp>
        <p:nvSpPr>
          <p:cNvPr id="6" name="Rectangle 5">
            <a:extLst>
              <a:ext uri="{FF2B5EF4-FFF2-40B4-BE49-F238E27FC236}">
                <a16:creationId xmlns:a16="http://schemas.microsoft.com/office/drawing/2014/main" id="{A9A46A1C-CB9A-10FA-EA83-1759600B9151}"/>
              </a:ext>
            </a:extLst>
          </p:cNvPr>
          <p:cNvSpPr/>
          <p:nvPr/>
        </p:nvSpPr>
        <p:spPr>
          <a:xfrm rot="18900000">
            <a:off x="5007513" y="2225771"/>
            <a:ext cx="362596" cy="362596"/>
          </a:xfrm>
          <a:prstGeom prst="rect">
            <a:avLst/>
          </a:prstGeom>
          <a:solidFill>
            <a:srgbClr val="E806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BADE98D-67E7-68E7-1AF0-392F3151D669}"/>
              </a:ext>
            </a:extLst>
          </p:cNvPr>
          <p:cNvSpPr/>
          <p:nvPr/>
        </p:nvSpPr>
        <p:spPr>
          <a:xfrm rot="18900000">
            <a:off x="10807089" y="2225771"/>
            <a:ext cx="362596" cy="362596"/>
          </a:xfrm>
          <a:prstGeom prst="rect">
            <a:avLst/>
          </a:prstGeom>
          <a:solidFill>
            <a:srgbClr val="22BD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DBE4BCB0-3ED7-8879-E373-72776AC65BA1}"/>
              </a:ext>
            </a:extLst>
          </p:cNvPr>
          <p:cNvCxnSpPr>
            <a:cxnSpLocks/>
          </p:cNvCxnSpPr>
          <p:nvPr/>
        </p:nvCxnSpPr>
        <p:spPr>
          <a:xfrm flipH="1">
            <a:off x="6288462" y="3293317"/>
            <a:ext cx="5276471"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7BE446B-C763-09DC-7699-1FEB8D343668}"/>
              </a:ext>
            </a:extLst>
          </p:cNvPr>
          <p:cNvCxnSpPr>
            <a:cxnSpLocks/>
          </p:cNvCxnSpPr>
          <p:nvPr/>
        </p:nvCxnSpPr>
        <p:spPr>
          <a:xfrm flipH="1">
            <a:off x="474601" y="3279029"/>
            <a:ext cx="5276471"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CDDC25D4-CB02-C9E3-C738-F19BF71DD0DA}"/>
              </a:ext>
            </a:extLst>
          </p:cNvPr>
          <p:cNvCxnSpPr>
            <a:cxnSpLocks/>
          </p:cNvCxnSpPr>
          <p:nvPr/>
        </p:nvCxnSpPr>
        <p:spPr>
          <a:xfrm flipH="1">
            <a:off x="457656" y="3731359"/>
            <a:ext cx="5276471"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ACB62637-F80B-DB0D-5A48-DCFEDFB7A1D2}"/>
              </a:ext>
            </a:extLst>
          </p:cNvPr>
          <p:cNvCxnSpPr>
            <a:cxnSpLocks/>
          </p:cNvCxnSpPr>
          <p:nvPr/>
        </p:nvCxnSpPr>
        <p:spPr>
          <a:xfrm flipH="1">
            <a:off x="474599" y="4455259"/>
            <a:ext cx="5276471"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859B347F-059E-B60D-E1A7-BCF06AA4F710}"/>
              </a:ext>
            </a:extLst>
          </p:cNvPr>
          <p:cNvSpPr/>
          <p:nvPr/>
        </p:nvSpPr>
        <p:spPr>
          <a:xfrm rot="5400000">
            <a:off x="2720418" y="-636569"/>
            <a:ext cx="784829" cy="5276468"/>
          </a:xfrm>
          <a:custGeom>
            <a:avLst/>
            <a:gdLst>
              <a:gd name="csX0" fmla="*/ 0 w 623480"/>
              <a:gd name="csY0" fmla="*/ 4827911 h 5276468"/>
              <a:gd name="csX1" fmla="*/ 1 w 623480"/>
              <a:gd name="csY1" fmla="*/ 448557 h 5276468"/>
              <a:gd name="csX2" fmla="*/ 448558 w 623480"/>
              <a:gd name="csY2" fmla="*/ 0 h 5276468"/>
              <a:gd name="csX3" fmla="*/ 623480 w 623480"/>
              <a:gd name="csY3" fmla="*/ 0 h 5276468"/>
              <a:gd name="csX4" fmla="*/ 623480 w 623480"/>
              <a:gd name="csY4" fmla="*/ 5276468 h 5276468"/>
              <a:gd name="csX5" fmla="*/ 448557 w 623480"/>
              <a:gd name="csY5" fmla="*/ 5276468 h 5276468"/>
              <a:gd name="csX6" fmla="*/ 0 w 623480"/>
              <a:gd name="csY6" fmla="*/ 4827911 h 527646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23480" h="5276468">
                <a:moveTo>
                  <a:pt x="0" y="4827911"/>
                </a:moveTo>
                <a:lnTo>
                  <a:pt x="1" y="448557"/>
                </a:lnTo>
                <a:cubicBezTo>
                  <a:pt x="1" y="200826"/>
                  <a:pt x="200827" y="0"/>
                  <a:pt x="448558" y="0"/>
                </a:cubicBezTo>
                <a:lnTo>
                  <a:pt x="623480" y="0"/>
                </a:lnTo>
                <a:lnTo>
                  <a:pt x="623480" y="5276468"/>
                </a:lnTo>
                <a:lnTo>
                  <a:pt x="448557" y="5276468"/>
                </a:lnTo>
                <a:cubicBezTo>
                  <a:pt x="200826" y="5276468"/>
                  <a:pt x="0" y="5075642"/>
                  <a:pt x="0" y="4827911"/>
                </a:cubicBezTo>
                <a:close/>
              </a:path>
            </a:pathLst>
          </a:custGeom>
          <a:solidFill>
            <a:srgbClr val="E8068C"/>
          </a:solidFill>
          <a:ln>
            <a:noFill/>
            <a:prstDash val="sysDot"/>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15">
            <a:extLst>
              <a:ext uri="{FF2B5EF4-FFF2-40B4-BE49-F238E27FC236}">
                <a16:creationId xmlns:a16="http://schemas.microsoft.com/office/drawing/2014/main" id="{17BBB3B3-D0B7-BFCC-6FD7-A505BC85E52A}"/>
              </a:ext>
            </a:extLst>
          </p:cNvPr>
          <p:cNvSpPr/>
          <p:nvPr/>
        </p:nvSpPr>
        <p:spPr>
          <a:xfrm rot="5400000">
            <a:off x="8505709" y="-625856"/>
            <a:ext cx="784829" cy="5276468"/>
          </a:xfrm>
          <a:custGeom>
            <a:avLst/>
            <a:gdLst>
              <a:gd name="csX0" fmla="*/ 0 w 623480"/>
              <a:gd name="csY0" fmla="*/ 4827911 h 5276468"/>
              <a:gd name="csX1" fmla="*/ 1 w 623480"/>
              <a:gd name="csY1" fmla="*/ 448557 h 5276468"/>
              <a:gd name="csX2" fmla="*/ 448558 w 623480"/>
              <a:gd name="csY2" fmla="*/ 0 h 5276468"/>
              <a:gd name="csX3" fmla="*/ 623480 w 623480"/>
              <a:gd name="csY3" fmla="*/ 0 h 5276468"/>
              <a:gd name="csX4" fmla="*/ 623480 w 623480"/>
              <a:gd name="csY4" fmla="*/ 5276468 h 5276468"/>
              <a:gd name="csX5" fmla="*/ 448557 w 623480"/>
              <a:gd name="csY5" fmla="*/ 5276468 h 5276468"/>
              <a:gd name="csX6" fmla="*/ 0 w 623480"/>
              <a:gd name="csY6" fmla="*/ 4827911 h 527646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23480" h="5276468">
                <a:moveTo>
                  <a:pt x="0" y="4827911"/>
                </a:moveTo>
                <a:lnTo>
                  <a:pt x="1" y="448557"/>
                </a:lnTo>
                <a:cubicBezTo>
                  <a:pt x="1" y="200826"/>
                  <a:pt x="200827" y="0"/>
                  <a:pt x="448558" y="0"/>
                </a:cubicBezTo>
                <a:lnTo>
                  <a:pt x="623480" y="0"/>
                </a:lnTo>
                <a:lnTo>
                  <a:pt x="623480" y="5276468"/>
                </a:lnTo>
                <a:lnTo>
                  <a:pt x="448557" y="5276468"/>
                </a:lnTo>
                <a:cubicBezTo>
                  <a:pt x="200826" y="5276468"/>
                  <a:pt x="0" y="5075642"/>
                  <a:pt x="0" y="4827911"/>
                </a:cubicBezTo>
                <a:close/>
              </a:path>
            </a:pathLst>
          </a:custGeom>
          <a:solidFill>
            <a:srgbClr val="22BDBF"/>
          </a:solidFill>
          <a:ln>
            <a:noFill/>
            <a:prstDash val="sysDot"/>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TextBox 19">
            <a:extLst>
              <a:ext uri="{FF2B5EF4-FFF2-40B4-BE49-F238E27FC236}">
                <a16:creationId xmlns:a16="http://schemas.microsoft.com/office/drawing/2014/main" id="{57411B73-8CA1-11CE-1DD4-282A3DE3AA03}"/>
              </a:ext>
            </a:extLst>
          </p:cNvPr>
          <p:cNvSpPr txBox="1"/>
          <p:nvPr/>
        </p:nvSpPr>
        <p:spPr>
          <a:xfrm>
            <a:off x="474599" y="1555339"/>
            <a:ext cx="5276468" cy="786241"/>
          </a:xfrm>
          <a:prstGeom prst="rect">
            <a:avLst/>
          </a:prstGeom>
          <a:noFill/>
        </p:spPr>
        <p:txBody>
          <a:bodyPr wrap="square">
            <a:spAutoFit/>
          </a:bodyPr>
          <a:lstStyle/>
          <a:p>
            <a:pPr algn="ctr">
              <a:lnSpc>
                <a:spcPts val="2680"/>
              </a:lnSpc>
            </a:pPr>
            <a:r>
              <a:rPr lang="pl-PL" sz="2800" b="1" dirty="0" err="1">
                <a:solidFill>
                  <a:schemeClr val="bg1"/>
                </a:solidFill>
                <a:latin typeface="Calibri" panose="020F0502020204030204" pitchFamily="34" charset="0"/>
                <a:cs typeface="Calibri" panose="020F0502020204030204" pitchFamily="34" charset="0"/>
              </a:rPr>
              <a:t>ChatGPT</a:t>
            </a:r>
            <a:r>
              <a:rPr lang="pl-PL" sz="2800" b="1" dirty="0">
                <a:solidFill>
                  <a:schemeClr val="bg1"/>
                </a:solidFill>
                <a:latin typeface="Calibri" panose="020F0502020204030204" pitchFamily="34" charset="0"/>
                <a:cs typeface="Calibri" panose="020F0502020204030204" pitchFamily="34" charset="0"/>
              </a:rPr>
              <a:t> 4.0 </a:t>
            </a:r>
          </a:p>
          <a:p>
            <a:pPr algn="ctr">
              <a:lnSpc>
                <a:spcPts val="2680"/>
              </a:lnSpc>
            </a:pPr>
            <a:r>
              <a:rPr lang="pl-PL" sz="2800" b="1" dirty="0">
                <a:solidFill>
                  <a:schemeClr val="bg1"/>
                </a:solidFill>
                <a:latin typeface="Calibri" panose="020F0502020204030204" pitchFamily="34" charset="0"/>
                <a:cs typeface="Calibri" panose="020F0502020204030204" pitchFamily="34" charset="0"/>
              </a:rPr>
              <a:t>(no </a:t>
            </a:r>
            <a:r>
              <a:rPr lang="pl-PL" sz="2800" b="1" dirty="0" err="1">
                <a:solidFill>
                  <a:schemeClr val="bg1"/>
                </a:solidFill>
                <a:latin typeface="Calibri" panose="020F0502020204030204" pitchFamily="34" charset="0"/>
                <a:cs typeface="Calibri" panose="020F0502020204030204" pitchFamily="34" charset="0"/>
              </a:rPr>
              <a:t>grounding</a:t>
            </a:r>
            <a:r>
              <a:rPr lang="pl-PL" sz="2800" b="1" dirty="0">
                <a:solidFill>
                  <a:schemeClr val="bg1"/>
                </a:solidFill>
                <a:latin typeface="Calibri" panose="020F0502020204030204" pitchFamily="34" charset="0"/>
                <a:cs typeface="Calibri" panose="020F0502020204030204" pitchFamily="34" charset="0"/>
              </a:rPr>
              <a:t>):</a:t>
            </a:r>
          </a:p>
        </p:txBody>
      </p:sp>
      <p:sp>
        <p:nvSpPr>
          <p:cNvPr id="21" name="TextBox 20">
            <a:extLst>
              <a:ext uri="{FF2B5EF4-FFF2-40B4-BE49-F238E27FC236}">
                <a16:creationId xmlns:a16="http://schemas.microsoft.com/office/drawing/2014/main" id="{6237C770-54AE-383F-4315-7C1080C859B5}"/>
              </a:ext>
            </a:extLst>
          </p:cNvPr>
          <p:cNvSpPr txBox="1"/>
          <p:nvPr/>
        </p:nvSpPr>
        <p:spPr>
          <a:xfrm>
            <a:off x="6339240" y="1555339"/>
            <a:ext cx="5211404" cy="786241"/>
          </a:xfrm>
          <a:prstGeom prst="rect">
            <a:avLst/>
          </a:prstGeom>
          <a:noFill/>
        </p:spPr>
        <p:txBody>
          <a:bodyPr wrap="square">
            <a:spAutoFit/>
          </a:bodyPr>
          <a:lstStyle/>
          <a:p>
            <a:pPr algn="ctr">
              <a:lnSpc>
                <a:spcPts val="2680"/>
              </a:lnSpc>
            </a:pPr>
            <a:r>
              <a:rPr lang="pl-PL" sz="2800" b="1" dirty="0">
                <a:solidFill>
                  <a:schemeClr val="bg1"/>
                </a:solidFill>
                <a:latin typeface="Calibri" panose="020F0502020204030204" pitchFamily="34" charset="0"/>
                <a:cs typeface="Calibri" panose="020F0502020204030204" pitchFamily="34" charset="0"/>
              </a:rPr>
              <a:t>I m </a:t>
            </a:r>
            <a:r>
              <a:rPr lang="pl-PL" sz="2800" b="1" dirty="0" err="1">
                <a:solidFill>
                  <a:schemeClr val="bg1"/>
                </a:solidFill>
                <a:latin typeface="Calibri" panose="020F0502020204030204" pitchFamily="34" charset="0"/>
                <a:cs typeface="Calibri" panose="020F0502020204030204" pitchFamily="34" charset="0"/>
              </a:rPr>
              <a:t>NotebookLM</a:t>
            </a:r>
            <a:r>
              <a:rPr lang="pl-PL" sz="2800" b="1" dirty="0">
                <a:solidFill>
                  <a:schemeClr val="bg1"/>
                </a:solidFill>
                <a:latin typeface="Calibri" panose="020F0502020204030204" pitchFamily="34" charset="0"/>
                <a:cs typeface="Calibri" panose="020F0502020204030204" pitchFamily="34" charset="0"/>
              </a:rPr>
              <a:t> </a:t>
            </a:r>
          </a:p>
          <a:p>
            <a:pPr algn="ctr">
              <a:lnSpc>
                <a:spcPts val="2680"/>
              </a:lnSpc>
            </a:pPr>
            <a:r>
              <a:rPr lang="pl-PL" sz="2800" b="1" dirty="0">
                <a:solidFill>
                  <a:schemeClr val="bg1"/>
                </a:solidFill>
                <a:latin typeface="Calibri" panose="020F0502020204030204" pitchFamily="34" charset="0"/>
                <a:cs typeface="Calibri" panose="020F0502020204030204" pitchFamily="34" charset="0"/>
              </a:rPr>
              <a:t>(with </a:t>
            </a:r>
            <a:r>
              <a:rPr lang="pl-PL" sz="2800" b="1" dirty="0" err="1">
                <a:solidFill>
                  <a:schemeClr val="bg1"/>
                </a:solidFill>
                <a:latin typeface="Calibri" panose="020F0502020204030204" pitchFamily="34" charset="0"/>
                <a:cs typeface="Calibri" panose="020F0502020204030204" pitchFamily="34" charset="0"/>
              </a:rPr>
              <a:t>PDFs</a:t>
            </a:r>
            <a:r>
              <a:rPr lang="pl-PL" sz="2800" b="1" dirty="0">
                <a:solidFill>
                  <a:schemeClr val="bg1"/>
                </a:solidFill>
                <a:latin typeface="Calibri" panose="020F0502020204030204" pitchFamily="34" charset="0"/>
                <a:cs typeface="Calibri" panose="020F0502020204030204" pitchFamily="34" charset="0"/>
              </a:rPr>
              <a:t> </a:t>
            </a:r>
            <a:r>
              <a:rPr lang="pl-PL" sz="2800" b="1" dirty="0" err="1">
                <a:solidFill>
                  <a:schemeClr val="bg1"/>
                </a:solidFill>
                <a:latin typeface="Calibri" panose="020F0502020204030204" pitchFamily="34" charset="0"/>
                <a:cs typeface="Calibri" panose="020F0502020204030204" pitchFamily="34" charset="0"/>
              </a:rPr>
              <a:t>loaded</a:t>
            </a:r>
            <a:r>
              <a:rPr lang="pl-PL" sz="2800" b="1" dirty="0">
                <a:solidFill>
                  <a:schemeClr val="bg1"/>
                </a:solidFill>
                <a:latin typeface="Calibri" panose="020F0502020204030204" pitchFamily="34" charset="0"/>
                <a:cs typeface="Calibri" panose="020F0502020204030204" pitchFamily="34" charset="0"/>
              </a:rPr>
              <a:t>):</a:t>
            </a:r>
          </a:p>
        </p:txBody>
      </p:sp>
      <p:cxnSp>
        <p:nvCxnSpPr>
          <p:cNvPr id="22" name="Straight Connector 21">
            <a:extLst>
              <a:ext uri="{FF2B5EF4-FFF2-40B4-BE49-F238E27FC236}">
                <a16:creationId xmlns:a16="http://schemas.microsoft.com/office/drawing/2014/main" id="{6FE4FBD2-8E69-44CC-1DB0-1B51CA272420}"/>
              </a:ext>
            </a:extLst>
          </p:cNvPr>
          <p:cNvCxnSpPr>
            <a:cxnSpLocks/>
          </p:cNvCxnSpPr>
          <p:nvPr/>
        </p:nvCxnSpPr>
        <p:spPr>
          <a:xfrm flipH="1">
            <a:off x="6288461" y="4317257"/>
            <a:ext cx="5276471"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B2C415D-78B3-77BD-52BD-984B42ED26C3}"/>
              </a:ext>
            </a:extLst>
          </p:cNvPr>
          <p:cNvCxnSpPr>
            <a:cxnSpLocks/>
          </p:cNvCxnSpPr>
          <p:nvPr/>
        </p:nvCxnSpPr>
        <p:spPr>
          <a:xfrm flipH="1">
            <a:off x="6259886" y="5012582"/>
            <a:ext cx="5276471"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05554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09AB9A-4EB1-79E1-06AB-3F1A217B4FD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4919C61-2DAF-0F2D-E61A-73AD5205640C}"/>
              </a:ext>
            </a:extLst>
          </p:cNvPr>
          <p:cNvSpPr/>
          <p:nvPr/>
        </p:nvSpPr>
        <p:spPr>
          <a:xfrm flipH="1" flipV="1">
            <a:off x="-9" y="1981099"/>
            <a:ext cx="12191997" cy="4168324"/>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1FAA9FF9-F0A3-7CA3-623C-8937F479C4B3}"/>
              </a:ext>
            </a:extLst>
          </p:cNvPr>
          <p:cNvSpPr/>
          <p:nvPr/>
        </p:nvSpPr>
        <p:spPr>
          <a:xfrm>
            <a:off x="1717286" y="4108544"/>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DAAD38C6-41F1-ABF3-4D6D-73B3EA9F6737}"/>
              </a:ext>
            </a:extLst>
          </p:cNvPr>
          <p:cNvSpPr txBox="1"/>
          <p:nvPr/>
        </p:nvSpPr>
        <p:spPr>
          <a:xfrm>
            <a:off x="642732" y="2304956"/>
            <a:ext cx="3229182" cy="3170099"/>
          </a:xfrm>
          <a:prstGeom prst="rect">
            <a:avLst/>
          </a:prstGeom>
          <a:noFill/>
        </p:spPr>
        <p:txBody>
          <a:bodyPr wrap="square" rtlCol="0">
            <a:spAutoFit/>
          </a:bodyPr>
          <a:lstStyle/>
          <a:p>
            <a:r>
              <a:rPr lang="en-US" sz="2500" b="1" dirty="0">
                <a:solidFill>
                  <a:schemeClr val="bg1"/>
                </a:solidFill>
                <a:latin typeface="Calibri" panose="020F0502020204030204" pitchFamily="34" charset="0"/>
                <a:cs typeface="Calibri" panose="020F0502020204030204" pitchFamily="34" charset="0"/>
              </a:rPr>
              <a:t>Reliable AI use is not only about facts. It is also about authorship: </a:t>
            </a:r>
            <a:r>
              <a:rPr lang="en-US" sz="2500" dirty="0">
                <a:solidFill>
                  <a:schemeClr val="bg1"/>
                </a:solidFill>
                <a:latin typeface="Calibri" panose="020F0502020204030204" pitchFamily="34" charset="0"/>
                <a:cs typeface="Calibri" panose="020F0502020204030204" pitchFamily="34" charset="0"/>
              </a:rPr>
              <a:t>who wrote the original idea, whose work you cite, and how you credit it.</a:t>
            </a:r>
          </a:p>
          <a:p>
            <a:endParaRPr lang="en-US" sz="2500" dirty="0">
              <a:solidFill>
                <a:schemeClr val="bg1"/>
              </a:solidFill>
              <a:latin typeface="Calibri" panose="020F0502020204030204" pitchFamily="34" charset="0"/>
              <a:cs typeface="Calibri" panose="020F0502020204030204" pitchFamily="34" charset="0"/>
            </a:endParaRPr>
          </a:p>
        </p:txBody>
      </p:sp>
      <p:sp>
        <p:nvSpPr>
          <p:cNvPr id="5" name="Text Placeholder 11">
            <a:extLst>
              <a:ext uri="{FF2B5EF4-FFF2-40B4-BE49-F238E27FC236}">
                <a16:creationId xmlns:a16="http://schemas.microsoft.com/office/drawing/2014/main" id="{82D78850-7EA3-2116-A978-890E2B87C905}"/>
              </a:ext>
            </a:extLst>
          </p:cNvPr>
          <p:cNvSpPr txBox="1">
            <a:spLocks/>
          </p:cNvSpPr>
          <p:nvPr/>
        </p:nvSpPr>
        <p:spPr>
          <a:xfrm>
            <a:off x="579276" y="476198"/>
            <a:ext cx="11179337"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rgbClr val="10153D"/>
                </a:solidFill>
                <a:cs typeface="Times New Roman" panose="02020603050405020304" pitchFamily="18" charset="0"/>
              </a:rPr>
              <a:t>Sources and Rights:                                                                          </a:t>
            </a:r>
            <a:r>
              <a:rPr lang="en-US" sz="3600" b="1" dirty="0">
                <a:solidFill>
                  <a:srgbClr val="22BDBF"/>
                </a:solidFill>
                <a:cs typeface="Times New Roman" panose="02020603050405020304" pitchFamily="18" charset="0"/>
              </a:rPr>
              <a:t>“Do I have a real reference for this claim?”</a:t>
            </a:r>
          </a:p>
        </p:txBody>
      </p:sp>
      <p:sp>
        <p:nvSpPr>
          <p:cNvPr id="14" name="pole tekstowe 21">
            <a:extLst>
              <a:ext uri="{FF2B5EF4-FFF2-40B4-BE49-F238E27FC236}">
                <a16:creationId xmlns:a16="http://schemas.microsoft.com/office/drawing/2014/main" id="{839F4D08-E40C-E7AF-6FA4-D0CB8810E9A5}"/>
              </a:ext>
            </a:extLst>
          </p:cNvPr>
          <p:cNvSpPr txBox="1"/>
          <p:nvPr/>
        </p:nvSpPr>
        <p:spPr>
          <a:xfrm>
            <a:off x="4614137" y="2304956"/>
            <a:ext cx="7353838" cy="4170372"/>
          </a:xfrm>
          <a:prstGeom prst="rect">
            <a:avLst/>
          </a:prstGeom>
          <a:noFill/>
        </p:spPr>
        <p:txBody>
          <a:bodyPr wrap="square" rtlCol="0">
            <a:spAutoFit/>
          </a:bodyPr>
          <a:lstStyle/>
          <a:p>
            <a:r>
              <a:rPr lang="en-US" sz="2500" b="1" dirty="0">
                <a:solidFill>
                  <a:schemeClr val="bg1"/>
                </a:solidFill>
                <a:latin typeface="Calibri" panose="020F0502020204030204" pitchFamily="34" charset="0"/>
                <a:cs typeface="Calibri" panose="020F0502020204030204" pitchFamily="34" charset="0"/>
              </a:rPr>
              <a:t>You can usually rely on AI cannot trust AI output for:</a:t>
            </a:r>
          </a:p>
          <a:p>
            <a:endParaRPr lang="en-US" sz="1000" b="1"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300" dirty="0">
                <a:solidFill>
                  <a:schemeClr val="bg1"/>
                </a:solidFill>
                <a:latin typeface="Calibri" panose="020F0502020204030204" pitchFamily="34" charset="0"/>
                <a:cs typeface="Calibri" panose="020F0502020204030204" pitchFamily="34" charset="0"/>
              </a:rPr>
              <a:t>Exact statistics, percentages, sample sizes</a:t>
            </a:r>
          </a:p>
          <a:p>
            <a:pPr marL="342900" indent="-342900">
              <a:buFont typeface="Arial" panose="020B0604020202020204" pitchFamily="34" charset="0"/>
              <a:buChar char="•"/>
            </a:pPr>
            <a:r>
              <a:rPr lang="en-US" sz="2300" dirty="0">
                <a:solidFill>
                  <a:schemeClr val="bg1"/>
                </a:solidFill>
                <a:latin typeface="Calibri" panose="020F0502020204030204" pitchFamily="34" charset="0"/>
                <a:cs typeface="Calibri" panose="020F0502020204030204" pitchFamily="34" charset="0"/>
              </a:rPr>
              <a:t>Specific quotes attributed to named authors</a:t>
            </a:r>
          </a:p>
          <a:p>
            <a:pPr marL="342900" indent="-342900">
              <a:buFont typeface="Arial" panose="020B0604020202020204" pitchFamily="34" charset="0"/>
              <a:buChar char="•"/>
            </a:pPr>
            <a:r>
              <a:rPr lang="en-US" sz="2300" dirty="0">
                <a:solidFill>
                  <a:schemeClr val="bg1"/>
                </a:solidFill>
                <a:latin typeface="Calibri" panose="020F0502020204030204" pitchFamily="34" charset="0"/>
                <a:cs typeface="Calibri" panose="020F0502020204030204" pitchFamily="34" charset="0"/>
              </a:rPr>
              <a:t>Publication years, page numbers, journal titles</a:t>
            </a:r>
          </a:p>
          <a:p>
            <a:pPr marL="342900" indent="-342900">
              <a:buFont typeface="Arial" panose="020B0604020202020204" pitchFamily="34" charset="0"/>
              <a:buChar char="•"/>
            </a:pPr>
            <a:r>
              <a:rPr lang="en-US" sz="2300" dirty="0">
                <a:solidFill>
                  <a:schemeClr val="bg1"/>
                </a:solidFill>
                <a:latin typeface="Calibri" panose="020F0502020204030204" pitchFamily="34" charset="0"/>
                <a:cs typeface="Calibri" panose="020F0502020204030204" pitchFamily="34" charset="0"/>
              </a:rPr>
              <a:t>Definitions of niche or recent concepts not in mainstream literature</a:t>
            </a:r>
          </a:p>
          <a:p>
            <a:pPr marL="342900" indent="-342900">
              <a:buFont typeface="Arial" panose="020B0604020202020204" pitchFamily="34" charset="0"/>
              <a:buChar char="•"/>
            </a:pPr>
            <a:r>
              <a:rPr lang="en-US" sz="2300" dirty="0">
                <a:solidFill>
                  <a:schemeClr val="bg1"/>
                </a:solidFill>
                <a:latin typeface="Calibri" panose="020F0502020204030204" pitchFamily="34" charset="0"/>
                <a:cs typeface="Calibri" panose="020F0502020204030204" pitchFamily="34" charset="0"/>
              </a:rPr>
              <a:t>General explanations of well-known concepts</a:t>
            </a:r>
          </a:p>
          <a:p>
            <a:pPr marL="342900" indent="-342900">
              <a:buFont typeface="Arial" panose="020B0604020202020204" pitchFamily="34" charset="0"/>
              <a:buChar char="•"/>
            </a:pPr>
            <a:r>
              <a:rPr lang="en-US" sz="2300" dirty="0">
                <a:solidFill>
                  <a:schemeClr val="bg1"/>
                </a:solidFill>
                <a:latin typeface="Calibri" panose="020F0502020204030204" pitchFamily="34" charset="0"/>
                <a:cs typeface="Calibri" panose="020F0502020204030204" pitchFamily="34" charset="0"/>
              </a:rPr>
              <a:t>Structural editing (grammar, flow, paragraphing)</a:t>
            </a:r>
          </a:p>
          <a:p>
            <a:pPr marL="342900" indent="-342900">
              <a:buFont typeface="Arial" panose="020B0604020202020204" pitchFamily="34" charset="0"/>
              <a:buChar char="•"/>
            </a:pPr>
            <a:r>
              <a:rPr lang="en-US" sz="2300" dirty="0" err="1">
                <a:solidFill>
                  <a:schemeClr val="bg1"/>
                </a:solidFill>
                <a:latin typeface="Calibri" panose="020F0502020204030204" pitchFamily="34" charset="0"/>
                <a:cs typeface="Calibri" panose="020F0502020204030204" pitchFamily="34" charset="0"/>
              </a:rPr>
              <a:t>Summarising</a:t>
            </a:r>
            <a:r>
              <a:rPr lang="en-US" sz="2300" dirty="0">
                <a:solidFill>
                  <a:schemeClr val="bg1"/>
                </a:solidFill>
                <a:latin typeface="Calibri" panose="020F0502020204030204" pitchFamily="34" charset="0"/>
                <a:cs typeface="Calibri" panose="020F0502020204030204" pitchFamily="34" charset="0"/>
              </a:rPr>
              <a:t> text you have provided to AI yourself</a:t>
            </a:r>
          </a:p>
          <a:p>
            <a:pPr marL="342900" indent="-342900">
              <a:buFont typeface="Arial" panose="020B0604020202020204" pitchFamily="34" charset="0"/>
              <a:buChar char="•"/>
            </a:pPr>
            <a:endParaRPr lang="en-US" sz="2300"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en-US" sz="2300" dirty="0">
              <a:solidFill>
                <a:schemeClr val="bg1"/>
              </a:solidFill>
              <a:latin typeface="Calibri" panose="020F0502020204030204" pitchFamily="34" charset="0"/>
              <a:cs typeface="Calibri" panose="020F0502020204030204" pitchFamily="34" charset="0"/>
            </a:endParaRPr>
          </a:p>
        </p:txBody>
      </p:sp>
      <p:cxnSp>
        <p:nvCxnSpPr>
          <p:cNvPr id="15" name="Straight Connector 14">
            <a:extLst>
              <a:ext uri="{FF2B5EF4-FFF2-40B4-BE49-F238E27FC236}">
                <a16:creationId xmlns:a16="http://schemas.microsoft.com/office/drawing/2014/main" id="{5306C290-5E67-BF5A-5D88-BC77E89D3BDF}"/>
              </a:ext>
            </a:extLst>
          </p:cNvPr>
          <p:cNvCxnSpPr>
            <a:cxnSpLocks/>
          </p:cNvCxnSpPr>
          <p:nvPr/>
        </p:nvCxnSpPr>
        <p:spPr>
          <a:xfrm>
            <a:off x="4402413" y="2357407"/>
            <a:ext cx="0" cy="3502275"/>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3" name="Freeform 2">
            <a:extLst>
              <a:ext uri="{FF2B5EF4-FFF2-40B4-BE49-F238E27FC236}">
                <a16:creationId xmlns:a16="http://schemas.microsoft.com/office/drawing/2014/main" id="{CD1D6C1D-833B-DF2A-6BC9-5CE81FFC33BD}"/>
              </a:ext>
            </a:extLst>
          </p:cNvPr>
          <p:cNvSpPr/>
          <p:nvPr/>
        </p:nvSpPr>
        <p:spPr>
          <a:xfrm>
            <a:off x="579276" y="1935778"/>
            <a:ext cx="5904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Tree>
    <p:extLst>
      <p:ext uri="{BB962C8B-B14F-4D97-AF65-F5344CB8AC3E}">
        <p14:creationId xmlns:p14="http://schemas.microsoft.com/office/powerpoint/2010/main" val="6338973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25EC89-0844-0628-150E-C6C1C14755E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1956DAD-14B3-4F31-020F-DE1A8A2B0B84}"/>
              </a:ext>
            </a:extLst>
          </p:cNvPr>
          <p:cNvSpPr/>
          <p:nvPr/>
        </p:nvSpPr>
        <p:spPr>
          <a:xfrm flipH="1" flipV="1">
            <a:off x="-10" y="1285121"/>
            <a:ext cx="12191997" cy="48769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5C3ECA11-7046-A9AD-E002-CD396195A438}"/>
              </a:ext>
            </a:extLst>
          </p:cNvPr>
          <p:cNvSpPr/>
          <p:nvPr/>
        </p:nvSpPr>
        <p:spPr>
          <a:xfrm>
            <a:off x="-147102" y="3764203"/>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705681A1-149A-A6EB-D8B8-99BA43810F90}"/>
              </a:ext>
            </a:extLst>
          </p:cNvPr>
          <p:cNvSpPr txBox="1"/>
          <p:nvPr/>
        </p:nvSpPr>
        <p:spPr>
          <a:xfrm>
            <a:off x="642732" y="1608979"/>
            <a:ext cx="2871991" cy="3554819"/>
          </a:xfrm>
          <a:prstGeom prst="rect">
            <a:avLst/>
          </a:prstGeom>
          <a:noFill/>
        </p:spPr>
        <p:txBody>
          <a:bodyPr wrap="square" rtlCol="0">
            <a:spAutoFit/>
          </a:bodyPr>
          <a:lstStyle/>
          <a:p>
            <a:r>
              <a:rPr lang="en-US" sz="2500" b="1" dirty="0">
                <a:solidFill>
                  <a:schemeClr val="bg1"/>
                </a:solidFill>
                <a:latin typeface="Calibri" panose="020F0502020204030204" pitchFamily="34" charset="0"/>
                <a:cs typeface="Calibri" panose="020F0502020204030204" pitchFamily="34" charset="0"/>
              </a:rPr>
              <a:t>Reliable AI use is not only about facts. It is also about authorship</a:t>
            </a:r>
            <a:r>
              <a:rPr lang="en-US" sz="2500" dirty="0">
                <a:solidFill>
                  <a:schemeClr val="bg1"/>
                </a:solidFill>
                <a:latin typeface="Calibri" panose="020F0502020204030204" pitchFamily="34" charset="0"/>
                <a:cs typeface="Calibri" panose="020F0502020204030204" pitchFamily="34" charset="0"/>
              </a:rPr>
              <a:t>: who wrote the original idea, whose work you cite, and how you credit it.</a:t>
            </a:r>
          </a:p>
          <a:p>
            <a:endParaRPr lang="en-US" sz="2500" dirty="0">
              <a:solidFill>
                <a:schemeClr val="bg1"/>
              </a:solidFill>
              <a:latin typeface="Calibri" panose="020F0502020204030204" pitchFamily="34" charset="0"/>
              <a:cs typeface="Calibri" panose="020F0502020204030204" pitchFamily="34" charset="0"/>
            </a:endParaRPr>
          </a:p>
        </p:txBody>
      </p:sp>
      <p:sp>
        <p:nvSpPr>
          <p:cNvPr id="5" name="Text Placeholder 11">
            <a:extLst>
              <a:ext uri="{FF2B5EF4-FFF2-40B4-BE49-F238E27FC236}">
                <a16:creationId xmlns:a16="http://schemas.microsoft.com/office/drawing/2014/main" id="{BFF6821A-159A-62B7-B8F5-C70E0F1F284F}"/>
              </a:ext>
            </a:extLst>
          </p:cNvPr>
          <p:cNvSpPr txBox="1">
            <a:spLocks/>
          </p:cNvSpPr>
          <p:nvPr/>
        </p:nvSpPr>
        <p:spPr>
          <a:xfrm>
            <a:off x="579276" y="476198"/>
            <a:ext cx="11179337"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What a “real reference” looks like (and what it does not)</a:t>
            </a:r>
          </a:p>
        </p:txBody>
      </p:sp>
      <p:sp>
        <p:nvSpPr>
          <p:cNvPr id="14" name="pole tekstowe 21">
            <a:extLst>
              <a:ext uri="{FF2B5EF4-FFF2-40B4-BE49-F238E27FC236}">
                <a16:creationId xmlns:a16="http://schemas.microsoft.com/office/drawing/2014/main" id="{E3D9B3F3-956E-77D5-7054-0971D415D530}"/>
              </a:ext>
            </a:extLst>
          </p:cNvPr>
          <p:cNvSpPr txBox="1"/>
          <p:nvPr/>
        </p:nvSpPr>
        <p:spPr>
          <a:xfrm>
            <a:off x="3829053" y="1608979"/>
            <a:ext cx="7929560" cy="4739759"/>
          </a:xfrm>
          <a:prstGeom prst="rect">
            <a:avLst/>
          </a:prstGeom>
          <a:noFill/>
        </p:spPr>
        <p:txBody>
          <a:bodyPr wrap="square" rtlCol="0">
            <a:spAutoFit/>
          </a:bodyPr>
          <a:lstStyle/>
          <a:p>
            <a:r>
              <a:rPr lang="en-US" sz="2500" b="1" dirty="0">
                <a:solidFill>
                  <a:schemeClr val="bg1"/>
                </a:solidFill>
                <a:latin typeface="Calibri" panose="020F0502020204030204" pitchFamily="34" charset="0"/>
                <a:cs typeface="Calibri" panose="020F0502020204030204" pitchFamily="34" charset="0"/>
              </a:rPr>
              <a:t>A real source is not only a name and a year.  For AI-cited references, a source must be:</a:t>
            </a:r>
          </a:p>
          <a:p>
            <a:endParaRPr lang="en-US" sz="1000" b="1" dirty="0">
              <a:solidFill>
                <a:schemeClr val="bg1"/>
              </a:solidFill>
              <a:latin typeface="Calibri" panose="020F0502020204030204" pitchFamily="34" charset="0"/>
              <a:cs typeface="Calibri" panose="020F0502020204030204" pitchFamily="34" charset="0"/>
            </a:endParaRPr>
          </a:p>
          <a:p>
            <a:pPr marL="342900" lvl="1" indent="-342900">
              <a:buFont typeface="Arial" panose="020B0604020202020204" pitchFamily="34" charset="0"/>
              <a:buChar char="•"/>
            </a:pPr>
            <a:r>
              <a:rPr lang="en-US" sz="2300" b="1" dirty="0">
                <a:solidFill>
                  <a:schemeClr val="bg1"/>
                </a:solidFill>
                <a:latin typeface="Calibri" panose="020F0502020204030204" pitchFamily="34" charset="0"/>
                <a:cs typeface="Calibri" panose="020F0502020204030204" pitchFamily="34" charset="0"/>
              </a:rPr>
              <a:t>Real: </a:t>
            </a:r>
            <a:r>
              <a:rPr lang="en-US" sz="2300" dirty="0">
                <a:solidFill>
                  <a:schemeClr val="bg1"/>
                </a:solidFill>
                <a:latin typeface="Calibri" panose="020F0502020204030204" pitchFamily="34" charset="0"/>
                <a:cs typeface="Calibri" panose="020F0502020204030204" pitchFamily="34" charset="0"/>
              </a:rPr>
              <a:t>the publication actually exists and is findable in a database</a:t>
            </a:r>
          </a:p>
          <a:p>
            <a:pPr marL="342900" lvl="1" indent="-342900">
              <a:buFont typeface="Arial" panose="020B0604020202020204" pitchFamily="34" charset="0"/>
              <a:buChar char="•"/>
            </a:pPr>
            <a:r>
              <a:rPr lang="en-US" sz="2300" b="1" dirty="0">
                <a:solidFill>
                  <a:schemeClr val="bg1"/>
                </a:solidFill>
                <a:latin typeface="Calibri" panose="020F0502020204030204" pitchFamily="34" charset="0"/>
                <a:cs typeface="Calibri" panose="020F0502020204030204" pitchFamily="34" charset="0"/>
              </a:rPr>
              <a:t>Specific: </a:t>
            </a:r>
            <a:r>
              <a:rPr lang="en-US" sz="2300" dirty="0">
                <a:solidFill>
                  <a:schemeClr val="bg1"/>
                </a:solidFill>
                <a:latin typeface="Calibri" panose="020F0502020204030204" pitchFamily="34" charset="0"/>
                <a:cs typeface="Calibri" panose="020F0502020204030204" pitchFamily="34" charset="0"/>
              </a:rPr>
              <a:t>matches the claim word-for-word, not just the topic</a:t>
            </a:r>
          </a:p>
          <a:p>
            <a:pPr marL="342900" lvl="1" indent="-342900">
              <a:buFont typeface="Arial" panose="020B0604020202020204" pitchFamily="34" charset="0"/>
              <a:buChar char="•"/>
            </a:pPr>
            <a:r>
              <a:rPr lang="en-US" sz="2300" b="1" dirty="0">
                <a:solidFill>
                  <a:schemeClr val="bg1"/>
                </a:solidFill>
                <a:latin typeface="Calibri" panose="020F0502020204030204" pitchFamily="34" charset="0"/>
                <a:cs typeface="Calibri" panose="020F0502020204030204" pitchFamily="34" charset="0"/>
              </a:rPr>
              <a:t>Accessible: </a:t>
            </a:r>
            <a:r>
              <a:rPr lang="en-US" sz="2300" dirty="0">
                <a:solidFill>
                  <a:schemeClr val="bg1"/>
                </a:solidFill>
                <a:latin typeface="Calibri" panose="020F0502020204030204" pitchFamily="34" charset="0"/>
                <a:cs typeface="Calibri" panose="020F0502020204030204" pitchFamily="34" charset="0"/>
              </a:rPr>
              <a:t>you can open it and read the relevant section</a:t>
            </a:r>
          </a:p>
          <a:p>
            <a:pPr marL="342900" lvl="1" indent="-342900">
              <a:buFont typeface="Arial" panose="020B0604020202020204" pitchFamily="34" charset="0"/>
              <a:buChar char="•"/>
            </a:pPr>
            <a:r>
              <a:rPr lang="en-US" sz="2300" b="1" dirty="0">
                <a:solidFill>
                  <a:schemeClr val="bg1"/>
                </a:solidFill>
                <a:latin typeface="Calibri" panose="020F0502020204030204" pitchFamily="34" charset="0"/>
                <a:cs typeface="Calibri" panose="020F0502020204030204" pitchFamily="34" charset="0"/>
              </a:rPr>
              <a:t>Authoritative: </a:t>
            </a:r>
            <a:r>
              <a:rPr lang="en-US" sz="2300" dirty="0">
                <a:solidFill>
                  <a:schemeClr val="bg1"/>
                </a:solidFill>
                <a:latin typeface="Calibri" panose="020F0502020204030204" pitchFamily="34" charset="0"/>
                <a:cs typeface="Calibri" panose="020F0502020204030204" pitchFamily="34" charset="0"/>
              </a:rPr>
              <a:t>published by a credible journal, publisher, or institution</a:t>
            </a:r>
          </a:p>
          <a:p>
            <a:pPr marL="342900" lvl="1" indent="-342900">
              <a:buFont typeface="Arial" panose="020B0604020202020204" pitchFamily="34" charset="0"/>
              <a:buChar char="•"/>
            </a:pPr>
            <a:r>
              <a:rPr lang="en-US" sz="2300" b="1" dirty="0">
                <a:solidFill>
                  <a:schemeClr val="bg1"/>
                </a:solidFill>
                <a:latin typeface="Calibri" panose="020F0502020204030204" pitchFamily="34" charset="0"/>
                <a:cs typeface="Calibri" panose="020F0502020204030204" pitchFamily="34" charset="0"/>
              </a:rPr>
              <a:t>Important: </a:t>
            </a:r>
            <a:r>
              <a:rPr lang="en-US" sz="2300" dirty="0">
                <a:solidFill>
                  <a:schemeClr val="bg1"/>
                </a:solidFill>
                <a:latin typeface="Calibri" panose="020F0502020204030204" pitchFamily="34" charset="0"/>
                <a:cs typeface="Calibri" panose="020F0502020204030204" pitchFamily="34" charset="0"/>
              </a:rPr>
              <a:t>Consent depends on audience and tool</a:t>
            </a:r>
          </a:p>
          <a:p>
            <a:pPr marL="342900" lvl="1" indent="-342900">
              <a:buFont typeface="Arial" panose="020B0604020202020204" pitchFamily="34" charset="0"/>
              <a:buChar char="•"/>
            </a:pPr>
            <a:endParaRPr lang="en-US" sz="1200" dirty="0">
              <a:solidFill>
                <a:schemeClr val="bg1"/>
              </a:solidFill>
              <a:latin typeface="Calibri" panose="020F0502020204030204" pitchFamily="34" charset="0"/>
              <a:cs typeface="Calibri" panose="020F0502020204030204" pitchFamily="34" charset="0"/>
            </a:endParaRPr>
          </a:p>
          <a:p>
            <a:pPr marL="0" lvl="1"/>
            <a:r>
              <a:rPr lang="en-US" sz="2300" i="1" dirty="0">
                <a:solidFill>
                  <a:schemeClr val="bg1"/>
                </a:solidFill>
                <a:latin typeface="Calibri" panose="020F0502020204030204" pitchFamily="34" charset="0"/>
                <a:cs typeface="Calibri" panose="020F0502020204030204" pitchFamily="34" charset="0"/>
              </a:rPr>
              <a:t>A person might agree to tell you something, but not agree to have it shared with an AI tool or stored in a system.</a:t>
            </a:r>
          </a:p>
          <a:p>
            <a:pPr marL="342900" indent="-342900">
              <a:buFont typeface="Arial" panose="020B0604020202020204" pitchFamily="34" charset="0"/>
              <a:buChar char="•"/>
            </a:pPr>
            <a:endParaRPr lang="en-US" sz="2300" dirty="0">
              <a:solidFill>
                <a:schemeClr val="bg1"/>
              </a:solidFill>
              <a:latin typeface="Calibri" panose="020F0502020204030204" pitchFamily="34" charset="0"/>
              <a:cs typeface="Calibri" panose="020F0502020204030204" pitchFamily="34" charset="0"/>
            </a:endParaRPr>
          </a:p>
        </p:txBody>
      </p:sp>
      <p:cxnSp>
        <p:nvCxnSpPr>
          <p:cNvPr id="15" name="Straight Connector 14">
            <a:extLst>
              <a:ext uri="{FF2B5EF4-FFF2-40B4-BE49-F238E27FC236}">
                <a16:creationId xmlns:a16="http://schemas.microsoft.com/office/drawing/2014/main" id="{032DA0E9-2410-944B-BF54-8EB318A42637}"/>
              </a:ext>
            </a:extLst>
          </p:cNvPr>
          <p:cNvCxnSpPr>
            <a:cxnSpLocks/>
          </p:cNvCxnSpPr>
          <p:nvPr/>
        </p:nvCxnSpPr>
        <p:spPr>
          <a:xfrm>
            <a:off x="3616601" y="1661430"/>
            <a:ext cx="0" cy="4353608"/>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3" name="Freeform 2">
            <a:extLst>
              <a:ext uri="{FF2B5EF4-FFF2-40B4-BE49-F238E27FC236}">
                <a16:creationId xmlns:a16="http://schemas.microsoft.com/office/drawing/2014/main" id="{C59F1692-BC78-75D6-9AD0-FC9F7BB9DD7A}"/>
              </a:ext>
            </a:extLst>
          </p:cNvPr>
          <p:cNvSpPr/>
          <p:nvPr/>
        </p:nvSpPr>
        <p:spPr>
          <a:xfrm>
            <a:off x="579276" y="1239801"/>
            <a:ext cx="5904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Tree>
    <p:extLst>
      <p:ext uri="{BB962C8B-B14F-4D97-AF65-F5344CB8AC3E}">
        <p14:creationId xmlns:p14="http://schemas.microsoft.com/office/powerpoint/2010/main" val="42545638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10F6B-8717-FB35-E997-A73F80F6640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5377D2C-79E0-0525-6B3C-0A8A249C505F}"/>
              </a:ext>
            </a:extLst>
          </p:cNvPr>
          <p:cNvSpPr>
            <a:spLocks noGrp="1"/>
          </p:cNvSpPr>
          <p:nvPr>
            <p:ph type="body" sz="quarter" idx="16"/>
          </p:nvPr>
        </p:nvSpPr>
        <p:spPr>
          <a:xfrm>
            <a:off x="5297322" y="2639355"/>
            <a:ext cx="6245104" cy="2987721"/>
          </a:xfrm>
        </p:spPr>
        <p:txBody>
          <a:bodyPr>
            <a:normAutofit/>
          </a:bodyPr>
          <a:lstStyle/>
          <a:p>
            <a:r>
              <a:rPr lang="en-US" dirty="0"/>
              <a:t>AI Hallucinations</a:t>
            </a:r>
          </a:p>
          <a:p>
            <a:endParaRPr lang="en-US" dirty="0"/>
          </a:p>
          <a:p>
            <a:r>
              <a:rPr lang="en-US" b="1" dirty="0"/>
              <a:t>(10 min)</a:t>
            </a:r>
          </a:p>
          <a:p>
            <a:endParaRPr lang="en-US" dirty="0"/>
          </a:p>
        </p:txBody>
      </p:sp>
      <p:sp>
        <p:nvSpPr>
          <p:cNvPr id="5" name="Text Placeholder 4">
            <a:extLst>
              <a:ext uri="{FF2B5EF4-FFF2-40B4-BE49-F238E27FC236}">
                <a16:creationId xmlns:a16="http://schemas.microsoft.com/office/drawing/2014/main" id="{7D0D8D0B-79B2-B624-AE18-9C17E8DA95F7}"/>
              </a:ext>
            </a:extLst>
          </p:cNvPr>
          <p:cNvSpPr>
            <a:spLocks noGrp="1"/>
          </p:cNvSpPr>
          <p:nvPr>
            <p:ph type="body" sz="quarter" idx="17"/>
          </p:nvPr>
        </p:nvSpPr>
        <p:spPr/>
        <p:txBody>
          <a:bodyPr/>
          <a:lstStyle/>
          <a:p>
            <a:r>
              <a:rPr lang="en-US" dirty="0"/>
              <a:t>05</a:t>
            </a:r>
          </a:p>
        </p:txBody>
      </p:sp>
      <p:sp>
        <p:nvSpPr>
          <p:cNvPr id="7" name="Graphic 7">
            <a:extLst>
              <a:ext uri="{FF2B5EF4-FFF2-40B4-BE49-F238E27FC236}">
                <a16:creationId xmlns:a16="http://schemas.microsoft.com/office/drawing/2014/main" id="{0FDDDE27-A771-777D-2AAF-90DC88AF0A33}"/>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5237949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61120-DD02-AD43-A903-6737A75F91A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874A60D-B0BC-4EDD-86CC-65C62E378F0A}"/>
              </a:ext>
            </a:extLst>
          </p:cNvPr>
          <p:cNvSpPr/>
          <p:nvPr/>
        </p:nvSpPr>
        <p:spPr>
          <a:xfrm flipH="1" flipV="1">
            <a:off x="3671887" y="-9"/>
            <a:ext cx="8520109"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43393004-EE0C-7D57-E5A2-CA2A11F092DC}"/>
              </a:ext>
            </a:extLst>
          </p:cNvPr>
          <p:cNvSpPr txBox="1">
            <a:spLocks/>
          </p:cNvSpPr>
          <p:nvPr/>
        </p:nvSpPr>
        <p:spPr>
          <a:xfrm>
            <a:off x="579276" y="307196"/>
            <a:ext cx="3592674"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What AI hallucinations are?</a:t>
            </a:r>
          </a:p>
          <a:p>
            <a:pPr marL="0" indent="0">
              <a:buNone/>
            </a:pPr>
            <a:endParaRPr lang="en-US" sz="3600" b="1" dirty="0">
              <a:solidFill>
                <a:srgbClr val="22BDBF"/>
              </a:solidFill>
              <a:cs typeface="Times New Roman" panose="02020603050405020304" pitchFamily="18" charset="0"/>
            </a:endParaRPr>
          </a:p>
        </p:txBody>
      </p:sp>
      <p:sp>
        <p:nvSpPr>
          <p:cNvPr id="12" name="Graphic 7">
            <a:extLst>
              <a:ext uri="{FF2B5EF4-FFF2-40B4-BE49-F238E27FC236}">
                <a16:creationId xmlns:a16="http://schemas.microsoft.com/office/drawing/2014/main" id="{EAD328A5-EC23-721B-538C-BECEC0A50637}"/>
              </a:ext>
            </a:extLst>
          </p:cNvPr>
          <p:cNvSpPr/>
          <p:nvPr/>
        </p:nvSpPr>
        <p:spPr>
          <a:xfrm>
            <a:off x="8638331" y="-44967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CE4C21F-65D9-43DA-43B5-E68474FE0C14}"/>
              </a:ext>
            </a:extLst>
          </p:cNvPr>
          <p:cNvSpPr/>
          <p:nvPr/>
        </p:nvSpPr>
        <p:spPr>
          <a:xfrm>
            <a:off x="0" y="2059790"/>
            <a:ext cx="396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669240E7-FA4C-D0FF-655E-55A6564B91BF}"/>
              </a:ext>
            </a:extLst>
          </p:cNvPr>
          <p:cNvSpPr txBox="1"/>
          <p:nvPr/>
        </p:nvSpPr>
        <p:spPr>
          <a:xfrm>
            <a:off x="4457701" y="1957950"/>
            <a:ext cx="7186612" cy="4524315"/>
          </a:xfrm>
          <a:prstGeom prst="rect">
            <a:avLst/>
          </a:prstGeom>
          <a:noFill/>
        </p:spPr>
        <p:txBody>
          <a:bodyPr wrap="square" rtlCol="0">
            <a:spAutoFit/>
          </a:bodyPr>
          <a:lstStyle/>
          <a:p>
            <a:r>
              <a:rPr lang="en-US" sz="2400" dirty="0">
                <a:solidFill>
                  <a:schemeClr val="bg1"/>
                </a:solidFill>
                <a:latin typeface="Calibri" panose="020F0502020204030204" pitchFamily="34" charset="0"/>
                <a:cs typeface="Calibri" panose="020F0502020204030204" pitchFamily="34" charset="0"/>
              </a:rPr>
              <a:t>AI hallucinations are model-generated answers that sound plausible but contain false, invented, or misleading information. The model does not </a:t>
            </a:r>
            <a:r>
              <a:rPr lang="pl-PL" sz="2400" dirty="0">
                <a:solidFill>
                  <a:schemeClr val="bg1"/>
                </a:solidFill>
                <a:latin typeface="Calibri" panose="020F0502020204030204" pitchFamily="34" charset="0"/>
                <a:cs typeface="Calibri" panose="020F0502020204030204" pitchFamily="34" charset="0"/>
              </a:rPr>
              <a:t>„</a:t>
            </a:r>
            <a:r>
              <a:rPr lang="en-US" sz="2400" dirty="0">
                <a:solidFill>
                  <a:schemeClr val="bg1"/>
                </a:solidFill>
                <a:latin typeface="Calibri" panose="020F0502020204030204" pitchFamily="34" charset="0"/>
                <a:cs typeface="Calibri" panose="020F0502020204030204" pitchFamily="34" charset="0"/>
              </a:rPr>
              <a:t>know” what is true - it usually predicts the most likely text rather than checking reality.</a:t>
            </a:r>
          </a:p>
          <a:p>
            <a:endParaRPr lang="pl-PL" sz="2400" dirty="0">
              <a:solidFill>
                <a:schemeClr val="bg1"/>
              </a:solidFill>
              <a:latin typeface="Calibri" panose="020F0502020204030204" pitchFamily="34" charset="0"/>
              <a:cs typeface="Calibri" panose="020F0502020204030204" pitchFamily="34" charset="0"/>
            </a:endParaRPr>
          </a:p>
          <a:p>
            <a:r>
              <a:rPr lang="en-US" sz="2400" dirty="0">
                <a:solidFill>
                  <a:schemeClr val="bg1"/>
                </a:solidFill>
                <a:latin typeface="Calibri" panose="020F0502020204030204" pitchFamily="34" charset="0"/>
                <a:cs typeface="Calibri" panose="020F0502020204030204" pitchFamily="34" charset="0"/>
              </a:rPr>
              <a:t>AI hallucinations occur when a system produces content that appears correct but is factually wrong, such as a </a:t>
            </a:r>
            <a:r>
              <a:rPr lang="en-US" sz="2400" b="1" dirty="0">
                <a:solidFill>
                  <a:schemeClr val="bg1"/>
                </a:solidFill>
                <a:latin typeface="Calibri" panose="020F0502020204030204" pitchFamily="34" charset="0"/>
                <a:cs typeface="Calibri" panose="020F0502020204030204" pitchFamily="34" charset="0"/>
              </a:rPr>
              <a:t>fabricated quote, a nonexistent source, an incorrect date, or a misleading explanation</a:t>
            </a:r>
            <a:r>
              <a:rPr lang="en-US" sz="2400" dirty="0">
                <a:solidFill>
                  <a:schemeClr val="bg1"/>
                </a:solidFill>
                <a:latin typeface="Calibri" panose="020F0502020204030204" pitchFamily="34" charset="0"/>
                <a:cs typeface="Calibri" panose="020F0502020204030204" pitchFamily="34" charset="0"/>
              </a:rPr>
              <a:t>. These are not medical hallucinations — they are information-generation errors, not perceptual experiences.</a:t>
            </a:r>
            <a:r>
              <a:rPr lang="pl-PL" sz="2400" dirty="0">
                <a:solidFill>
                  <a:schemeClr val="bg1"/>
                </a:solidFill>
                <a:latin typeface="Calibri" panose="020F0502020204030204" pitchFamily="34" charset="0"/>
                <a:cs typeface="Calibri" panose="020F0502020204030204" pitchFamily="34" charset="0"/>
              </a:rPr>
              <a:t> </a:t>
            </a:r>
          </a:p>
        </p:txBody>
      </p:sp>
      <p:sp>
        <p:nvSpPr>
          <p:cNvPr id="9" name="Freeform 8">
            <a:extLst>
              <a:ext uri="{FF2B5EF4-FFF2-40B4-BE49-F238E27FC236}">
                <a16:creationId xmlns:a16="http://schemas.microsoft.com/office/drawing/2014/main" id="{664EA46D-395A-2FE6-C53B-40E6A56DC898}"/>
              </a:ext>
            </a:extLst>
          </p:cNvPr>
          <p:cNvSpPr/>
          <p:nvPr/>
        </p:nvSpPr>
        <p:spPr>
          <a:xfrm rot="1679750">
            <a:off x="2282639" y="2589789"/>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18080937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5B532-81A5-DBB5-AD3A-A9766410B143}"/>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68249078-4F03-2E11-5213-7B2689FBB38D}"/>
              </a:ext>
            </a:extLst>
          </p:cNvPr>
          <p:cNvSpPr/>
          <p:nvPr/>
        </p:nvSpPr>
        <p:spPr>
          <a:xfrm flipH="1">
            <a:off x="0" y="2731975"/>
            <a:ext cx="12185500" cy="2610345"/>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97EEC3E3-629C-E048-0F71-EB797D013540}"/>
              </a:ext>
            </a:extLst>
          </p:cNvPr>
          <p:cNvSpPr/>
          <p:nvPr/>
        </p:nvSpPr>
        <p:spPr>
          <a:xfrm>
            <a:off x="1760236" y="3212889"/>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1" name="Graphic 4">
            <a:extLst>
              <a:ext uri="{FF2B5EF4-FFF2-40B4-BE49-F238E27FC236}">
                <a16:creationId xmlns:a16="http://schemas.microsoft.com/office/drawing/2014/main" id="{87C1D5EC-AA08-0283-5EE7-085D57ADC430}"/>
              </a:ext>
            </a:extLst>
          </p:cNvPr>
          <p:cNvSpPr/>
          <p:nvPr/>
        </p:nvSpPr>
        <p:spPr>
          <a:xfrm rot="5400000">
            <a:off x="1681148" y="1483410"/>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14" name="Text Placeholder 11">
            <a:extLst>
              <a:ext uri="{FF2B5EF4-FFF2-40B4-BE49-F238E27FC236}">
                <a16:creationId xmlns:a16="http://schemas.microsoft.com/office/drawing/2014/main" id="{2457C5FD-9DFC-0F0B-956E-61B656BC3210}"/>
              </a:ext>
            </a:extLst>
          </p:cNvPr>
          <p:cNvSpPr txBox="1">
            <a:spLocks/>
          </p:cNvSpPr>
          <p:nvPr/>
        </p:nvSpPr>
        <p:spPr>
          <a:xfrm>
            <a:off x="579276" y="872493"/>
            <a:ext cx="3692687" cy="727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10153D"/>
                </a:solidFill>
                <a:cs typeface="Times New Roman" panose="02020603050405020304" pitchFamily="18" charset="0"/>
              </a:rPr>
              <a:t>AI Hallucinations Map</a:t>
            </a:r>
          </a:p>
          <a:p>
            <a:pPr marL="0" indent="0">
              <a:buNone/>
            </a:pPr>
            <a:endParaRPr lang="en-US" sz="3600" b="1" dirty="0">
              <a:solidFill>
                <a:srgbClr val="10153D"/>
              </a:solidFill>
              <a:cs typeface="Times New Roman" panose="02020603050405020304" pitchFamily="18" charset="0"/>
            </a:endParaRPr>
          </a:p>
        </p:txBody>
      </p:sp>
      <p:grpSp>
        <p:nvGrpSpPr>
          <p:cNvPr id="13" name="Group 12">
            <a:extLst>
              <a:ext uri="{FF2B5EF4-FFF2-40B4-BE49-F238E27FC236}">
                <a16:creationId xmlns:a16="http://schemas.microsoft.com/office/drawing/2014/main" id="{2521E8C6-BEC2-CC41-FE7C-CC62CA88CA2C}"/>
              </a:ext>
            </a:extLst>
          </p:cNvPr>
          <p:cNvGrpSpPr/>
          <p:nvPr/>
        </p:nvGrpSpPr>
        <p:grpSpPr>
          <a:xfrm>
            <a:off x="3143250" y="468217"/>
            <a:ext cx="9048750" cy="6515304"/>
            <a:chOff x="4630327" y="1397786"/>
            <a:chExt cx="7555173" cy="5439895"/>
          </a:xfrm>
        </p:grpSpPr>
        <p:sp>
          <p:nvSpPr>
            <p:cNvPr id="7" name="Rectangle 6">
              <a:extLst>
                <a:ext uri="{FF2B5EF4-FFF2-40B4-BE49-F238E27FC236}">
                  <a16:creationId xmlns:a16="http://schemas.microsoft.com/office/drawing/2014/main" id="{575C28A4-84AA-7688-5EE0-259C6552E195}"/>
                </a:ext>
              </a:extLst>
            </p:cNvPr>
            <p:cNvSpPr/>
            <p:nvPr/>
          </p:nvSpPr>
          <p:spPr>
            <a:xfrm>
              <a:off x="5943600" y="1882587"/>
              <a:ext cx="6241900" cy="39956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5">
              <a:extLst>
                <a:ext uri="{FF2B5EF4-FFF2-40B4-BE49-F238E27FC236}">
                  <a16:creationId xmlns:a16="http://schemas.microsoft.com/office/drawing/2014/main" id="{31EE3B78-FA27-6E70-FC2B-5EE76FCB5E3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8388" t="10823" r="21945" b="5574"/>
            <a:stretch>
              <a:fillRect/>
            </a:stretch>
          </p:blipFill>
          <p:spPr>
            <a:xfrm>
              <a:off x="4630327" y="1397786"/>
              <a:ext cx="7555173" cy="5439895"/>
            </a:xfrm>
            <a:prstGeom prst="rect">
              <a:avLst/>
            </a:prstGeom>
            <a:effectLst/>
          </p:spPr>
        </p:pic>
      </p:grpSp>
      <p:pic>
        <p:nvPicPr>
          <p:cNvPr id="3" name="Obraz 2">
            <a:extLst>
              <a:ext uri="{FF2B5EF4-FFF2-40B4-BE49-F238E27FC236}">
                <a16:creationId xmlns:a16="http://schemas.microsoft.com/office/drawing/2014/main" id="{5D8E1A3C-DE5E-CE71-F04D-4F06CC1D7FE8}"/>
              </a:ext>
            </a:extLst>
          </p:cNvPr>
          <p:cNvPicPr>
            <a:picLocks noChangeAspect="1"/>
          </p:cNvPicPr>
          <p:nvPr/>
        </p:nvPicPr>
        <p:blipFill>
          <a:blip r:embed="rId4"/>
          <a:srcRect l="2250" r="3431"/>
          <a:stretch>
            <a:fillRect/>
          </a:stretch>
        </p:blipFill>
        <p:spPr>
          <a:xfrm>
            <a:off x="5007893" y="1515680"/>
            <a:ext cx="7007895" cy="3440923"/>
          </a:xfrm>
          <a:prstGeom prst="roundRect">
            <a:avLst>
              <a:gd name="adj" fmla="val 0"/>
            </a:avLst>
          </a:prstGeom>
          <a:solidFill>
            <a:srgbClr val="FFFFFF">
              <a:shade val="85000"/>
            </a:srgbClr>
          </a:solidFill>
          <a:ln>
            <a:noFill/>
          </a:ln>
          <a:effectLst/>
        </p:spPr>
      </p:pic>
      <p:sp>
        <p:nvSpPr>
          <p:cNvPr id="4" name="pole tekstowe 4">
            <a:extLst>
              <a:ext uri="{FF2B5EF4-FFF2-40B4-BE49-F238E27FC236}">
                <a16:creationId xmlns:a16="http://schemas.microsoft.com/office/drawing/2014/main" id="{9E29441D-67E9-88BC-D808-02B3B70BC659}"/>
              </a:ext>
            </a:extLst>
          </p:cNvPr>
          <p:cNvSpPr txBox="1"/>
          <p:nvPr/>
        </p:nvSpPr>
        <p:spPr>
          <a:xfrm>
            <a:off x="541359" y="2946482"/>
            <a:ext cx="2901930" cy="1754326"/>
          </a:xfrm>
          <a:prstGeom prst="rect">
            <a:avLst/>
          </a:prstGeom>
          <a:noFill/>
        </p:spPr>
        <p:txBody>
          <a:bodyPr wrap="square">
            <a:spAutoFit/>
          </a:bodyPr>
          <a:lstStyle/>
          <a:p>
            <a:pPr algn="l">
              <a:buNone/>
            </a:pPr>
            <a:r>
              <a:rPr lang="en-US" sz="1200" b="0" dirty="0">
                <a:solidFill>
                  <a:schemeClr val="bg1"/>
                </a:solidFill>
                <a:effectLst/>
                <a:latin typeface="Calibri" panose="020F0502020204030204" pitchFamily="34" charset="0"/>
                <a:cs typeface="Calibri" panose="020F0502020204030204" pitchFamily="34" charset="0"/>
              </a:rPr>
              <a:t>How to detect and fix AI hallucinations in graduated symbol</a:t>
            </a:r>
          </a:p>
          <a:p>
            <a:pPr algn="l">
              <a:buNone/>
            </a:pPr>
            <a:r>
              <a:rPr lang="en-US" sz="1200" b="0" dirty="0">
                <a:solidFill>
                  <a:schemeClr val="bg1"/>
                </a:solidFill>
                <a:effectLst/>
                <a:latin typeface="Calibri" panose="020F0502020204030204" pitchFamily="34" charset="0"/>
                <a:cs typeface="Calibri" panose="020F0502020204030204" pitchFamily="34" charset="0"/>
              </a:rPr>
              <a:t> maps. Aihallucinationreport.com. </a:t>
            </a:r>
            <a:r>
              <a:rPr lang="en-US" sz="1200" b="0" dirty="0">
                <a:solidFill>
                  <a:schemeClr val="bg1"/>
                </a:solidFill>
                <a:effectLst/>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https://aihallucinationreport.com/how-to-detect-and-fix-ai-hallucinations-in-graduated-symbol-maps/</a:t>
            </a:r>
            <a:endParaRPr lang="en-US" sz="1200" b="0" dirty="0">
              <a:solidFill>
                <a:schemeClr val="bg1"/>
              </a:solidFill>
              <a:effectLst/>
              <a:latin typeface="Calibri" panose="020F0502020204030204" pitchFamily="34" charset="0"/>
              <a:cs typeface="Calibri" panose="020F0502020204030204" pitchFamily="34" charset="0"/>
            </a:endParaRPr>
          </a:p>
          <a:p>
            <a:pPr>
              <a:buNone/>
            </a:pPr>
            <a:br>
              <a:rPr lang="en-US" sz="1200" dirty="0">
                <a:solidFill>
                  <a:schemeClr val="bg1"/>
                </a:solidFill>
                <a:latin typeface="Calibri" panose="020F0502020204030204" pitchFamily="34" charset="0"/>
                <a:cs typeface="Calibri" panose="020F0502020204030204" pitchFamily="34" charset="0"/>
              </a:rPr>
            </a:br>
            <a:endParaRPr lang="pl-PL" sz="12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569494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94E16D-EDEF-7D72-06F6-4095E915B301}"/>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47ECB51F-2778-1DA1-5E32-930AAAFC0002}"/>
              </a:ext>
            </a:extLst>
          </p:cNvPr>
          <p:cNvSpPr/>
          <p:nvPr/>
        </p:nvSpPr>
        <p:spPr>
          <a:xfrm flipH="1">
            <a:off x="0" y="3669711"/>
            <a:ext cx="12185500" cy="1787736"/>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5DB452F6-EA7A-C5FE-B04B-F728D6B3C16C}"/>
              </a:ext>
            </a:extLst>
          </p:cNvPr>
          <p:cNvSpPr/>
          <p:nvPr/>
        </p:nvSpPr>
        <p:spPr>
          <a:xfrm>
            <a:off x="2661134" y="3777711"/>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1" name="Graphic 4">
            <a:extLst>
              <a:ext uri="{FF2B5EF4-FFF2-40B4-BE49-F238E27FC236}">
                <a16:creationId xmlns:a16="http://schemas.microsoft.com/office/drawing/2014/main" id="{3C2EFCF1-C1AA-8684-B91A-9940F1947829}"/>
              </a:ext>
            </a:extLst>
          </p:cNvPr>
          <p:cNvSpPr/>
          <p:nvPr/>
        </p:nvSpPr>
        <p:spPr>
          <a:xfrm rot="5400000">
            <a:off x="1681148" y="2421145"/>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14" name="Text Placeholder 11">
            <a:extLst>
              <a:ext uri="{FF2B5EF4-FFF2-40B4-BE49-F238E27FC236}">
                <a16:creationId xmlns:a16="http://schemas.microsoft.com/office/drawing/2014/main" id="{273E7BEE-8F3A-D78D-E45A-03C8C22FFA63}"/>
              </a:ext>
            </a:extLst>
          </p:cNvPr>
          <p:cNvSpPr txBox="1">
            <a:spLocks/>
          </p:cNvSpPr>
          <p:nvPr/>
        </p:nvSpPr>
        <p:spPr>
          <a:xfrm>
            <a:off x="579276" y="1087637"/>
            <a:ext cx="3692687" cy="727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10153D"/>
                </a:solidFill>
                <a:cs typeface="Times New Roman" panose="02020603050405020304" pitchFamily="18" charset="0"/>
              </a:rPr>
              <a:t>AI Hallucinations</a:t>
            </a:r>
          </a:p>
          <a:p>
            <a:pPr marL="0" indent="0">
              <a:buNone/>
            </a:pPr>
            <a:endParaRPr lang="en-US" sz="3600" b="1" dirty="0">
              <a:solidFill>
                <a:srgbClr val="10153D"/>
              </a:solidFill>
              <a:cs typeface="Times New Roman" panose="02020603050405020304" pitchFamily="18" charset="0"/>
            </a:endParaRPr>
          </a:p>
          <a:p>
            <a:pPr marL="0" indent="0">
              <a:buNone/>
            </a:pPr>
            <a:endParaRPr lang="en-US" sz="3600" b="1" dirty="0">
              <a:solidFill>
                <a:srgbClr val="10153D"/>
              </a:solidFill>
              <a:cs typeface="Times New Roman" panose="02020603050405020304" pitchFamily="18" charset="0"/>
            </a:endParaRPr>
          </a:p>
        </p:txBody>
      </p:sp>
      <p:grpSp>
        <p:nvGrpSpPr>
          <p:cNvPr id="13" name="Group 12">
            <a:extLst>
              <a:ext uri="{FF2B5EF4-FFF2-40B4-BE49-F238E27FC236}">
                <a16:creationId xmlns:a16="http://schemas.microsoft.com/office/drawing/2014/main" id="{E33BEF9D-52F2-BDBE-16A7-CF37768D5104}"/>
              </a:ext>
            </a:extLst>
          </p:cNvPr>
          <p:cNvGrpSpPr/>
          <p:nvPr/>
        </p:nvGrpSpPr>
        <p:grpSpPr>
          <a:xfrm>
            <a:off x="4267054" y="495971"/>
            <a:ext cx="9048750" cy="6515304"/>
            <a:chOff x="4630327" y="1397786"/>
            <a:chExt cx="7555173" cy="5439895"/>
          </a:xfrm>
        </p:grpSpPr>
        <p:sp>
          <p:nvSpPr>
            <p:cNvPr id="7" name="Rectangle 6">
              <a:extLst>
                <a:ext uri="{FF2B5EF4-FFF2-40B4-BE49-F238E27FC236}">
                  <a16:creationId xmlns:a16="http://schemas.microsoft.com/office/drawing/2014/main" id="{8C271949-6D23-B381-B02B-707E35F359E8}"/>
                </a:ext>
              </a:extLst>
            </p:cNvPr>
            <p:cNvSpPr/>
            <p:nvPr/>
          </p:nvSpPr>
          <p:spPr>
            <a:xfrm>
              <a:off x="5943600" y="1882587"/>
              <a:ext cx="6241900" cy="39956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5">
              <a:extLst>
                <a:ext uri="{FF2B5EF4-FFF2-40B4-BE49-F238E27FC236}">
                  <a16:creationId xmlns:a16="http://schemas.microsoft.com/office/drawing/2014/main" id="{20969A60-4148-4F10-26BD-6B178864884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8388" t="10823" r="30597" b="5574"/>
            <a:stretch>
              <a:fillRect/>
            </a:stretch>
          </p:blipFill>
          <p:spPr>
            <a:xfrm>
              <a:off x="4630327" y="1397786"/>
              <a:ext cx="6616863" cy="5439895"/>
            </a:xfrm>
            <a:prstGeom prst="rect">
              <a:avLst/>
            </a:prstGeom>
            <a:effectLst/>
          </p:spPr>
        </p:pic>
      </p:grpSp>
      <p:sp>
        <p:nvSpPr>
          <p:cNvPr id="4" name="pole tekstowe 4">
            <a:extLst>
              <a:ext uri="{FF2B5EF4-FFF2-40B4-BE49-F238E27FC236}">
                <a16:creationId xmlns:a16="http://schemas.microsoft.com/office/drawing/2014/main" id="{0F318735-D51D-8BE0-7CE0-CEBD7593D578}"/>
              </a:ext>
            </a:extLst>
          </p:cNvPr>
          <p:cNvSpPr txBox="1"/>
          <p:nvPr/>
        </p:nvSpPr>
        <p:spPr>
          <a:xfrm>
            <a:off x="541359" y="4129168"/>
            <a:ext cx="4059216" cy="1200329"/>
          </a:xfrm>
          <a:prstGeom prst="rect">
            <a:avLst/>
          </a:prstGeom>
          <a:noFill/>
        </p:spPr>
        <p:txBody>
          <a:bodyPr wrap="square">
            <a:spAutoFit/>
          </a:bodyPr>
          <a:lstStyle/>
          <a:p>
            <a:r>
              <a:rPr lang="en-US" sz="1200" i="1" dirty="0">
                <a:solidFill>
                  <a:schemeClr val="bg1"/>
                </a:solidFill>
                <a:latin typeface="Calibri" panose="020F0502020204030204" pitchFamily="34" charset="0"/>
                <a:cs typeface="Calibri" panose="020F0502020204030204" pitchFamily="34" charset="0"/>
              </a:rPr>
              <a:t>Sun, Yujie &amp; Sheng, Dongfang &amp; Zhou, Zihan &amp; Wu, Yifei. (2024). AI hallucination: towards a comprehensive classification of distorted information in artificial intelligence-generated content. Humanities and Social Sciences Communications. 11. 10.1057/s41599-024-03811-x. </a:t>
            </a:r>
            <a:br>
              <a:rPr lang="en-US" sz="1200" i="1" dirty="0">
                <a:solidFill>
                  <a:schemeClr val="bg1"/>
                </a:solidFill>
                <a:latin typeface="Calibri" panose="020F0502020204030204" pitchFamily="34" charset="0"/>
                <a:cs typeface="Calibri" panose="020F0502020204030204" pitchFamily="34" charset="0"/>
              </a:rPr>
            </a:br>
            <a:endParaRPr lang="pl-PL" sz="1200" i="1" dirty="0">
              <a:solidFill>
                <a:schemeClr val="bg1"/>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6F97AC65-468D-FBAA-7369-199C6AD4C107}"/>
              </a:ext>
            </a:extLst>
          </p:cNvPr>
          <p:cNvSpPr txBox="1"/>
          <p:nvPr/>
        </p:nvSpPr>
        <p:spPr>
          <a:xfrm>
            <a:off x="579276" y="1858480"/>
            <a:ext cx="4899340" cy="1246495"/>
          </a:xfrm>
          <a:prstGeom prst="rect">
            <a:avLst/>
          </a:prstGeom>
          <a:noFill/>
        </p:spPr>
        <p:txBody>
          <a:bodyPr wrap="square">
            <a:spAutoFit/>
          </a:bodyPr>
          <a:lstStyle/>
          <a:p>
            <a:pPr>
              <a:lnSpc>
                <a:spcPts val="2980"/>
              </a:lnSpc>
            </a:pPr>
            <a:r>
              <a:rPr lang="pl-PL" sz="2800" dirty="0">
                <a:solidFill>
                  <a:srgbClr val="10153D"/>
                </a:solidFill>
                <a:latin typeface="Calibri" panose="020F0502020204030204" pitchFamily="34" charset="0"/>
                <a:cs typeface="Calibri" panose="020F0502020204030204" pitchFamily="34" charset="0"/>
              </a:rPr>
              <a:t>S</a:t>
            </a:r>
            <a:r>
              <a:rPr lang="en-US" sz="2800" dirty="0" err="1">
                <a:solidFill>
                  <a:srgbClr val="10153D"/>
                </a:solidFill>
                <a:latin typeface="Calibri" panose="020F0502020204030204" pitchFamily="34" charset="0"/>
                <a:cs typeface="Calibri" panose="020F0502020204030204" pitchFamily="34" charset="0"/>
              </a:rPr>
              <a:t>tatistics</a:t>
            </a:r>
            <a:r>
              <a:rPr lang="en-US" sz="2800" dirty="0">
                <a:solidFill>
                  <a:srgbClr val="10153D"/>
                </a:solidFill>
                <a:latin typeface="Calibri" panose="020F0502020204030204" pitchFamily="34" charset="0"/>
                <a:cs typeface="Calibri" panose="020F0502020204030204" pitchFamily="34" charset="0"/>
              </a:rPr>
              <a:t> for 284 analysis units. Different colors represent different error types.</a:t>
            </a:r>
          </a:p>
        </p:txBody>
      </p:sp>
      <p:pic>
        <p:nvPicPr>
          <p:cNvPr id="6" name="Obraz 3">
            <a:extLst>
              <a:ext uri="{FF2B5EF4-FFF2-40B4-BE49-F238E27FC236}">
                <a16:creationId xmlns:a16="http://schemas.microsoft.com/office/drawing/2014/main" id="{7CF00AA7-08FE-07C0-42F6-9AE6ECD8CB51}"/>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6410172" y="1156465"/>
            <a:ext cx="5202552" cy="4545070"/>
          </a:xfrm>
          <a:prstGeom prst="rect">
            <a:avLst/>
          </a:prstGeom>
        </p:spPr>
      </p:pic>
    </p:spTree>
    <p:extLst>
      <p:ext uri="{BB962C8B-B14F-4D97-AF65-F5344CB8AC3E}">
        <p14:creationId xmlns:p14="http://schemas.microsoft.com/office/powerpoint/2010/main" val="630586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FEF353-0DC2-3F97-716E-3006498472AC}"/>
            </a:ext>
          </a:extLst>
        </p:cNvPr>
        <p:cNvGrpSpPr/>
        <p:nvPr/>
      </p:nvGrpSpPr>
      <p:grpSpPr>
        <a:xfrm>
          <a:off x="0" y="0"/>
          <a:ext cx="0" cy="0"/>
          <a:chOff x="0" y="0"/>
          <a:chExt cx="0" cy="0"/>
        </a:xfrm>
      </p:grpSpPr>
      <p:pic>
        <p:nvPicPr>
          <p:cNvPr id="17" name="Picture Placeholder 18">
            <a:extLst>
              <a:ext uri="{FF2B5EF4-FFF2-40B4-BE49-F238E27FC236}">
                <a16:creationId xmlns:a16="http://schemas.microsoft.com/office/drawing/2014/main" id="{02730CDD-2ABB-9D42-2C22-A7EF25224B9D}"/>
              </a:ext>
            </a:extLst>
          </p:cNvPr>
          <p:cNvPicPr>
            <a:picLocks noGrp="1" noChangeAspect="1"/>
          </p:cNvPicPr>
          <p:nvPr>
            <p:ph type="pic" sz="quarter" idx="44"/>
          </p:nvPr>
        </p:nvPicPr>
        <p:blipFill>
          <a:blip r:embed="rId3"/>
          <a:srcRect l="179" r="179"/>
          <a:stretch>
            <a:fillRect/>
          </a:stretch>
        </p:blipFill>
        <p:spPr/>
      </p:pic>
      <p:sp>
        <p:nvSpPr>
          <p:cNvPr id="5" name="Text Placeholder 4">
            <a:extLst>
              <a:ext uri="{FF2B5EF4-FFF2-40B4-BE49-F238E27FC236}">
                <a16:creationId xmlns:a16="http://schemas.microsoft.com/office/drawing/2014/main" id="{962F8657-71FE-418B-FC33-258A94EC9AFD}"/>
              </a:ext>
            </a:extLst>
          </p:cNvPr>
          <p:cNvSpPr>
            <a:spLocks noGrp="1"/>
          </p:cNvSpPr>
          <p:nvPr>
            <p:ph type="body" sz="quarter" idx="13"/>
          </p:nvPr>
        </p:nvSpPr>
        <p:spPr>
          <a:xfrm>
            <a:off x="363071" y="1344706"/>
            <a:ext cx="6427694" cy="2364814"/>
          </a:xfrm>
        </p:spPr>
        <p:txBody>
          <a:bodyPr anchor="t">
            <a:noAutofit/>
          </a:bodyPr>
          <a:lstStyle/>
          <a:p>
            <a:r>
              <a:rPr lang="en-US" sz="3400" b="1" dirty="0"/>
              <a:t>Reliable AI content </a:t>
            </a:r>
          </a:p>
          <a:p>
            <a:pPr>
              <a:lnSpc>
                <a:spcPct val="100000"/>
              </a:lnSpc>
            </a:pPr>
            <a:endParaRPr lang="en-US" sz="1000" dirty="0"/>
          </a:p>
          <a:p>
            <a:r>
              <a:rPr lang="en-US" sz="2800" dirty="0"/>
              <a:t>Creating credible content in the AI era is not only about producing text quickly, but above all about ensuring accuracy, transparency, and responsibility. Using AI does not automatically reduce quality, but it does require stronger human oversight, especially when the content concerns facts, data, health, politics, or social issues.</a:t>
            </a:r>
          </a:p>
          <a:p>
            <a:endParaRPr lang="en-US" sz="2800" dirty="0"/>
          </a:p>
        </p:txBody>
      </p:sp>
      <p:sp>
        <p:nvSpPr>
          <p:cNvPr id="20" name="Freeform 19">
            <a:extLst>
              <a:ext uri="{FF2B5EF4-FFF2-40B4-BE49-F238E27FC236}">
                <a16:creationId xmlns:a16="http://schemas.microsoft.com/office/drawing/2014/main" id="{DEF0D099-9568-8AAC-0ECD-7FB668649960}"/>
              </a:ext>
            </a:extLst>
          </p:cNvPr>
          <p:cNvSpPr/>
          <p:nvPr/>
        </p:nvSpPr>
        <p:spPr>
          <a:xfrm>
            <a:off x="-1" y="-1"/>
            <a:ext cx="12192000" cy="6858000"/>
          </a:xfrm>
          <a:custGeom>
            <a:avLst/>
            <a:gdLst>
              <a:gd name="csX0" fmla="*/ 0 w 12192000"/>
              <a:gd name="csY0" fmla="*/ 0 h 6858000"/>
              <a:gd name="csX1" fmla="*/ 12192000 w 12192000"/>
              <a:gd name="csY1" fmla="*/ 0 h 6858000"/>
              <a:gd name="csX2" fmla="*/ 12192000 w 12192000"/>
              <a:gd name="csY2" fmla="*/ 6858000 h 6858000"/>
              <a:gd name="csX3" fmla="*/ 0 w 12192000"/>
              <a:gd name="csY3" fmla="*/ 6858000 h 6858000"/>
              <a:gd name="csX4" fmla="*/ 0 w 12192000"/>
              <a:gd name="csY4" fmla="*/ 5740405 h 6858000"/>
              <a:gd name="csX5" fmla="*/ 6096007 w 12192000"/>
              <a:gd name="csY5" fmla="*/ 5740405 h 6858000"/>
              <a:gd name="csX6" fmla="*/ 7001308 w 12192000"/>
              <a:gd name="csY6" fmla="*/ 5740405 h 6858000"/>
              <a:gd name="csX7" fmla="*/ 7001308 w 12192000"/>
              <a:gd name="csY7" fmla="*/ 996287 h 6858000"/>
              <a:gd name="csX8" fmla="*/ 0 w 12192000"/>
              <a:gd name="csY8" fmla="*/ 996287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2192000" h="6858000">
                <a:moveTo>
                  <a:pt x="0" y="0"/>
                </a:moveTo>
                <a:lnTo>
                  <a:pt x="12192000" y="0"/>
                </a:lnTo>
                <a:lnTo>
                  <a:pt x="12192000" y="6858000"/>
                </a:lnTo>
                <a:lnTo>
                  <a:pt x="0" y="6858000"/>
                </a:lnTo>
                <a:lnTo>
                  <a:pt x="0" y="5740405"/>
                </a:lnTo>
                <a:lnTo>
                  <a:pt x="6096007" y="5740405"/>
                </a:lnTo>
                <a:lnTo>
                  <a:pt x="7001308" y="5740405"/>
                </a:lnTo>
                <a:lnTo>
                  <a:pt x="7001308" y="996287"/>
                </a:lnTo>
                <a:lnTo>
                  <a:pt x="0" y="996287"/>
                </a:lnTo>
                <a:close/>
              </a:path>
            </a:pathLst>
          </a:custGeom>
          <a:gradFill>
            <a:gsLst>
              <a:gs pos="100000">
                <a:srgbClr val="22BDBF">
                  <a:alpha val="63092"/>
                </a:srgbClr>
              </a:gs>
              <a:gs pos="49000">
                <a:srgbClr val="3C3795">
                  <a:alpha val="59000"/>
                </a:srgbClr>
              </a:gs>
            </a:gsLst>
            <a:lin ang="0" scaled="0"/>
          </a:gradFill>
          <a:ln w="3060" cap="flat">
            <a:noFill/>
            <a:prstDash val="solid"/>
            <a:miter/>
          </a:ln>
        </p:spPr>
        <p:txBody>
          <a:bodyPr wrap="square" rtlCol="0" anchor="ctr">
            <a:noAutofit/>
          </a:bodyPr>
          <a:lstStyle/>
          <a:p>
            <a:endParaRPr lang="en-US"/>
          </a:p>
        </p:txBody>
      </p:sp>
      <p:pic>
        <p:nvPicPr>
          <p:cNvPr id="21" name="Picture 20">
            <a:extLst>
              <a:ext uri="{FF2B5EF4-FFF2-40B4-BE49-F238E27FC236}">
                <a16:creationId xmlns:a16="http://schemas.microsoft.com/office/drawing/2014/main" id="{F2DCA8FF-F751-3B21-18F1-12D4B8462028}"/>
              </a:ext>
            </a:extLst>
          </p:cNvPr>
          <p:cNvPicPr>
            <a:picLocks noChangeAspect="1"/>
          </p:cNvPicPr>
          <p:nvPr/>
        </p:nvPicPr>
        <p:blipFill>
          <a:blip r:embed="rId4">
            <a:biLevel thresh="25000"/>
            <a:extLst>
              <a:ext uri="{BEBA8EAE-BF5A-486C-A8C5-ECC9F3942E4B}">
                <a14:imgProps xmlns:a14="http://schemas.microsoft.com/office/drawing/2010/main">
                  <a14:imgLayer r:embed="rId5">
                    <a14:imgEffect>
                      <a14:colorTemperature colorTemp="1500"/>
                    </a14:imgEffect>
                    <a14:imgEffect>
                      <a14:saturation sat="0"/>
                    </a14:imgEffect>
                  </a14:imgLayer>
                </a14:imgProps>
              </a:ext>
            </a:extLst>
          </a:blip>
          <a:stretch>
            <a:fillRect/>
          </a:stretch>
        </p:blipFill>
        <p:spPr>
          <a:xfrm>
            <a:off x="9825433" y="5099224"/>
            <a:ext cx="1851043" cy="1316850"/>
          </a:xfrm>
          <a:prstGeom prst="rect">
            <a:avLst/>
          </a:prstGeom>
        </p:spPr>
      </p:pic>
    </p:spTree>
    <p:extLst>
      <p:ext uri="{BB962C8B-B14F-4D97-AF65-F5344CB8AC3E}">
        <p14:creationId xmlns:p14="http://schemas.microsoft.com/office/powerpoint/2010/main" val="41799634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57E62-90BE-44C6-1373-5B9AF19C4756}"/>
            </a:ext>
          </a:extLst>
        </p:cNvPr>
        <p:cNvGrpSpPr/>
        <p:nvPr/>
      </p:nvGrpSpPr>
      <p:grpSpPr>
        <a:xfrm>
          <a:off x="0" y="0"/>
          <a:ext cx="0" cy="0"/>
          <a:chOff x="0" y="0"/>
          <a:chExt cx="0" cy="0"/>
        </a:xfrm>
      </p:grpSpPr>
      <p:sp>
        <p:nvSpPr>
          <p:cNvPr id="215" name="Rectangle 214">
            <a:extLst>
              <a:ext uri="{FF2B5EF4-FFF2-40B4-BE49-F238E27FC236}">
                <a16:creationId xmlns:a16="http://schemas.microsoft.com/office/drawing/2014/main" id="{A75328D0-5150-61CC-35F8-A910E26D0706}"/>
              </a:ext>
            </a:extLst>
          </p:cNvPr>
          <p:cNvSpPr/>
          <p:nvPr/>
        </p:nvSpPr>
        <p:spPr>
          <a:xfrm flipH="1" flipV="1">
            <a:off x="0" y="0"/>
            <a:ext cx="4036025"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217" name="Text Placeholder 11">
            <a:extLst>
              <a:ext uri="{FF2B5EF4-FFF2-40B4-BE49-F238E27FC236}">
                <a16:creationId xmlns:a16="http://schemas.microsoft.com/office/drawing/2014/main" id="{AE306B9F-2AFC-DD67-D50E-9E2C6F99FC16}"/>
              </a:ext>
            </a:extLst>
          </p:cNvPr>
          <p:cNvSpPr txBox="1">
            <a:spLocks/>
          </p:cNvSpPr>
          <p:nvPr/>
        </p:nvSpPr>
        <p:spPr>
          <a:xfrm>
            <a:off x="440740" y="697102"/>
            <a:ext cx="2868828" cy="2192581"/>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80"/>
              </a:lnSpc>
              <a:spcBef>
                <a:spcPts val="0"/>
              </a:spcBef>
              <a:buNone/>
            </a:pPr>
            <a:r>
              <a:rPr lang="en-US" sz="3400" b="1" dirty="0">
                <a:solidFill>
                  <a:schemeClr val="bg1"/>
                </a:solidFill>
                <a:cs typeface="Times New Roman" panose="02020603050405020304" pitchFamily="18" charset="0"/>
              </a:rPr>
              <a:t>Types of AI Hallucinations</a:t>
            </a:r>
          </a:p>
          <a:p>
            <a:pPr marL="0" indent="0">
              <a:lnSpc>
                <a:spcPts val="3580"/>
              </a:lnSpc>
              <a:spcBef>
                <a:spcPts val="0"/>
              </a:spcBef>
              <a:buNone/>
            </a:pPr>
            <a:endParaRPr lang="en-US" sz="3400" b="1" dirty="0">
              <a:solidFill>
                <a:srgbClr val="10153D"/>
              </a:solidFill>
              <a:cs typeface="Times New Roman" panose="02020603050405020304" pitchFamily="18" charset="0"/>
            </a:endParaRPr>
          </a:p>
        </p:txBody>
      </p:sp>
      <p:grpSp>
        <p:nvGrpSpPr>
          <p:cNvPr id="3" name="Group 2">
            <a:extLst>
              <a:ext uri="{FF2B5EF4-FFF2-40B4-BE49-F238E27FC236}">
                <a16:creationId xmlns:a16="http://schemas.microsoft.com/office/drawing/2014/main" id="{C2B716A2-6964-F582-7272-5685F1427572}"/>
              </a:ext>
            </a:extLst>
          </p:cNvPr>
          <p:cNvGrpSpPr/>
          <p:nvPr/>
        </p:nvGrpSpPr>
        <p:grpSpPr>
          <a:xfrm>
            <a:off x="0" y="935343"/>
            <a:ext cx="392839" cy="108000"/>
            <a:chOff x="1980345" y="935343"/>
            <a:chExt cx="392839" cy="108000"/>
          </a:xfrm>
        </p:grpSpPr>
        <p:cxnSp>
          <p:nvCxnSpPr>
            <p:cNvPr id="216" name="Straight Connector 57">
              <a:extLst>
                <a:ext uri="{FF2B5EF4-FFF2-40B4-BE49-F238E27FC236}">
                  <a16:creationId xmlns:a16="http://schemas.microsoft.com/office/drawing/2014/main" id="{09336F18-F829-CF46-9A46-0DBC87E7788A}"/>
                </a:ext>
              </a:extLst>
            </p:cNvPr>
            <p:cNvCxnSpPr>
              <a:cxnSpLocks/>
            </p:cNvCxnSpPr>
            <p:nvPr/>
          </p:nvCxnSpPr>
          <p:spPr>
            <a:xfrm flipH="1">
              <a:off x="1980345" y="989343"/>
              <a:ext cx="284838" cy="0"/>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18" name="Freeform 217">
              <a:extLst>
                <a:ext uri="{FF2B5EF4-FFF2-40B4-BE49-F238E27FC236}">
                  <a16:creationId xmlns:a16="http://schemas.microsoft.com/office/drawing/2014/main" id="{EF9583B3-16D1-7F42-445F-293BD4E6D0E1}"/>
                </a:ext>
              </a:extLst>
            </p:cNvPr>
            <p:cNvSpPr/>
            <p:nvPr/>
          </p:nvSpPr>
          <p:spPr>
            <a:xfrm rot="16200000">
              <a:off x="2265184" y="935343"/>
              <a:ext cx="108000" cy="108000"/>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noFill/>
            <a:ln w="11382" cap="rnd">
              <a:solidFill>
                <a:schemeClr val="bg1"/>
              </a:solidFill>
              <a:prstDash val="solid"/>
              <a:round/>
            </a:ln>
          </p:spPr>
          <p:txBody>
            <a:bodyPr rtlCol="0" anchor="ctr"/>
            <a:lstStyle/>
            <a:p>
              <a:endParaRPr lang="en-US" sz="1629"/>
            </a:p>
          </p:txBody>
        </p:sp>
      </p:grpSp>
      <p:cxnSp>
        <p:nvCxnSpPr>
          <p:cNvPr id="219" name="Straight Connector 57">
            <a:extLst>
              <a:ext uri="{FF2B5EF4-FFF2-40B4-BE49-F238E27FC236}">
                <a16:creationId xmlns:a16="http://schemas.microsoft.com/office/drawing/2014/main" id="{925D54CE-BCE4-1F8C-5873-06918537EAC2}"/>
              </a:ext>
            </a:extLst>
          </p:cNvPr>
          <p:cNvCxnSpPr>
            <a:cxnSpLocks/>
          </p:cNvCxnSpPr>
          <p:nvPr/>
        </p:nvCxnSpPr>
        <p:spPr>
          <a:xfrm flipH="1">
            <a:off x="2571750" y="990791"/>
            <a:ext cx="625404" cy="0"/>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20" name="Graphic 7">
            <a:extLst>
              <a:ext uri="{FF2B5EF4-FFF2-40B4-BE49-F238E27FC236}">
                <a16:creationId xmlns:a16="http://schemas.microsoft.com/office/drawing/2014/main" id="{C9A66648-D3BA-1B6F-4B23-A3995A585F57}"/>
              </a:ext>
            </a:extLst>
          </p:cNvPr>
          <p:cNvSpPr/>
          <p:nvPr/>
        </p:nvSpPr>
        <p:spPr>
          <a:xfrm>
            <a:off x="-1438757" y="3965331"/>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6" name="Rectangle 64">
            <a:extLst>
              <a:ext uri="{FF2B5EF4-FFF2-40B4-BE49-F238E27FC236}">
                <a16:creationId xmlns:a16="http://schemas.microsoft.com/office/drawing/2014/main" id="{A826EA88-9AE3-CD7A-2619-5718C3D84DA6}"/>
              </a:ext>
            </a:extLst>
          </p:cNvPr>
          <p:cNvSpPr/>
          <p:nvPr/>
        </p:nvSpPr>
        <p:spPr>
          <a:xfrm>
            <a:off x="5188600" y="560367"/>
            <a:ext cx="6033943" cy="885563"/>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20"/>
              </a:lnSpc>
            </a:pPr>
            <a:r>
              <a:rPr lang="de-DE" sz="2200" b="1" dirty="0">
                <a:solidFill>
                  <a:srgbClr val="10153D"/>
                </a:solidFill>
                <a:latin typeface="Calibri" panose="020F0502020204030204" pitchFamily="34" charset="0"/>
                <a:cs typeface="Calibri" panose="020F0502020204030204" pitchFamily="34" charset="0"/>
              </a:rPr>
              <a:t>Factual </a:t>
            </a:r>
            <a:r>
              <a:rPr lang="de-DE" sz="2200" b="1" dirty="0" err="1">
                <a:solidFill>
                  <a:srgbClr val="10153D"/>
                </a:solidFill>
                <a:latin typeface="Calibri" panose="020F0502020204030204" pitchFamily="34" charset="0"/>
                <a:cs typeface="Calibri" panose="020F0502020204030204" pitchFamily="34" charset="0"/>
              </a:rPr>
              <a:t>Hallucinations</a:t>
            </a:r>
            <a:r>
              <a:rPr lang="de-DE" sz="2200" b="1" dirty="0">
                <a:solidFill>
                  <a:srgbClr val="10153D"/>
                </a:solidFill>
                <a:latin typeface="Calibri" panose="020F0502020204030204" pitchFamily="34" charset="0"/>
                <a:cs typeface="Calibri" panose="020F0502020204030204" pitchFamily="34" charset="0"/>
              </a:rPr>
              <a:t> </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the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model</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states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false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facts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events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people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or</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definitions</a:t>
            </a:r>
            <a:r>
              <a:rPr lang="de-DE" sz="2200" dirty="0">
                <a:solidFill>
                  <a:srgbClr val="10153D"/>
                </a:solidFill>
                <a:latin typeface="Calibri" panose="020F0502020204030204" pitchFamily="34" charset="0"/>
                <a:cs typeface="Calibri" panose="020F0502020204030204" pitchFamily="34" charset="0"/>
              </a:rPr>
              <a:t>.</a:t>
            </a:r>
          </a:p>
          <a:p>
            <a:pPr>
              <a:lnSpc>
                <a:spcPts val="2320"/>
              </a:lnSpc>
            </a:pPr>
            <a:endParaRPr lang="de-DE" sz="2200" dirty="0">
              <a:solidFill>
                <a:srgbClr val="10153D"/>
              </a:solidFill>
              <a:latin typeface="Calibri" panose="020F0502020204030204" pitchFamily="34" charset="0"/>
              <a:cs typeface="Calibri" panose="020F0502020204030204" pitchFamily="34" charset="0"/>
            </a:endParaRPr>
          </a:p>
        </p:txBody>
      </p:sp>
      <p:cxnSp>
        <p:nvCxnSpPr>
          <p:cNvPr id="60" name="Straight Connector 57">
            <a:extLst>
              <a:ext uri="{FF2B5EF4-FFF2-40B4-BE49-F238E27FC236}">
                <a16:creationId xmlns:a16="http://schemas.microsoft.com/office/drawing/2014/main" id="{A5870094-8219-0B71-F672-C01564B347A8}"/>
              </a:ext>
            </a:extLst>
          </p:cNvPr>
          <p:cNvCxnSpPr>
            <a:cxnSpLocks/>
          </p:cNvCxnSpPr>
          <p:nvPr/>
        </p:nvCxnSpPr>
        <p:spPr>
          <a:xfrm flipH="1">
            <a:off x="4533679" y="675246"/>
            <a:ext cx="54000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65" name="Rectangle 64">
            <a:extLst>
              <a:ext uri="{FF2B5EF4-FFF2-40B4-BE49-F238E27FC236}">
                <a16:creationId xmlns:a16="http://schemas.microsoft.com/office/drawing/2014/main" id="{F31F5254-3CD6-1F6C-8A1C-51FA96677D91}"/>
              </a:ext>
            </a:extLst>
          </p:cNvPr>
          <p:cNvSpPr/>
          <p:nvPr/>
        </p:nvSpPr>
        <p:spPr>
          <a:xfrm>
            <a:off x="5188600" y="2184040"/>
            <a:ext cx="6033943" cy="1180516"/>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20"/>
              </a:lnSpc>
            </a:pPr>
            <a:r>
              <a:rPr lang="de-DE" sz="2200" b="1" dirty="0">
                <a:solidFill>
                  <a:srgbClr val="10153D"/>
                </a:solidFill>
                <a:latin typeface="Calibri" panose="020F0502020204030204" pitchFamily="34" charset="0"/>
                <a:cs typeface="Calibri" panose="020F0502020204030204" pitchFamily="34" charset="0"/>
              </a:rPr>
              <a:t>Source </a:t>
            </a:r>
            <a:r>
              <a:rPr lang="de-DE" sz="2200" b="1" dirty="0" err="1">
                <a:solidFill>
                  <a:srgbClr val="10153D"/>
                </a:solidFill>
                <a:latin typeface="Calibri" panose="020F0502020204030204" pitchFamily="34" charset="0"/>
                <a:cs typeface="Calibri" panose="020F0502020204030204" pitchFamily="34" charset="0"/>
              </a:rPr>
              <a:t>Hallucinations</a:t>
            </a:r>
            <a:r>
              <a:rPr lang="de-DE" sz="2200" b="1" dirty="0">
                <a:solidFill>
                  <a:srgbClr val="10153D"/>
                </a:solidFill>
                <a:latin typeface="Calibri" panose="020F0502020204030204" pitchFamily="34" charset="0"/>
                <a:cs typeface="Calibri" panose="020F0502020204030204" pitchFamily="34" charset="0"/>
              </a:rPr>
              <a:t> </a:t>
            </a:r>
            <a:r>
              <a:rPr lang="de-DE" sz="2200" dirty="0">
                <a:solidFill>
                  <a:srgbClr val="10153D"/>
                </a:solidFill>
                <a:latin typeface="Calibri" panose="020F0502020204030204" pitchFamily="34" charset="0"/>
                <a:cs typeface="Calibri" panose="020F0502020204030204" pitchFamily="34" charset="0"/>
              </a:rPr>
              <a:t>– AI </a:t>
            </a:r>
            <a:r>
              <a:rPr lang="de-DE" sz="2200" dirty="0" err="1">
                <a:solidFill>
                  <a:srgbClr val="10153D"/>
                </a:solidFill>
                <a:latin typeface="Calibri" panose="020F0502020204030204" pitchFamily="34" charset="0"/>
                <a:cs typeface="Calibri" panose="020F0502020204030204" pitchFamily="34" charset="0"/>
              </a:rPr>
              <a:t>invents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sources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publications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authors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titles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or</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assigns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claims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to</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nonexistent</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texts</a:t>
            </a:r>
            <a:r>
              <a:rPr lang="de-DE" sz="2200" dirty="0">
                <a:solidFill>
                  <a:srgbClr val="10153D"/>
                </a:solidFill>
                <a:latin typeface="Calibri" panose="020F0502020204030204" pitchFamily="34" charset="0"/>
                <a:cs typeface="Calibri" panose="020F0502020204030204" pitchFamily="34" charset="0"/>
              </a:rPr>
              <a:t>.</a:t>
            </a:r>
          </a:p>
          <a:p>
            <a:pPr>
              <a:lnSpc>
                <a:spcPts val="2320"/>
              </a:lnSpc>
            </a:pPr>
            <a:endParaRPr lang="de-DE" sz="2200" dirty="0">
              <a:solidFill>
                <a:srgbClr val="10153D"/>
              </a:solidFill>
              <a:latin typeface="Calibri" panose="020F0502020204030204" pitchFamily="34" charset="0"/>
              <a:cs typeface="Calibri" panose="020F0502020204030204" pitchFamily="34" charset="0"/>
            </a:endParaRPr>
          </a:p>
        </p:txBody>
      </p:sp>
      <p:cxnSp>
        <p:nvCxnSpPr>
          <p:cNvPr id="102" name="Straight Connector 57">
            <a:extLst>
              <a:ext uri="{FF2B5EF4-FFF2-40B4-BE49-F238E27FC236}">
                <a16:creationId xmlns:a16="http://schemas.microsoft.com/office/drawing/2014/main" id="{2805F3FB-401B-ABE8-1C76-9F43F0555148}"/>
              </a:ext>
            </a:extLst>
          </p:cNvPr>
          <p:cNvCxnSpPr>
            <a:cxnSpLocks/>
          </p:cNvCxnSpPr>
          <p:nvPr/>
        </p:nvCxnSpPr>
        <p:spPr>
          <a:xfrm flipH="1">
            <a:off x="4860925" y="2298919"/>
            <a:ext cx="21600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136" name="Rectangle 64">
            <a:extLst>
              <a:ext uri="{FF2B5EF4-FFF2-40B4-BE49-F238E27FC236}">
                <a16:creationId xmlns:a16="http://schemas.microsoft.com/office/drawing/2014/main" id="{24AFF07C-F802-B5B4-DF74-C987756B5C3B}"/>
              </a:ext>
            </a:extLst>
          </p:cNvPr>
          <p:cNvSpPr/>
          <p:nvPr/>
        </p:nvSpPr>
        <p:spPr>
          <a:xfrm>
            <a:off x="5188600" y="3807713"/>
            <a:ext cx="6033944" cy="1180516"/>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20"/>
              </a:lnSpc>
            </a:pPr>
            <a:r>
              <a:rPr lang="de-DE" sz="2200" b="1" dirty="0">
                <a:solidFill>
                  <a:srgbClr val="10153D"/>
                </a:solidFill>
                <a:latin typeface="Calibri" panose="020F0502020204030204" pitchFamily="34" charset="0"/>
                <a:cs typeface="Calibri" panose="020F0502020204030204" pitchFamily="34" charset="0"/>
              </a:rPr>
              <a:t>Quote </a:t>
            </a:r>
            <a:r>
              <a:rPr lang="de-DE" sz="2200" b="1" dirty="0" err="1">
                <a:solidFill>
                  <a:srgbClr val="10153D"/>
                </a:solidFill>
                <a:latin typeface="Calibri" panose="020F0502020204030204" pitchFamily="34" charset="0"/>
                <a:cs typeface="Calibri" panose="020F0502020204030204" pitchFamily="34" charset="0"/>
              </a:rPr>
              <a:t>Hallucinations</a:t>
            </a:r>
            <a:r>
              <a:rPr lang="de-DE" sz="2200" b="1" dirty="0">
                <a:solidFill>
                  <a:srgbClr val="10153D"/>
                </a:solidFill>
                <a:latin typeface="Calibri" panose="020F0502020204030204" pitchFamily="34" charset="0"/>
                <a:cs typeface="Calibri" panose="020F0502020204030204" pitchFamily="34" charset="0"/>
              </a:rPr>
              <a:t> </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the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model</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gives</a:t>
            </a:r>
            <a:r>
              <a:rPr lang="de-DE" sz="2200" dirty="0">
                <a:solidFill>
                  <a:srgbClr val="10153D"/>
                </a:solidFill>
                <a:latin typeface="Calibri" panose="020F0502020204030204" pitchFamily="34" charset="0"/>
                <a:cs typeface="Calibri" panose="020F0502020204030204" pitchFamily="34" charset="0"/>
              </a:rPr>
              <a:t> a </a:t>
            </a:r>
            <a:r>
              <a:rPr lang="de-DE" sz="2200" dirty="0" err="1">
                <a:solidFill>
                  <a:srgbClr val="10153D"/>
                </a:solidFill>
                <a:latin typeface="Calibri" panose="020F0502020204030204" pitchFamily="34" charset="0"/>
                <a:cs typeface="Calibri" panose="020F0502020204030204" pitchFamily="34" charset="0"/>
              </a:rPr>
              <a:t>quote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that</a:t>
            </a:r>
            <a:r>
              <a:rPr lang="de-DE" sz="2200" dirty="0">
                <a:solidFill>
                  <a:srgbClr val="10153D"/>
                </a:solidFill>
                <a:latin typeface="Calibri" panose="020F0502020204030204" pitchFamily="34" charset="0"/>
                <a:cs typeface="Calibri" panose="020F0502020204030204" pitchFamily="34" charset="0"/>
              </a:rPr>
              <a:t> was </a:t>
            </a:r>
            <a:r>
              <a:rPr lang="de-DE" sz="2200" dirty="0" err="1">
                <a:solidFill>
                  <a:srgbClr val="10153D"/>
                </a:solidFill>
                <a:latin typeface="Calibri" panose="020F0502020204030204" pitchFamily="34" charset="0"/>
                <a:cs typeface="Calibri" panose="020F0502020204030204" pitchFamily="34" charset="0"/>
              </a:rPr>
              <a:t>never</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actually</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said</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or</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falsely</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attributes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it</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to</a:t>
            </a:r>
            <a:r>
              <a:rPr lang="de-DE" sz="2200" dirty="0">
                <a:solidFill>
                  <a:srgbClr val="10153D"/>
                </a:solidFill>
                <a:latin typeface="Calibri" panose="020F0502020204030204" pitchFamily="34" charset="0"/>
                <a:cs typeface="Calibri" panose="020F0502020204030204" pitchFamily="34" charset="0"/>
              </a:rPr>
              <a:t> a </a:t>
            </a:r>
            <a:r>
              <a:rPr lang="de-DE" sz="2200" dirty="0" err="1">
                <a:solidFill>
                  <a:srgbClr val="10153D"/>
                </a:solidFill>
                <a:latin typeface="Calibri" panose="020F0502020204030204" pitchFamily="34" charset="0"/>
                <a:cs typeface="Calibri" panose="020F0502020204030204" pitchFamily="34" charset="0"/>
              </a:rPr>
              <a:t>person</a:t>
            </a:r>
            <a:r>
              <a:rPr lang="de-DE" sz="2200" dirty="0">
                <a:solidFill>
                  <a:srgbClr val="10153D"/>
                </a:solidFill>
                <a:latin typeface="Calibri" panose="020F0502020204030204" pitchFamily="34" charset="0"/>
                <a:cs typeface="Calibri" panose="020F0502020204030204" pitchFamily="34" charset="0"/>
              </a:rPr>
              <a:t>.</a:t>
            </a:r>
          </a:p>
          <a:p>
            <a:pPr>
              <a:lnSpc>
                <a:spcPts val="2320"/>
              </a:lnSpc>
            </a:pPr>
            <a:endParaRPr lang="de-DE" sz="2200" dirty="0">
              <a:solidFill>
                <a:srgbClr val="10153D"/>
              </a:solidFill>
              <a:latin typeface="Calibri" panose="020F0502020204030204" pitchFamily="34" charset="0"/>
              <a:cs typeface="Calibri" panose="020F0502020204030204" pitchFamily="34" charset="0"/>
            </a:endParaRPr>
          </a:p>
        </p:txBody>
      </p:sp>
      <p:cxnSp>
        <p:nvCxnSpPr>
          <p:cNvPr id="138" name="Straight Connector 57">
            <a:extLst>
              <a:ext uri="{FF2B5EF4-FFF2-40B4-BE49-F238E27FC236}">
                <a16:creationId xmlns:a16="http://schemas.microsoft.com/office/drawing/2014/main" id="{486CAE23-B0C2-9FF1-2AB8-ECD9063DCABA}"/>
              </a:ext>
            </a:extLst>
          </p:cNvPr>
          <p:cNvCxnSpPr>
            <a:cxnSpLocks/>
          </p:cNvCxnSpPr>
          <p:nvPr/>
        </p:nvCxnSpPr>
        <p:spPr>
          <a:xfrm flipH="1">
            <a:off x="4533679" y="3922592"/>
            <a:ext cx="54000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139" name="Rectangle 138">
            <a:extLst>
              <a:ext uri="{FF2B5EF4-FFF2-40B4-BE49-F238E27FC236}">
                <a16:creationId xmlns:a16="http://schemas.microsoft.com/office/drawing/2014/main" id="{33467F4B-7E7B-B9EC-E477-67B7885B9CE5}"/>
              </a:ext>
            </a:extLst>
          </p:cNvPr>
          <p:cNvSpPr/>
          <p:nvPr/>
        </p:nvSpPr>
        <p:spPr>
          <a:xfrm>
            <a:off x="5188600" y="5431386"/>
            <a:ext cx="6310171" cy="885563"/>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20"/>
              </a:lnSpc>
            </a:pPr>
            <a:r>
              <a:rPr lang="de-DE" sz="2200" b="1" dirty="0" err="1">
                <a:solidFill>
                  <a:srgbClr val="10153D"/>
                </a:solidFill>
                <a:latin typeface="Calibri" panose="020F0502020204030204" pitchFamily="34" charset="0"/>
                <a:cs typeface="Calibri" panose="020F0502020204030204" pitchFamily="34" charset="0"/>
              </a:rPr>
              <a:t>Numerical</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Hallucinations</a:t>
            </a:r>
            <a:r>
              <a:rPr lang="de-DE" sz="2200" b="1" dirty="0">
                <a:solidFill>
                  <a:srgbClr val="10153D"/>
                </a:solidFill>
                <a:latin typeface="Calibri" panose="020F0502020204030204" pitchFamily="34" charset="0"/>
                <a:cs typeface="Calibri" panose="020F0502020204030204" pitchFamily="34" charset="0"/>
              </a:rPr>
              <a:t> </a:t>
            </a:r>
            <a:r>
              <a:rPr lang="de-DE" sz="2200" dirty="0">
                <a:solidFill>
                  <a:srgbClr val="10153D"/>
                </a:solidFill>
                <a:latin typeface="Calibri" panose="020F0502020204030204" pitchFamily="34" charset="0"/>
                <a:cs typeface="Calibri" panose="020F0502020204030204" pitchFamily="34" charset="0"/>
              </a:rPr>
              <a:t>– AI </a:t>
            </a:r>
            <a:r>
              <a:rPr lang="de-DE" sz="2200" dirty="0" err="1">
                <a:solidFill>
                  <a:srgbClr val="10153D"/>
                </a:solidFill>
                <a:latin typeface="Calibri" panose="020F0502020204030204" pitchFamily="34" charset="0"/>
                <a:cs typeface="Calibri" panose="020F0502020204030204" pitchFamily="34" charset="0"/>
              </a:rPr>
              <a:t>miscalculates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data</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confuses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percentages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dates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statistics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or</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table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values</a:t>
            </a:r>
            <a:r>
              <a:rPr lang="de-DE" sz="2200" dirty="0">
                <a:solidFill>
                  <a:srgbClr val="10153D"/>
                </a:solidFill>
                <a:latin typeface="Calibri" panose="020F0502020204030204" pitchFamily="34" charset="0"/>
                <a:cs typeface="Calibri" panose="020F0502020204030204" pitchFamily="34" charset="0"/>
              </a:rPr>
              <a:t>.</a:t>
            </a:r>
          </a:p>
          <a:p>
            <a:pPr>
              <a:lnSpc>
                <a:spcPts val="2320"/>
              </a:lnSpc>
            </a:pPr>
            <a:endParaRPr lang="de-DE" sz="2200" dirty="0">
              <a:solidFill>
                <a:srgbClr val="10153D"/>
              </a:solidFill>
              <a:latin typeface="Calibri" panose="020F0502020204030204" pitchFamily="34" charset="0"/>
              <a:cs typeface="Calibri" panose="020F0502020204030204" pitchFamily="34" charset="0"/>
            </a:endParaRPr>
          </a:p>
        </p:txBody>
      </p:sp>
      <p:cxnSp>
        <p:nvCxnSpPr>
          <p:cNvPr id="141" name="Straight Connector 57">
            <a:extLst>
              <a:ext uri="{FF2B5EF4-FFF2-40B4-BE49-F238E27FC236}">
                <a16:creationId xmlns:a16="http://schemas.microsoft.com/office/drawing/2014/main" id="{06829DEA-2CA3-5531-DF9D-86E21102EC0B}"/>
              </a:ext>
            </a:extLst>
          </p:cNvPr>
          <p:cNvCxnSpPr>
            <a:cxnSpLocks/>
          </p:cNvCxnSpPr>
          <p:nvPr/>
        </p:nvCxnSpPr>
        <p:spPr>
          <a:xfrm flipH="1">
            <a:off x="4851888" y="5546265"/>
            <a:ext cx="21600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160" name="Arc 5">
            <a:extLst>
              <a:ext uri="{FF2B5EF4-FFF2-40B4-BE49-F238E27FC236}">
                <a16:creationId xmlns:a16="http://schemas.microsoft.com/office/drawing/2014/main" id="{4E03B952-07BD-B04F-E0D5-892312F5BDF0}"/>
              </a:ext>
            </a:extLst>
          </p:cNvPr>
          <p:cNvSpPr/>
          <p:nvPr/>
        </p:nvSpPr>
        <p:spPr>
          <a:xfrm rot="10800000">
            <a:off x="3202303" y="231282"/>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1" name="Arc 6">
            <a:extLst>
              <a:ext uri="{FF2B5EF4-FFF2-40B4-BE49-F238E27FC236}">
                <a16:creationId xmlns:a16="http://schemas.microsoft.com/office/drawing/2014/main" id="{F90ED2C0-6AD7-DE0B-62D5-CF5032E81751}"/>
              </a:ext>
            </a:extLst>
          </p:cNvPr>
          <p:cNvSpPr/>
          <p:nvPr/>
        </p:nvSpPr>
        <p:spPr>
          <a:xfrm>
            <a:off x="3202303" y="1856961"/>
            <a:ext cx="1715774" cy="1632503"/>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2" name="Arc 9">
            <a:extLst>
              <a:ext uri="{FF2B5EF4-FFF2-40B4-BE49-F238E27FC236}">
                <a16:creationId xmlns:a16="http://schemas.microsoft.com/office/drawing/2014/main" id="{B15989C8-70DD-AB83-A5AB-5BE5F51B0B1E}"/>
              </a:ext>
            </a:extLst>
          </p:cNvPr>
          <p:cNvSpPr/>
          <p:nvPr/>
        </p:nvSpPr>
        <p:spPr>
          <a:xfrm flipV="1">
            <a:off x="3202303" y="1856962"/>
            <a:ext cx="1715774" cy="1632503"/>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3" name="Arc 10">
            <a:extLst>
              <a:ext uri="{FF2B5EF4-FFF2-40B4-BE49-F238E27FC236}">
                <a16:creationId xmlns:a16="http://schemas.microsoft.com/office/drawing/2014/main" id="{885FDB48-3D72-7F00-E059-A6345123C7DA}"/>
              </a:ext>
            </a:extLst>
          </p:cNvPr>
          <p:cNvSpPr/>
          <p:nvPr/>
        </p:nvSpPr>
        <p:spPr>
          <a:xfrm rot="10800000" flipV="1">
            <a:off x="3202303" y="3489465"/>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4" name="Arc 12">
            <a:extLst>
              <a:ext uri="{FF2B5EF4-FFF2-40B4-BE49-F238E27FC236}">
                <a16:creationId xmlns:a16="http://schemas.microsoft.com/office/drawing/2014/main" id="{B95828AD-6C73-B0F4-FBAF-66ADBB0B0935}"/>
              </a:ext>
            </a:extLst>
          </p:cNvPr>
          <p:cNvSpPr/>
          <p:nvPr/>
        </p:nvSpPr>
        <p:spPr>
          <a:xfrm rot="10800000">
            <a:off x="3202303" y="3476069"/>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65" name="Arc 13">
            <a:extLst>
              <a:ext uri="{FF2B5EF4-FFF2-40B4-BE49-F238E27FC236}">
                <a16:creationId xmlns:a16="http://schemas.microsoft.com/office/drawing/2014/main" id="{465A6DF6-4F28-02F0-6DA0-175823B827E3}"/>
              </a:ext>
            </a:extLst>
          </p:cNvPr>
          <p:cNvSpPr/>
          <p:nvPr/>
        </p:nvSpPr>
        <p:spPr>
          <a:xfrm>
            <a:off x="3202303" y="5108572"/>
            <a:ext cx="1715774" cy="1632503"/>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6" name="Arc 23">
            <a:extLst>
              <a:ext uri="{FF2B5EF4-FFF2-40B4-BE49-F238E27FC236}">
                <a16:creationId xmlns:a16="http://schemas.microsoft.com/office/drawing/2014/main" id="{EE093F6A-BE06-5332-D534-FED557D1DE0F}"/>
              </a:ext>
            </a:extLst>
          </p:cNvPr>
          <p:cNvSpPr/>
          <p:nvPr/>
        </p:nvSpPr>
        <p:spPr>
          <a:xfrm rot="10800000" flipV="1">
            <a:off x="3202303" y="229482"/>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67" name="Arc 24">
            <a:extLst>
              <a:ext uri="{FF2B5EF4-FFF2-40B4-BE49-F238E27FC236}">
                <a16:creationId xmlns:a16="http://schemas.microsoft.com/office/drawing/2014/main" id="{55A3D1E6-3FAA-1261-7B42-BFAB7303FBA2}"/>
              </a:ext>
            </a:extLst>
          </p:cNvPr>
          <p:cNvSpPr/>
          <p:nvPr/>
        </p:nvSpPr>
        <p:spPr>
          <a:xfrm flipV="1">
            <a:off x="3202303" y="5098527"/>
            <a:ext cx="1715774" cy="1632503"/>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8" name="Oval 54">
            <a:extLst>
              <a:ext uri="{FF2B5EF4-FFF2-40B4-BE49-F238E27FC236}">
                <a16:creationId xmlns:a16="http://schemas.microsoft.com/office/drawing/2014/main" id="{C5E76F01-8195-963B-82F9-0E6D57AE760F}"/>
              </a:ext>
            </a:extLst>
          </p:cNvPr>
          <p:cNvSpPr/>
          <p:nvPr/>
        </p:nvSpPr>
        <p:spPr>
          <a:xfrm rot="5400000">
            <a:off x="3404570" y="353018"/>
            <a:ext cx="1311240" cy="1378120"/>
          </a:xfrm>
          <a:prstGeom prst="ellipse">
            <a:avLst/>
          </a:prstGeom>
          <a:solidFill>
            <a:srgbClr val="E8068C"/>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169" name="Oval 52">
            <a:extLst>
              <a:ext uri="{FF2B5EF4-FFF2-40B4-BE49-F238E27FC236}">
                <a16:creationId xmlns:a16="http://schemas.microsoft.com/office/drawing/2014/main" id="{8E07A3A3-8FD5-0888-7E37-A4DBC36C10F1}"/>
              </a:ext>
            </a:extLst>
          </p:cNvPr>
          <p:cNvSpPr/>
          <p:nvPr/>
        </p:nvSpPr>
        <p:spPr>
          <a:xfrm rot="5400000">
            <a:off x="3404570" y="1974635"/>
            <a:ext cx="1311240" cy="1378120"/>
          </a:xfrm>
          <a:prstGeom prst="ellipse">
            <a:avLst/>
          </a:prstGeom>
          <a:solidFill>
            <a:srgbClr val="713293"/>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170" name="Oval 50">
            <a:extLst>
              <a:ext uri="{FF2B5EF4-FFF2-40B4-BE49-F238E27FC236}">
                <a16:creationId xmlns:a16="http://schemas.microsoft.com/office/drawing/2014/main" id="{5D2D72BE-8402-97E6-3D4C-B47AB385358C}"/>
              </a:ext>
            </a:extLst>
          </p:cNvPr>
          <p:cNvSpPr/>
          <p:nvPr/>
        </p:nvSpPr>
        <p:spPr>
          <a:xfrm rot="5400000">
            <a:off x="3404570" y="3601277"/>
            <a:ext cx="1311240" cy="1378120"/>
          </a:xfrm>
          <a:prstGeom prst="ellipse">
            <a:avLst/>
          </a:prstGeom>
          <a:solidFill>
            <a:srgbClr val="307EAC"/>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171" name="Oval 48">
            <a:extLst>
              <a:ext uri="{FF2B5EF4-FFF2-40B4-BE49-F238E27FC236}">
                <a16:creationId xmlns:a16="http://schemas.microsoft.com/office/drawing/2014/main" id="{E47907F7-C78A-EA71-67D0-4F7A6F47DA92}"/>
              </a:ext>
            </a:extLst>
          </p:cNvPr>
          <p:cNvSpPr/>
          <p:nvPr/>
        </p:nvSpPr>
        <p:spPr>
          <a:xfrm rot="5400000">
            <a:off x="3404570" y="5227920"/>
            <a:ext cx="1311240" cy="1378120"/>
          </a:xfrm>
          <a:prstGeom prst="ellipse">
            <a:avLst/>
          </a:prstGeom>
          <a:solidFill>
            <a:srgbClr val="22BDBF"/>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2" name="TextBox 26">
            <a:extLst>
              <a:ext uri="{FF2B5EF4-FFF2-40B4-BE49-F238E27FC236}">
                <a16:creationId xmlns:a16="http://schemas.microsoft.com/office/drawing/2014/main" id="{A9FF868E-19B7-8979-7218-40DED0896E8E}"/>
              </a:ext>
            </a:extLst>
          </p:cNvPr>
          <p:cNvSpPr txBox="1"/>
          <p:nvPr/>
        </p:nvSpPr>
        <p:spPr bwMode="auto">
          <a:xfrm>
            <a:off x="3562356" y="658622"/>
            <a:ext cx="998658" cy="769441"/>
          </a:xfrm>
          <a:prstGeom prst="rect">
            <a:avLst/>
          </a:prstGeom>
          <a:noFill/>
        </p:spPr>
        <p:txBody>
          <a:bodyPr wrap="square" anchor="b">
            <a:spAutoFit/>
          </a:bodyPr>
          <a:lstStyle/>
          <a:p>
            <a:pPr algn="ctr">
              <a:defRPr/>
            </a:pPr>
            <a:r>
              <a:rPr lang="en-US" sz="4400" b="1" dirty="0">
                <a:solidFill>
                  <a:schemeClr val="bg1"/>
                </a:solidFill>
                <a:latin typeface="Calibri" panose="020F0502020204030204" pitchFamily="34" charset="0"/>
                <a:ea typeface="Roboto Cn" pitchFamily="2" charset="0"/>
                <a:cs typeface="Calibri" panose="020F0502020204030204" pitchFamily="34" charset="0"/>
              </a:rPr>
              <a:t>01</a:t>
            </a:r>
          </a:p>
        </p:txBody>
      </p:sp>
      <p:sp>
        <p:nvSpPr>
          <p:cNvPr id="4" name="TextBox 26">
            <a:extLst>
              <a:ext uri="{FF2B5EF4-FFF2-40B4-BE49-F238E27FC236}">
                <a16:creationId xmlns:a16="http://schemas.microsoft.com/office/drawing/2014/main" id="{7714DF4E-CCC7-C6FF-AB60-7F6A32B2BBCB}"/>
              </a:ext>
            </a:extLst>
          </p:cNvPr>
          <p:cNvSpPr txBox="1"/>
          <p:nvPr/>
        </p:nvSpPr>
        <p:spPr bwMode="auto">
          <a:xfrm>
            <a:off x="3562356" y="2282295"/>
            <a:ext cx="998658" cy="769441"/>
          </a:xfrm>
          <a:prstGeom prst="rect">
            <a:avLst/>
          </a:prstGeom>
          <a:noFill/>
        </p:spPr>
        <p:txBody>
          <a:bodyPr wrap="square" anchor="b">
            <a:spAutoFit/>
          </a:bodyPr>
          <a:lstStyle/>
          <a:p>
            <a:pPr algn="ctr">
              <a:defRPr/>
            </a:pPr>
            <a:r>
              <a:rPr lang="en-US" sz="4400" b="1" dirty="0">
                <a:solidFill>
                  <a:schemeClr val="bg1"/>
                </a:solidFill>
                <a:latin typeface="Calibri" panose="020F0502020204030204" pitchFamily="34" charset="0"/>
                <a:ea typeface="Roboto Cn" pitchFamily="2" charset="0"/>
                <a:cs typeface="Calibri" panose="020F0502020204030204" pitchFamily="34" charset="0"/>
              </a:rPr>
              <a:t>02</a:t>
            </a:r>
          </a:p>
        </p:txBody>
      </p:sp>
      <p:sp>
        <p:nvSpPr>
          <p:cNvPr id="5" name="TextBox 26">
            <a:extLst>
              <a:ext uri="{FF2B5EF4-FFF2-40B4-BE49-F238E27FC236}">
                <a16:creationId xmlns:a16="http://schemas.microsoft.com/office/drawing/2014/main" id="{E94B0B38-95DD-462B-91DF-309249D0374A}"/>
              </a:ext>
            </a:extLst>
          </p:cNvPr>
          <p:cNvSpPr txBox="1"/>
          <p:nvPr/>
        </p:nvSpPr>
        <p:spPr bwMode="auto">
          <a:xfrm>
            <a:off x="3562356" y="3905968"/>
            <a:ext cx="998658" cy="769441"/>
          </a:xfrm>
          <a:prstGeom prst="rect">
            <a:avLst/>
          </a:prstGeom>
          <a:noFill/>
        </p:spPr>
        <p:txBody>
          <a:bodyPr wrap="square" anchor="b">
            <a:spAutoFit/>
          </a:bodyPr>
          <a:lstStyle/>
          <a:p>
            <a:pPr algn="ctr">
              <a:defRPr/>
            </a:pPr>
            <a:r>
              <a:rPr lang="en-US" sz="4400" b="1" dirty="0">
                <a:solidFill>
                  <a:schemeClr val="bg1"/>
                </a:solidFill>
                <a:latin typeface="Calibri" panose="020F0502020204030204" pitchFamily="34" charset="0"/>
                <a:ea typeface="Roboto Cn" pitchFamily="2" charset="0"/>
                <a:cs typeface="Calibri" panose="020F0502020204030204" pitchFamily="34" charset="0"/>
              </a:rPr>
              <a:t>03</a:t>
            </a:r>
          </a:p>
        </p:txBody>
      </p:sp>
      <p:sp>
        <p:nvSpPr>
          <p:cNvPr id="6" name="TextBox 26">
            <a:extLst>
              <a:ext uri="{FF2B5EF4-FFF2-40B4-BE49-F238E27FC236}">
                <a16:creationId xmlns:a16="http://schemas.microsoft.com/office/drawing/2014/main" id="{A5407258-993C-D9E3-9FCE-CDBC6CA5FC4C}"/>
              </a:ext>
            </a:extLst>
          </p:cNvPr>
          <p:cNvSpPr txBox="1"/>
          <p:nvPr/>
        </p:nvSpPr>
        <p:spPr bwMode="auto">
          <a:xfrm>
            <a:off x="3562356" y="5529641"/>
            <a:ext cx="998658" cy="769441"/>
          </a:xfrm>
          <a:prstGeom prst="rect">
            <a:avLst/>
          </a:prstGeom>
          <a:noFill/>
        </p:spPr>
        <p:txBody>
          <a:bodyPr wrap="square" anchor="b">
            <a:spAutoFit/>
          </a:bodyPr>
          <a:lstStyle/>
          <a:p>
            <a:pPr algn="ctr">
              <a:defRPr/>
            </a:pPr>
            <a:r>
              <a:rPr lang="en-US" sz="4400" b="1" dirty="0">
                <a:solidFill>
                  <a:schemeClr val="bg1"/>
                </a:solidFill>
                <a:latin typeface="Calibri" panose="020F0502020204030204" pitchFamily="34" charset="0"/>
                <a:ea typeface="Roboto Cn" pitchFamily="2" charset="0"/>
                <a:cs typeface="Calibri" panose="020F0502020204030204" pitchFamily="34" charset="0"/>
              </a:rPr>
              <a:t>04</a:t>
            </a:r>
          </a:p>
        </p:txBody>
      </p:sp>
    </p:spTree>
    <p:extLst>
      <p:ext uri="{BB962C8B-B14F-4D97-AF65-F5344CB8AC3E}">
        <p14:creationId xmlns:p14="http://schemas.microsoft.com/office/powerpoint/2010/main" val="6127270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411961-24C2-5565-5C14-8FCD43D8B632}"/>
            </a:ext>
          </a:extLst>
        </p:cNvPr>
        <p:cNvGrpSpPr/>
        <p:nvPr/>
      </p:nvGrpSpPr>
      <p:grpSpPr>
        <a:xfrm>
          <a:off x="0" y="0"/>
          <a:ext cx="0" cy="0"/>
          <a:chOff x="0" y="0"/>
          <a:chExt cx="0" cy="0"/>
        </a:xfrm>
      </p:grpSpPr>
      <p:sp>
        <p:nvSpPr>
          <p:cNvPr id="215" name="Rectangle 214">
            <a:extLst>
              <a:ext uri="{FF2B5EF4-FFF2-40B4-BE49-F238E27FC236}">
                <a16:creationId xmlns:a16="http://schemas.microsoft.com/office/drawing/2014/main" id="{DB180609-004D-F464-B10E-CAF8BB23FE9A}"/>
              </a:ext>
            </a:extLst>
          </p:cNvPr>
          <p:cNvSpPr/>
          <p:nvPr/>
        </p:nvSpPr>
        <p:spPr>
          <a:xfrm flipH="1" flipV="1">
            <a:off x="0" y="0"/>
            <a:ext cx="4036025"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217" name="Text Placeholder 11">
            <a:extLst>
              <a:ext uri="{FF2B5EF4-FFF2-40B4-BE49-F238E27FC236}">
                <a16:creationId xmlns:a16="http://schemas.microsoft.com/office/drawing/2014/main" id="{3CB05B58-A076-F4FE-4273-7EB2415C61D4}"/>
              </a:ext>
            </a:extLst>
          </p:cNvPr>
          <p:cNvSpPr txBox="1">
            <a:spLocks/>
          </p:cNvSpPr>
          <p:nvPr/>
        </p:nvSpPr>
        <p:spPr>
          <a:xfrm>
            <a:off x="440740" y="697102"/>
            <a:ext cx="2868828" cy="2192581"/>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80"/>
              </a:lnSpc>
              <a:spcBef>
                <a:spcPts val="0"/>
              </a:spcBef>
              <a:buNone/>
            </a:pPr>
            <a:r>
              <a:rPr lang="en-US" sz="3400" b="1" dirty="0">
                <a:solidFill>
                  <a:schemeClr val="bg1"/>
                </a:solidFill>
                <a:cs typeface="Times New Roman" panose="02020603050405020304" pitchFamily="18" charset="0"/>
              </a:rPr>
              <a:t>Types of AI Hallucinations</a:t>
            </a:r>
          </a:p>
          <a:p>
            <a:pPr marL="0" indent="0">
              <a:lnSpc>
                <a:spcPts val="3580"/>
              </a:lnSpc>
              <a:spcBef>
                <a:spcPts val="0"/>
              </a:spcBef>
              <a:buNone/>
            </a:pPr>
            <a:endParaRPr lang="en-US" sz="3400" b="1" dirty="0">
              <a:solidFill>
                <a:srgbClr val="10153D"/>
              </a:solidFill>
              <a:cs typeface="Times New Roman" panose="02020603050405020304" pitchFamily="18" charset="0"/>
            </a:endParaRPr>
          </a:p>
        </p:txBody>
      </p:sp>
      <p:grpSp>
        <p:nvGrpSpPr>
          <p:cNvPr id="3" name="Group 2">
            <a:extLst>
              <a:ext uri="{FF2B5EF4-FFF2-40B4-BE49-F238E27FC236}">
                <a16:creationId xmlns:a16="http://schemas.microsoft.com/office/drawing/2014/main" id="{A82E2D25-2259-F793-6FE8-4B3D3E312205}"/>
              </a:ext>
            </a:extLst>
          </p:cNvPr>
          <p:cNvGrpSpPr/>
          <p:nvPr/>
        </p:nvGrpSpPr>
        <p:grpSpPr>
          <a:xfrm>
            <a:off x="0" y="935343"/>
            <a:ext cx="392839" cy="108000"/>
            <a:chOff x="1980345" y="935343"/>
            <a:chExt cx="392839" cy="108000"/>
          </a:xfrm>
        </p:grpSpPr>
        <p:cxnSp>
          <p:nvCxnSpPr>
            <p:cNvPr id="216" name="Straight Connector 57">
              <a:extLst>
                <a:ext uri="{FF2B5EF4-FFF2-40B4-BE49-F238E27FC236}">
                  <a16:creationId xmlns:a16="http://schemas.microsoft.com/office/drawing/2014/main" id="{671E2437-FA13-3C8E-A6E3-003A01972D52}"/>
                </a:ext>
              </a:extLst>
            </p:cNvPr>
            <p:cNvCxnSpPr>
              <a:cxnSpLocks/>
            </p:cNvCxnSpPr>
            <p:nvPr/>
          </p:nvCxnSpPr>
          <p:spPr>
            <a:xfrm flipH="1">
              <a:off x="1980345" y="989343"/>
              <a:ext cx="284838" cy="0"/>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18" name="Freeform 217">
              <a:extLst>
                <a:ext uri="{FF2B5EF4-FFF2-40B4-BE49-F238E27FC236}">
                  <a16:creationId xmlns:a16="http://schemas.microsoft.com/office/drawing/2014/main" id="{D2188602-8FDC-6252-BBF5-73E629B38030}"/>
                </a:ext>
              </a:extLst>
            </p:cNvPr>
            <p:cNvSpPr/>
            <p:nvPr/>
          </p:nvSpPr>
          <p:spPr>
            <a:xfrm rot="16200000">
              <a:off x="2265184" y="935343"/>
              <a:ext cx="108000" cy="108000"/>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noFill/>
            <a:ln w="11382" cap="rnd">
              <a:solidFill>
                <a:schemeClr val="bg1"/>
              </a:solidFill>
              <a:prstDash val="solid"/>
              <a:round/>
            </a:ln>
          </p:spPr>
          <p:txBody>
            <a:bodyPr rtlCol="0" anchor="ctr"/>
            <a:lstStyle/>
            <a:p>
              <a:endParaRPr lang="en-US" sz="1629"/>
            </a:p>
          </p:txBody>
        </p:sp>
      </p:grpSp>
      <p:cxnSp>
        <p:nvCxnSpPr>
          <p:cNvPr id="219" name="Straight Connector 57">
            <a:extLst>
              <a:ext uri="{FF2B5EF4-FFF2-40B4-BE49-F238E27FC236}">
                <a16:creationId xmlns:a16="http://schemas.microsoft.com/office/drawing/2014/main" id="{4DA508B0-4C35-EEA4-2341-C9701E4701E0}"/>
              </a:ext>
            </a:extLst>
          </p:cNvPr>
          <p:cNvCxnSpPr>
            <a:cxnSpLocks/>
          </p:cNvCxnSpPr>
          <p:nvPr/>
        </p:nvCxnSpPr>
        <p:spPr>
          <a:xfrm flipH="1">
            <a:off x="2571750" y="990791"/>
            <a:ext cx="625404" cy="0"/>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20" name="Graphic 7">
            <a:extLst>
              <a:ext uri="{FF2B5EF4-FFF2-40B4-BE49-F238E27FC236}">
                <a16:creationId xmlns:a16="http://schemas.microsoft.com/office/drawing/2014/main" id="{96A7341B-480F-FA0E-0B36-A6FC17862E17}"/>
              </a:ext>
            </a:extLst>
          </p:cNvPr>
          <p:cNvSpPr/>
          <p:nvPr/>
        </p:nvSpPr>
        <p:spPr>
          <a:xfrm>
            <a:off x="-1438757" y="3965331"/>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6" name="Rectangle 64">
            <a:extLst>
              <a:ext uri="{FF2B5EF4-FFF2-40B4-BE49-F238E27FC236}">
                <a16:creationId xmlns:a16="http://schemas.microsoft.com/office/drawing/2014/main" id="{B3E8709E-F74D-ECD2-19A3-957F66A955C5}"/>
              </a:ext>
            </a:extLst>
          </p:cNvPr>
          <p:cNvSpPr/>
          <p:nvPr/>
        </p:nvSpPr>
        <p:spPr>
          <a:xfrm>
            <a:off x="5188600" y="560367"/>
            <a:ext cx="6033943" cy="1180516"/>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20"/>
              </a:lnSpc>
            </a:pPr>
            <a:r>
              <a:rPr lang="de-DE" sz="2200" b="1" dirty="0" err="1">
                <a:solidFill>
                  <a:srgbClr val="10153D"/>
                </a:solidFill>
                <a:latin typeface="Calibri" panose="020F0502020204030204" pitchFamily="34" charset="0"/>
                <a:cs typeface="Calibri" panose="020F0502020204030204" pitchFamily="34" charset="0"/>
              </a:rPr>
              <a:t>Contextual</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Hallucinations</a:t>
            </a:r>
            <a:r>
              <a:rPr lang="de-DE" sz="2200" b="1" dirty="0">
                <a:solidFill>
                  <a:srgbClr val="10153D"/>
                </a:solidFill>
                <a:latin typeface="Calibri" panose="020F0502020204030204" pitchFamily="34" charset="0"/>
                <a:cs typeface="Calibri" panose="020F0502020204030204" pitchFamily="34" charset="0"/>
              </a:rPr>
              <a:t> </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the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model</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misunderstands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the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question</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or</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adds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details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the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user</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did</a:t>
            </a:r>
            <a:r>
              <a:rPr lang="de-DE" sz="2200" dirty="0">
                <a:solidFill>
                  <a:srgbClr val="10153D"/>
                </a:solidFill>
                <a:latin typeface="Calibri" panose="020F0502020204030204" pitchFamily="34" charset="0"/>
                <a:cs typeface="Calibri" panose="020F0502020204030204" pitchFamily="34" charset="0"/>
              </a:rPr>
              <a:t> not </a:t>
            </a:r>
            <a:r>
              <a:rPr lang="de-DE" sz="2200" dirty="0" err="1">
                <a:solidFill>
                  <a:srgbClr val="10153D"/>
                </a:solidFill>
                <a:latin typeface="Calibri" panose="020F0502020204030204" pitchFamily="34" charset="0"/>
                <a:cs typeface="Calibri" panose="020F0502020204030204" pitchFamily="34" charset="0"/>
              </a:rPr>
              <a:t>intend</a:t>
            </a:r>
            <a:r>
              <a:rPr lang="de-DE" sz="2200" dirty="0">
                <a:solidFill>
                  <a:srgbClr val="10153D"/>
                </a:solidFill>
                <a:latin typeface="Calibri" panose="020F0502020204030204" pitchFamily="34" charset="0"/>
                <a:cs typeface="Calibri" panose="020F0502020204030204" pitchFamily="34" charset="0"/>
              </a:rPr>
              <a:t>.</a:t>
            </a:r>
          </a:p>
          <a:p>
            <a:pPr>
              <a:lnSpc>
                <a:spcPts val="2320"/>
              </a:lnSpc>
            </a:pPr>
            <a:endParaRPr lang="de-DE" sz="2200" dirty="0">
              <a:solidFill>
                <a:srgbClr val="10153D"/>
              </a:solidFill>
              <a:latin typeface="Calibri" panose="020F0502020204030204" pitchFamily="34" charset="0"/>
              <a:cs typeface="Calibri" panose="020F0502020204030204" pitchFamily="34" charset="0"/>
            </a:endParaRPr>
          </a:p>
        </p:txBody>
      </p:sp>
      <p:cxnSp>
        <p:nvCxnSpPr>
          <p:cNvPr id="60" name="Straight Connector 57">
            <a:extLst>
              <a:ext uri="{FF2B5EF4-FFF2-40B4-BE49-F238E27FC236}">
                <a16:creationId xmlns:a16="http://schemas.microsoft.com/office/drawing/2014/main" id="{F76275FF-C91D-D4F8-495E-638DE331289D}"/>
              </a:ext>
            </a:extLst>
          </p:cNvPr>
          <p:cNvCxnSpPr>
            <a:cxnSpLocks/>
          </p:cNvCxnSpPr>
          <p:nvPr/>
        </p:nvCxnSpPr>
        <p:spPr>
          <a:xfrm flipH="1">
            <a:off x="4533679" y="675246"/>
            <a:ext cx="54000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65" name="Rectangle 64">
            <a:extLst>
              <a:ext uri="{FF2B5EF4-FFF2-40B4-BE49-F238E27FC236}">
                <a16:creationId xmlns:a16="http://schemas.microsoft.com/office/drawing/2014/main" id="{7CAC8635-FC97-BDCF-7D6A-9170D7AE77E5}"/>
              </a:ext>
            </a:extLst>
          </p:cNvPr>
          <p:cNvSpPr/>
          <p:nvPr/>
        </p:nvSpPr>
        <p:spPr>
          <a:xfrm>
            <a:off x="5188600" y="2184040"/>
            <a:ext cx="6033943" cy="1180516"/>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20"/>
              </a:lnSpc>
            </a:pPr>
            <a:r>
              <a:rPr lang="de-DE" sz="2200" b="1" dirty="0">
                <a:solidFill>
                  <a:srgbClr val="10153D"/>
                </a:solidFill>
                <a:latin typeface="Calibri" panose="020F0502020204030204" pitchFamily="34" charset="0"/>
                <a:cs typeface="Calibri" panose="020F0502020204030204" pitchFamily="34" charset="0"/>
              </a:rPr>
              <a:t>Mixed </a:t>
            </a:r>
            <a:r>
              <a:rPr lang="de-DE" sz="2200" b="1" dirty="0" err="1">
                <a:solidFill>
                  <a:srgbClr val="10153D"/>
                </a:solidFill>
                <a:latin typeface="Calibri" panose="020F0502020204030204" pitchFamily="34" charset="0"/>
                <a:cs typeface="Calibri" panose="020F0502020204030204" pitchFamily="34" charset="0"/>
              </a:rPr>
              <a:t>Hallucinations</a:t>
            </a:r>
            <a:r>
              <a:rPr lang="de-DE" sz="2200" b="1" dirty="0">
                <a:solidFill>
                  <a:srgbClr val="10153D"/>
                </a:solidFill>
                <a:latin typeface="Calibri" panose="020F0502020204030204" pitchFamily="34" charset="0"/>
                <a:cs typeface="Calibri" panose="020F0502020204030204" pitchFamily="34" charset="0"/>
              </a:rPr>
              <a:t> </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the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answer</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contains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both</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correct</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facts</a:t>
            </a:r>
            <a:r>
              <a:rPr lang="de-DE" sz="2200" dirty="0">
                <a:solidFill>
                  <a:srgbClr val="10153D"/>
                </a:solidFill>
                <a:latin typeface="Calibri" panose="020F0502020204030204" pitchFamily="34" charset="0"/>
                <a:cs typeface="Calibri" panose="020F0502020204030204" pitchFamily="34" charset="0"/>
              </a:rPr>
              <a:t> and </a:t>
            </a:r>
            <a:r>
              <a:rPr lang="de-DE" sz="2200" dirty="0" err="1">
                <a:solidFill>
                  <a:srgbClr val="10153D"/>
                </a:solidFill>
                <a:latin typeface="Calibri" panose="020F0502020204030204" pitchFamily="34" charset="0"/>
                <a:cs typeface="Calibri" panose="020F0502020204030204" pitchFamily="34" charset="0"/>
              </a:rPr>
              <a:t>invented</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elements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making</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the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error</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harder</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to</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spot</a:t>
            </a:r>
            <a:r>
              <a:rPr lang="de-DE" sz="2200" dirty="0">
                <a:solidFill>
                  <a:srgbClr val="10153D"/>
                </a:solidFill>
                <a:latin typeface="Calibri" panose="020F0502020204030204" pitchFamily="34" charset="0"/>
                <a:cs typeface="Calibri" panose="020F0502020204030204" pitchFamily="34" charset="0"/>
              </a:rPr>
              <a:t>.</a:t>
            </a:r>
          </a:p>
          <a:p>
            <a:pPr>
              <a:lnSpc>
                <a:spcPts val="2320"/>
              </a:lnSpc>
            </a:pPr>
            <a:endParaRPr lang="de-DE" sz="2200" dirty="0">
              <a:solidFill>
                <a:srgbClr val="10153D"/>
              </a:solidFill>
              <a:latin typeface="Calibri" panose="020F0502020204030204" pitchFamily="34" charset="0"/>
              <a:cs typeface="Calibri" panose="020F0502020204030204" pitchFamily="34" charset="0"/>
            </a:endParaRPr>
          </a:p>
        </p:txBody>
      </p:sp>
      <p:cxnSp>
        <p:nvCxnSpPr>
          <p:cNvPr id="102" name="Straight Connector 57">
            <a:extLst>
              <a:ext uri="{FF2B5EF4-FFF2-40B4-BE49-F238E27FC236}">
                <a16:creationId xmlns:a16="http://schemas.microsoft.com/office/drawing/2014/main" id="{1CDEF751-34E2-6622-A9DE-B8224AD5F2CD}"/>
              </a:ext>
            </a:extLst>
          </p:cNvPr>
          <p:cNvCxnSpPr>
            <a:cxnSpLocks/>
          </p:cNvCxnSpPr>
          <p:nvPr/>
        </p:nvCxnSpPr>
        <p:spPr>
          <a:xfrm flipH="1">
            <a:off x="4860925" y="2298919"/>
            <a:ext cx="21600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160" name="Arc 5">
            <a:extLst>
              <a:ext uri="{FF2B5EF4-FFF2-40B4-BE49-F238E27FC236}">
                <a16:creationId xmlns:a16="http://schemas.microsoft.com/office/drawing/2014/main" id="{F522AAF7-582F-7FD7-ECD6-BFF54732252F}"/>
              </a:ext>
            </a:extLst>
          </p:cNvPr>
          <p:cNvSpPr/>
          <p:nvPr/>
        </p:nvSpPr>
        <p:spPr>
          <a:xfrm rot="10800000">
            <a:off x="3202303" y="231282"/>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1" name="Arc 6">
            <a:extLst>
              <a:ext uri="{FF2B5EF4-FFF2-40B4-BE49-F238E27FC236}">
                <a16:creationId xmlns:a16="http://schemas.microsoft.com/office/drawing/2014/main" id="{50CE1DF7-9699-633C-5AD0-6BFC0CE90BDE}"/>
              </a:ext>
            </a:extLst>
          </p:cNvPr>
          <p:cNvSpPr/>
          <p:nvPr/>
        </p:nvSpPr>
        <p:spPr>
          <a:xfrm>
            <a:off x="3202303" y="1856961"/>
            <a:ext cx="1715774" cy="1632503"/>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2" name="Arc 9">
            <a:extLst>
              <a:ext uri="{FF2B5EF4-FFF2-40B4-BE49-F238E27FC236}">
                <a16:creationId xmlns:a16="http://schemas.microsoft.com/office/drawing/2014/main" id="{DAC6920C-C0ED-BFB9-C956-580B99E18B58}"/>
              </a:ext>
            </a:extLst>
          </p:cNvPr>
          <p:cNvSpPr/>
          <p:nvPr/>
        </p:nvSpPr>
        <p:spPr>
          <a:xfrm flipV="1">
            <a:off x="3202303" y="1856962"/>
            <a:ext cx="1715774" cy="1632503"/>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6" name="Arc 23">
            <a:extLst>
              <a:ext uri="{FF2B5EF4-FFF2-40B4-BE49-F238E27FC236}">
                <a16:creationId xmlns:a16="http://schemas.microsoft.com/office/drawing/2014/main" id="{C5E1A669-2DBE-6332-724D-6C8EB0C92ECF}"/>
              </a:ext>
            </a:extLst>
          </p:cNvPr>
          <p:cNvSpPr/>
          <p:nvPr/>
        </p:nvSpPr>
        <p:spPr>
          <a:xfrm rot="10800000" flipV="1">
            <a:off x="3202303" y="229482"/>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68" name="Oval 54">
            <a:extLst>
              <a:ext uri="{FF2B5EF4-FFF2-40B4-BE49-F238E27FC236}">
                <a16:creationId xmlns:a16="http://schemas.microsoft.com/office/drawing/2014/main" id="{59D9E619-CCC4-1F0E-DBD1-32DE0F36E411}"/>
              </a:ext>
            </a:extLst>
          </p:cNvPr>
          <p:cNvSpPr/>
          <p:nvPr/>
        </p:nvSpPr>
        <p:spPr>
          <a:xfrm rot="5400000">
            <a:off x="3404570" y="353018"/>
            <a:ext cx="1311240" cy="1378120"/>
          </a:xfrm>
          <a:prstGeom prst="ellipse">
            <a:avLst/>
          </a:prstGeom>
          <a:solidFill>
            <a:srgbClr val="E8068C"/>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169" name="Oval 52">
            <a:extLst>
              <a:ext uri="{FF2B5EF4-FFF2-40B4-BE49-F238E27FC236}">
                <a16:creationId xmlns:a16="http://schemas.microsoft.com/office/drawing/2014/main" id="{0323EC8A-ADF7-2160-F335-C6A69AB727D0}"/>
              </a:ext>
            </a:extLst>
          </p:cNvPr>
          <p:cNvSpPr/>
          <p:nvPr/>
        </p:nvSpPr>
        <p:spPr>
          <a:xfrm rot="5400000">
            <a:off x="3404570" y="1974635"/>
            <a:ext cx="1311240" cy="1378120"/>
          </a:xfrm>
          <a:prstGeom prst="ellipse">
            <a:avLst/>
          </a:prstGeom>
          <a:solidFill>
            <a:srgbClr val="713293"/>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2" name="TextBox 26">
            <a:extLst>
              <a:ext uri="{FF2B5EF4-FFF2-40B4-BE49-F238E27FC236}">
                <a16:creationId xmlns:a16="http://schemas.microsoft.com/office/drawing/2014/main" id="{BC2F4A33-9439-180D-3E3B-21472B3CCA7B}"/>
              </a:ext>
            </a:extLst>
          </p:cNvPr>
          <p:cNvSpPr txBox="1"/>
          <p:nvPr/>
        </p:nvSpPr>
        <p:spPr bwMode="auto">
          <a:xfrm>
            <a:off x="3562356" y="658622"/>
            <a:ext cx="998658" cy="769441"/>
          </a:xfrm>
          <a:prstGeom prst="rect">
            <a:avLst/>
          </a:prstGeom>
          <a:noFill/>
        </p:spPr>
        <p:txBody>
          <a:bodyPr wrap="square" anchor="b">
            <a:spAutoFit/>
          </a:bodyPr>
          <a:lstStyle/>
          <a:p>
            <a:pPr algn="ctr">
              <a:defRPr/>
            </a:pPr>
            <a:r>
              <a:rPr lang="en-US" sz="4400" b="1" dirty="0">
                <a:solidFill>
                  <a:schemeClr val="bg1"/>
                </a:solidFill>
                <a:latin typeface="Calibri" panose="020F0502020204030204" pitchFamily="34" charset="0"/>
                <a:ea typeface="Roboto Cn" pitchFamily="2" charset="0"/>
                <a:cs typeface="Calibri" panose="020F0502020204030204" pitchFamily="34" charset="0"/>
              </a:rPr>
              <a:t>05</a:t>
            </a:r>
          </a:p>
        </p:txBody>
      </p:sp>
      <p:sp>
        <p:nvSpPr>
          <p:cNvPr id="4" name="TextBox 26">
            <a:extLst>
              <a:ext uri="{FF2B5EF4-FFF2-40B4-BE49-F238E27FC236}">
                <a16:creationId xmlns:a16="http://schemas.microsoft.com/office/drawing/2014/main" id="{BBB61F2A-2C3E-5829-1559-67786970E3D6}"/>
              </a:ext>
            </a:extLst>
          </p:cNvPr>
          <p:cNvSpPr txBox="1"/>
          <p:nvPr/>
        </p:nvSpPr>
        <p:spPr bwMode="auto">
          <a:xfrm>
            <a:off x="3562356" y="2282295"/>
            <a:ext cx="998658" cy="769441"/>
          </a:xfrm>
          <a:prstGeom prst="rect">
            <a:avLst/>
          </a:prstGeom>
          <a:noFill/>
        </p:spPr>
        <p:txBody>
          <a:bodyPr wrap="square" anchor="b">
            <a:spAutoFit/>
          </a:bodyPr>
          <a:lstStyle/>
          <a:p>
            <a:pPr algn="ctr">
              <a:defRPr/>
            </a:pPr>
            <a:r>
              <a:rPr lang="en-US" sz="4400" b="1" dirty="0">
                <a:solidFill>
                  <a:schemeClr val="bg1"/>
                </a:solidFill>
                <a:latin typeface="Calibri" panose="020F0502020204030204" pitchFamily="34" charset="0"/>
                <a:ea typeface="Roboto Cn" pitchFamily="2" charset="0"/>
                <a:cs typeface="Calibri" panose="020F0502020204030204" pitchFamily="34" charset="0"/>
              </a:rPr>
              <a:t>06</a:t>
            </a:r>
          </a:p>
        </p:txBody>
      </p:sp>
    </p:spTree>
    <p:extLst>
      <p:ext uri="{BB962C8B-B14F-4D97-AF65-F5344CB8AC3E}">
        <p14:creationId xmlns:p14="http://schemas.microsoft.com/office/powerpoint/2010/main" val="5208111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4841ED-757A-E2A2-FFD9-F1B5A282677F}"/>
            </a:ext>
          </a:extLst>
        </p:cNvPr>
        <p:cNvGrpSpPr/>
        <p:nvPr/>
      </p:nvGrpSpPr>
      <p:grpSpPr>
        <a:xfrm>
          <a:off x="0" y="0"/>
          <a:ext cx="0" cy="0"/>
          <a:chOff x="0" y="0"/>
          <a:chExt cx="0" cy="0"/>
        </a:xfrm>
      </p:grpSpPr>
      <p:sp>
        <p:nvSpPr>
          <p:cNvPr id="215" name="Rectangle 214">
            <a:extLst>
              <a:ext uri="{FF2B5EF4-FFF2-40B4-BE49-F238E27FC236}">
                <a16:creationId xmlns:a16="http://schemas.microsoft.com/office/drawing/2014/main" id="{6EB16584-8706-D9DA-97ED-ED0D6512362B}"/>
              </a:ext>
            </a:extLst>
          </p:cNvPr>
          <p:cNvSpPr/>
          <p:nvPr/>
        </p:nvSpPr>
        <p:spPr>
          <a:xfrm flipH="1" flipV="1">
            <a:off x="0" y="0"/>
            <a:ext cx="4036025"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217" name="Text Placeholder 11">
            <a:extLst>
              <a:ext uri="{FF2B5EF4-FFF2-40B4-BE49-F238E27FC236}">
                <a16:creationId xmlns:a16="http://schemas.microsoft.com/office/drawing/2014/main" id="{68A8398A-48C9-5E89-2B10-D6C5190D5798}"/>
              </a:ext>
            </a:extLst>
          </p:cNvPr>
          <p:cNvSpPr txBox="1">
            <a:spLocks/>
          </p:cNvSpPr>
          <p:nvPr/>
        </p:nvSpPr>
        <p:spPr>
          <a:xfrm>
            <a:off x="440740" y="697102"/>
            <a:ext cx="2868828" cy="2192581"/>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80"/>
              </a:lnSpc>
              <a:spcBef>
                <a:spcPts val="0"/>
              </a:spcBef>
              <a:buNone/>
            </a:pPr>
            <a:r>
              <a:rPr lang="en-US" sz="3400" b="1" dirty="0">
                <a:solidFill>
                  <a:schemeClr val="bg1"/>
                </a:solidFill>
                <a:cs typeface="Times New Roman" panose="02020603050405020304" pitchFamily="18" charset="0"/>
              </a:rPr>
              <a:t>Causes of AI Hallucinations</a:t>
            </a:r>
          </a:p>
          <a:p>
            <a:pPr marL="0" indent="0">
              <a:lnSpc>
                <a:spcPts val="3580"/>
              </a:lnSpc>
              <a:spcBef>
                <a:spcPts val="0"/>
              </a:spcBef>
              <a:buNone/>
            </a:pPr>
            <a:endParaRPr lang="en-US" sz="3400" b="1" dirty="0">
              <a:solidFill>
                <a:srgbClr val="10153D"/>
              </a:solidFill>
              <a:cs typeface="Times New Roman" panose="02020603050405020304" pitchFamily="18" charset="0"/>
            </a:endParaRPr>
          </a:p>
        </p:txBody>
      </p:sp>
      <p:grpSp>
        <p:nvGrpSpPr>
          <p:cNvPr id="3" name="Group 2">
            <a:extLst>
              <a:ext uri="{FF2B5EF4-FFF2-40B4-BE49-F238E27FC236}">
                <a16:creationId xmlns:a16="http://schemas.microsoft.com/office/drawing/2014/main" id="{81FE86A4-808F-D014-75C7-98F2D2121C35}"/>
              </a:ext>
            </a:extLst>
          </p:cNvPr>
          <p:cNvGrpSpPr/>
          <p:nvPr/>
        </p:nvGrpSpPr>
        <p:grpSpPr>
          <a:xfrm>
            <a:off x="0" y="935343"/>
            <a:ext cx="392839" cy="108000"/>
            <a:chOff x="1980345" y="935343"/>
            <a:chExt cx="392839" cy="108000"/>
          </a:xfrm>
        </p:grpSpPr>
        <p:cxnSp>
          <p:nvCxnSpPr>
            <p:cNvPr id="216" name="Straight Connector 57">
              <a:extLst>
                <a:ext uri="{FF2B5EF4-FFF2-40B4-BE49-F238E27FC236}">
                  <a16:creationId xmlns:a16="http://schemas.microsoft.com/office/drawing/2014/main" id="{8ACD631A-5B16-ED75-419F-1C2EADABDC15}"/>
                </a:ext>
              </a:extLst>
            </p:cNvPr>
            <p:cNvCxnSpPr>
              <a:cxnSpLocks/>
            </p:cNvCxnSpPr>
            <p:nvPr/>
          </p:nvCxnSpPr>
          <p:spPr>
            <a:xfrm flipH="1">
              <a:off x="1980345" y="989343"/>
              <a:ext cx="284838" cy="0"/>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18" name="Freeform 217">
              <a:extLst>
                <a:ext uri="{FF2B5EF4-FFF2-40B4-BE49-F238E27FC236}">
                  <a16:creationId xmlns:a16="http://schemas.microsoft.com/office/drawing/2014/main" id="{942E8552-9467-2C38-70E9-704B70873274}"/>
                </a:ext>
              </a:extLst>
            </p:cNvPr>
            <p:cNvSpPr/>
            <p:nvPr/>
          </p:nvSpPr>
          <p:spPr>
            <a:xfrm rot="16200000">
              <a:off x="2265184" y="935343"/>
              <a:ext cx="108000" cy="108000"/>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noFill/>
            <a:ln w="11382" cap="rnd">
              <a:solidFill>
                <a:schemeClr val="bg1"/>
              </a:solidFill>
              <a:prstDash val="solid"/>
              <a:round/>
            </a:ln>
          </p:spPr>
          <p:txBody>
            <a:bodyPr rtlCol="0" anchor="ctr"/>
            <a:lstStyle/>
            <a:p>
              <a:endParaRPr lang="en-US" sz="1629"/>
            </a:p>
          </p:txBody>
        </p:sp>
      </p:grpSp>
      <p:cxnSp>
        <p:nvCxnSpPr>
          <p:cNvPr id="219" name="Straight Connector 57">
            <a:extLst>
              <a:ext uri="{FF2B5EF4-FFF2-40B4-BE49-F238E27FC236}">
                <a16:creationId xmlns:a16="http://schemas.microsoft.com/office/drawing/2014/main" id="{E4FFFCA0-4542-BB39-7F7A-20DC208622AC}"/>
              </a:ext>
            </a:extLst>
          </p:cNvPr>
          <p:cNvCxnSpPr>
            <a:cxnSpLocks/>
          </p:cNvCxnSpPr>
          <p:nvPr/>
        </p:nvCxnSpPr>
        <p:spPr>
          <a:xfrm flipH="1">
            <a:off x="2814638" y="990791"/>
            <a:ext cx="382516" cy="0"/>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20" name="Graphic 7">
            <a:extLst>
              <a:ext uri="{FF2B5EF4-FFF2-40B4-BE49-F238E27FC236}">
                <a16:creationId xmlns:a16="http://schemas.microsoft.com/office/drawing/2014/main" id="{87F7D88D-BCE8-357B-7B77-CA092460A567}"/>
              </a:ext>
            </a:extLst>
          </p:cNvPr>
          <p:cNvSpPr/>
          <p:nvPr/>
        </p:nvSpPr>
        <p:spPr>
          <a:xfrm>
            <a:off x="-1438757" y="3965331"/>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6" name="Rectangle 64">
            <a:extLst>
              <a:ext uri="{FF2B5EF4-FFF2-40B4-BE49-F238E27FC236}">
                <a16:creationId xmlns:a16="http://schemas.microsoft.com/office/drawing/2014/main" id="{961D6AE4-B651-DA40-6D4A-49134929D879}"/>
              </a:ext>
            </a:extLst>
          </p:cNvPr>
          <p:cNvSpPr/>
          <p:nvPr/>
        </p:nvSpPr>
        <p:spPr>
          <a:xfrm>
            <a:off x="5188600" y="560367"/>
            <a:ext cx="6033943" cy="885563"/>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20"/>
              </a:lnSpc>
            </a:pPr>
            <a:r>
              <a:rPr lang="de-DE" sz="2200" b="1" dirty="0">
                <a:solidFill>
                  <a:srgbClr val="10153D"/>
                </a:solidFill>
                <a:latin typeface="Calibri" panose="020F0502020204030204" pitchFamily="34" charset="0"/>
                <a:cs typeface="Calibri" panose="020F0502020204030204" pitchFamily="34" charset="0"/>
              </a:rPr>
              <a:t>The </a:t>
            </a:r>
            <a:r>
              <a:rPr lang="de-DE" sz="2200" b="1" dirty="0" err="1">
                <a:solidFill>
                  <a:srgbClr val="10153D"/>
                </a:solidFill>
                <a:latin typeface="Calibri" panose="020F0502020204030204" pitchFamily="34" charset="0"/>
                <a:cs typeface="Calibri" panose="020F0502020204030204" pitchFamily="34" charset="0"/>
              </a:rPr>
              <a:t>model</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predicts</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patterns</a:t>
            </a:r>
            <a:r>
              <a:rPr lang="de-DE" sz="2200" b="1" dirty="0">
                <a:solidFill>
                  <a:srgbClr val="10153D"/>
                </a:solidFill>
                <a:latin typeface="Calibri" panose="020F0502020204030204" pitchFamily="34" charset="0"/>
                <a:cs typeface="Calibri" panose="020F0502020204030204" pitchFamily="34" charset="0"/>
              </a:rPr>
              <a:t>, not </a:t>
            </a:r>
            <a:r>
              <a:rPr lang="de-DE" sz="2200" b="1" dirty="0" err="1">
                <a:solidFill>
                  <a:srgbClr val="10153D"/>
                </a:solidFill>
                <a:latin typeface="Calibri" panose="020F0502020204030204" pitchFamily="34" charset="0"/>
                <a:cs typeface="Calibri" panose="020F0502020204030204" pitchFamily="34" charset="0"/>
              </a:rPr>
              <a:t>truth</a:t>
            </a:r>
            <a:r>
              <a:rPr lang="de-DE" sz="2200" b="1" dirty="0">
                <a:solidFill>
                  <a:srgbClr val="10153D"/>
                </a:solidFill>
                <a:latin typeface="Calibri" panose="020F0502020204030204" pitchFamily="34" charset="0"/>
                <a:cs typeface="Calibri" panose="020F0502020204030204" pitchFamily="34" charset="0"/>
              </a:rPr>
              <a:t> </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it</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generates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the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most</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likely</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words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rather</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than</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checking</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facts</a:t>
            </a:r>
            <a:r>
              <a:rPr lang="de-DE" sz="2200" dirty="0">
                <a:solidFill>
                  <a:srgbClr val="10153D"/>
                </a:solidFill>
                <a:latin typeface="Calibri" panose="020F0502020204030204" pitchFamily="34" charset="0"/>
                <a:cs typeface="Calibri" panose="020F0502020204030204" pitchFamily="34" charset="0"/>
              </a:rPr>
              <a:t>.</a:t>
            </a:r>
          </a:p>
        </p:txBody>
      </p:sp>
      <p:cxnSp>
        <p:nvCxnSpPr>
          <p:cNvPr id="60" name="Straight Connector 57">
            <a:extLst>
              <a:ext uri="{FF2B5EF4-FFF2-40B4-BE49-F238E27FC236}">
                <a16:creationId xmlns:a16="http://schemas.microsoft.com/office/drawing/2014/main" id="{D7B2FA07-4FC3-6117-D39D-C8EC1A696F2A}"/>
              </a:ext>
            </a:extLst>
          </p:cNvPr>
          <p:cNvCxnSpPr>
            <a:cxnSpLocks/>
          </p:cNvCxnSpPr>
          <p:nvPr/>
        </p:nvCxnSpPr>
        <p:spPr>
          <a:xfrm flipH="1">
            <a:off x="4533679" y="675246"/>
            <a:ext cx="54000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65" name="Rectangle 64">
            <a:extLst>
              <a:ext uri="{FF2B5EF4-FFF2-40B4-BE49-F238E27FC236}">
                <a16:creationId xmlns:a16="http://schemas.microsoft.com/office/drawing/2014/main" id="{4CCECC50-F888-AC84-CE99-E381A45818F5}"/>
              </a:ext>
            </a:extLst>
          </p:cNvPr>
          <p:cNvSpPr/>
          <p:nvPr/>
        </p:nvSpPr>
        <p:spPr>
          <a:xfrm>
            <a:off x="5188600" y="2184040"/>
            <a:ext cx="6033943" cy="885563"/>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20"/>
              </a:lnSpc>
            </a:pPr>
            <a:r>
              <a:rPr lang="de-DE" sz="2200" b="1" dirty="0">
                <a:solidFill>
                  <a:srgbClr val="10153D"/>
                </a:solidFill>
                <a:latin typeface="Calibri" panose="020F0502020204030204" pitchFamily="34" charset="0"/>
                <a:cs typeface="Calibri" panose="020F0502020204030204" pitchFamily="34" charset="0"/>
              </a:rPr>
              <a:t>Training </a:t>
            </a:r>
            <a:r>
              <a:rPr lang="de-DE" sz="2200" b="1" dirty="0" err="1">
                <a:solidFill>
                  <a:srgbClr val="10153D"/>
                </a:solidFill>
                <a:latin typeface="Calibri" panose="020F0502020204030204" pitchFamily="34" charset="0"/>
                <a:cs typeface="Calibri" panose="020F0502020204030204" pitchFamily="34" charset="0"/>
              </a:rPr>
              <a:t>data</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may</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be</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incomplete</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or</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flawed</a:t>
            </a:r>
            <a:r>
              <a:rPr lang="de-DE" sz="2200" b="1" dirty="0">
                <a:solidFill>
                  <a:srgbClr val="10153D"/>
                </a:solidFill>
                <a:latin typeface="Calibri" panose="020F0502020204030204" pitchFamily="34" charset="0"/>
                <a:cs typeface="Calibri" panose="020F0502020204030204" pitchFamily="34" charset="0"/>
              </a:rPr>
              <a:t> </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if</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the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data</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contain</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gaps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errors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or</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contradictions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the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model</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can</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reproduce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them</a:t>
            </a:r>
            <a:r>
              <a:rPr lang="de-DE" sz="2200" dirty="0">
                <a:solidFill>
                  <a:srgbClr val="10153D"/>
                </a:solidFill>
                <a:latin typeface="Calibri" panose="020F0502020204030204" pitchFamily="34" charset="0"/>
                <a:cs typeface="Calibri" panose="020F0502020204030204" pitchFamily="34" charset="0"/>
              </a:rPr>
              <a:t>.</a:t>
            </a:r>
          </a:p>
        </p:txBody>
      </p:sp>
      <p:cxnSp>
        <p:nvCxnSpPr>
          <p:cNvPr id="102" name="Straight Connector 57">
            <a:extLst>
              <a:ext uri="{FF2B5EF4-FFF2-40B4-BE49-F238E27FC236}">
                <a16:creationId xmlns:a16="http://schemas.microsoft.com/office/drawing/2014/main" id="{BF2DC0DE-A1DE-1FA7-2F73-981D18B72E2F}"/>
              </a:ext>
            </a:extLst>
          </p:cNvPr>
          <p:cNvCxnSpPr>
            <a:cxnSpLocks/>
          </p:cNvCxnSpPr>
          <p:nvPr/>
        </p:nvCxnSpPr>
        <p:spPr>
          <a:xfrm flipH="1">
            <a:off x="4860925" y="2298919"/>
            <a:ext cx="21600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136" name="Rectangle 64">
            <a:extLst>
              <a:ext uri="{FF2B5EF4-FFF2-40B4-BE49-F238E27FC236}">
                <a16:creationId xmlns:a16="http://schemas.microsoft.com/office/drawing/2014/main" id="{447D7DC9-BE43-EFA8-26E2-BFAEA035E2B1}"/>
              </a:ext>
            </a:extLst>
          </p:cNvPr>
          <p:cNvSpPr/>
          <p:nvPr/>
        </p:nvSpPr>
        <p:spPr>
          <a:xfrm>
            <a:off x="5188600" y="3807713"/>
            <a:ext cx="6033944" cy="590611"/>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20"/>
              </a:lnSpc>
            </a:pPr>
            <a:r>
              <a:rPr lang="de-DE" sz="2200" b="1" dirty="0">
                <a:solidFill>
                  <a:srgbClr val="10153D"/>
                </a:solidFill>
                <a:latin typeface="Calibri" panose="020F0502020204030204" pitchFamily="34" charset="0"/>
                <a:cs typeface="Calibri" panose="020F0502020204030204" pitchFamily="34" charset="0"/>
              </a:rPr>
              <a:t>Lack </a:t>
            </a:r>
            <a:r>
              <a:rPr lang="de-DE" sz="2200" b="1" dirty="0" err="1">
                <a:solidFill>
                  <a:srgbClr val="10153D"/>
                </a:solidFill>
                <a:latin typeface="Calibri" panose="020F0502020204030204" pitchFamily="34" charset="0"/>
                <a:cs typeface="Calibri" panose="020F0502020204030204" pitchFamily="34" charset="0"/>
              </a:rPr>
              <a:t>of</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up</a:t>
            </a:r>
            <a:r>
              <a:rPr lang="de-DE" sz="2200" b="1" dirty="0">
                <a:solidFill>
                  <a:srgbClr val="10153D"/>
                </a:solidFill>
                <a:latin typeface="Calibri" panose="020F0502020204030204" pitchFamily="34" charset="0"/>
                <a:cs typeface="Calibri" panose="020F0502020204030204" pitchFamily="34" charset="0"/>
              </a:rPr>
              <a:t>-</a:t>
            </a:r>
            <a:r>
              <a:rPr lang="de-DE" sz="2200" b="1" dirty="0" err="1">
                <a:solidFill>
                  <a:srgbClr val="10153D"/>
                </a:solidFill>
                <a:latin typeface="Calibri" panose="020F0502020204030204" pitchFamily="34" charset="0"/>
                <a:cs typeface="Calibri" panose="020F0502020204030204" pitchFamily="34" charset="0"/>
              </a:rPr>
              <a:t>to</a:t>
            </a:r>
            <a:r>
              <a:rPr lang="de-DE" sz="2200" b="1" dirty="0">
                <a:solidFill>
                  <a:srgbClr val="10153D"/>
                </a:solidFill>
                <a:latin typeface="Calibri" panose="020F0502020204030204" pitchFamily="34" charset="0"/>
                <a:cs typeface="Calibri" panose="020F0502020204030204" pitchFamily="34" charset="0"/>
              </a:rPr>
              <a:t>-date </a:t>
            </a:r>
            <a:r>
              <a:rPr lang="de-DE" sz="2200" b="1" dirty="0" err="1">
                <a:solidFill>
                  <a:srgbClr val="10153D"/>
                </a:solidFill>
                <a:latin typeface="Calibri" panose="020F0502020204030204" pitchFamily="34" charset="0"/>
                <a:cs typeface="Calibri" panose="020F0502020204030204" pitchFamily="34" charset="0"/>
              </a:rPr>
              <a:t>information</a:t>
            </a:r>
            <a:r>
              <a:rPr lang="de-DE" sz="2200" b="1" dirty="0">
                <a:solidFill>
                  <a:srgbClr val="10153D"/>
                </a:solidFill>
                <a:latin typeface="Calibri" panose="020F0502020204030204" pitchFamily="34" charset="0"/>
                <a:cs typeface="Calibri" panose="020F0502020204030204" pitchFamily="34" charset="0"/>
              </a:rPr>
              <a:t> </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the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model</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may</a:t>
            </a:r>
            <a:r>
              <a:rPr lang="de-DE" sz="2200" dirty="0">
                <a:solidFill>
                  <a:srgbClr val="10153D"/>
                </a:solidFill>
                <a:latin typeface="Calibri" panose="020F0502020204030204" pitchFamily="34" charset="0"/>
                <a:cs typeface="Calibri" panose="020F0502020204030204" pitchFamily="34" charset="0"/>
              </a:rPr>
              <a:t> not </a:t>
            </a:r>
            <a:r>
              <a:rPr lang="de-DE" sz="2200" dirty="0" err="1">
                <a:solidFill>
                  <a:srgbClr val="10153D"/>
                </a:solidFill>
                <a:latin typeface="Calibri" panose="020F0502020204030204" pitchFamily="34" charset="0"/>
                <a:cs typeface="Calibri" panose="020F0502020204030204" pitchFamily="34" charset="0"/>
              </a:rPr>
              <a:t>know</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recent</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events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or</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changes</a:t>
            </a:r>
            <a:r>
              <a:rPr lang="de-DE" sz="2200" dirty="0">
                <a:solidFill>
                  <a:srgbClr val="10153D"/>
                </a:solidFill>
                <a:latin typeface="Calibri" panose="020F0502020204030204" pitchFamily="34" charset="0"/>
                <a:cs typeface="Calibri" panose="020F0502020204030204" pitchFamily="34" charset="0"/>
              </a:rPr>
              <a:t>.</a:t>
            </a:r>
          </a:p>
        </p:txBody>
      </p:sp>
      <p:cxnSp>
        <p:nvCxnSpPr>
          <p:cNvPr id="138" name="Straight Connector 57">
            <a:extLst>
              <a:ext uri="{FF2B5EF4-FFF2-40B4-BE49-F238E27FC236}">
                <a16:creationId xmlns:a16="http://schemas.microsoft.com/office/drawing/2014/main" id="{32AD59DD-2F87-0D1C-7873-AA488B2A7C34}"/>
              </a:ext>
            </a:extLst>
          </p:cNvPr>
          <p:cNvCxnSpPr>
            <a:cxnSpLocks/>
          </p:cNvCxnSpPr>
          <p:nvPr/>
        </p:nvCxnSpPr>
        <p:spPr>
          <a:xfrm flipH="1">
            <a:off x="4533679" y="3922592"/>
            <a:ext cx="54000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139" name="Rectangle 138">
            <a:extLst>
              <a:ext uri="{FF2B5EF4-FFF2-40B4-BE49-F238E27FC236}">
                <a16:creationId xmlns:a16="http://schemas.microsoft.com/office/drawing/2014/main" id="{9F7EBC0D-78CF-EDA0-F3CC-DC21B21147CC}"/>
              </a:ext>
            </a:extLst>
          </p:cNvPr>
          <p:cNvSpPr/>
          <p:nvPr/>
        </p:nvSpPr>
        <p:spPr>
          <a:xfrm>
            <a:off x="5188600" y="5431386"/>
            <a:ext cx="6541438" cy="590611"/>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20"/>
              </a:lnSpc>
            </a:pPr>
            <a:r>
              <a:rPr lang="de-DE" sz="2200" b="1" dirty="0" err="1">
                <a:solidFill>
                  <a:srgbClr val="10153D"/>
                </a:solidFill>
                <a:latin typeface="Calibri" panose="020F0502020204030204" pitchFamily="34" charset="0"/>
                <a:cs typeface="Calibri" panose="020F0502020204030204" pitchFamily="34" charset="0"/>
              </a:rPr>
              <a:t>Unclear</a:t>
            </a:r>
            <a:r>
              <a:rPr lang="de-DE" sz="2200" b="1" dirty="0">
                <a:solidFill>
                  <a:srgbClr val="10153D"/>
                </a:solidFill>
                <a:latin typeface="Calibri" panose="020F0502020204030204" pitchFamily="34" charset="0"/>
                <a:cs typeface="Calibri" panose="020F0502020204030204" pitchFamily="34" charset="0"/>
              </a:rPr>
              <a:t> prompt </a:t>
            </a:r>
            <a:r>
              <a:rPr lang="de-DE" sz="2200" b="1" dirty="0" err="1">
                <a:solidFill>
                  <a:srgbClr val="10153D"/>
                </a:solidFill>
                <a:latin typeface="Calibri" panose="020F0502020204030204" pitchFamily="34" charset="0"/>
                <a:cs typeface="Calibri" panose="020F0502020204030204" pitchFamily="34" charset="0"/>
              </a:rPr>
              <a:t>context</a:t>
            </a:r>
            <a:r>
              <a:rPr lang="de-DE" sz="2200" b="1" dirty="0">
                <a:solidFill>
                  <a:srgbClr val="10153D"/>
                </a:solidFill>
                <a:latin typeface="Calibri" panose="020F0502020204030204" pitchFamily="34" charset="0"/>
                <a:cs typeface="Calibri" panose="020F0502020204030204" pitchFamily="34" charset="0"/>
              </a:rPr>
              <a:t> </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with</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ambiguous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or</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shorthand</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prompts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the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model</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may</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misread</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the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user’s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intent</a:t>
            </a:r>
            <a:r>
              <a:rPr lang="de-DE" sz="2200" dirty="0">
                <a:solidFill>
                  <a:srgbClr val="10153D"/>
                </a:solidFill>
                <a:latin typeface="Calibri" panose="020F0502020204030204" pitchFamily="34" charset="0"/>
                <a:cs typeface="Calibri" panose="020F0502020204030204" pitchFamily="34" charset="0"/>
              </a:rPr>
              <a:t>.</a:t>
            </a:r>
          </a:p>
        </p:txBody>
      </p:sp>
      <p:cxnSp>
        <p:nvCxnSpPr>
          <p:cNvPr id="141" name="Straight Connector 57">
            <a:extLst>
              <a:ext uri="{FF2B5EF4-FFF2-40B4-BE49-F238E27FC236}">
                <a16:creationId xmlns:a16="http://schemas.microsoft.com/office/drawing/2014/main" id="{EDCECD62-5096-8231-8228-D85364B2C23F}"/>
              </a:ext>
            </a:extLst>
          </p:cNvPr>
          <p:cNvCxnSpPr>
            <a:cxnSpLocks/>
          </p:cNvCxnSpPr>
          <p:nvPr/>
        </p:nvCxnSpPr>
        <p:spPr>
          <a:xfrm flipH="1">
            <a:off x="4851888" y="5546265"/>
            <a:ext cx="21600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160" name="Arc 5">
            <a:extLst>
              <a:ext uri="{FF2B5EF4-FFF2-40B4-BE49-F238E27FC236}">
                <a16:creationId xmlns:a16="http://schemas.microsoft.com/office/drawing/2014/main" id="{5DBCF673-20C9-9102-9A8C-B43FDC010E30}"/>
              </a:ext>
            </a:extLst>
          </p:cNvPr>
          <p:cNvSpPr/>
          <p:nvPr/>
        </p:nvSpPr>
        <p:spPr>
          <a:xfrm rot="10800000">
            <a:off x="3202303" y="231282"/>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1" name="Arc 6">
            <a:extLst>
              <a:ext uri="{FF2B5EF4-FFF2-40B4-BE49-F238E27FC236}">
                <a16:creationId xmlns:a16="http://schemas.microsoft.com/office/drawing/2014/main" id="{FE675ADF-04FA-8A9A-0338-BCF61CC6EA6B}"/>
              </a:ext>
            </a:extLst>
          </p:cNvPr>
          <p:cNvSpPr/>
          <p:nvPr/>
        </p:nvSpPr>
        <p:spPr>
          <a:xfrm>
            <a:off x="3202303" y="1856961"/>
            <a:ext cx="1715774" cy="1632503"/>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2" name="Arc 9">
            <a:extLst>
              <a:ext uri="{FF2B5EF4-FFF2-40B4-BE49-F238E27FC236}">
                <a16:creationId xmlns:a16="http://schemas.microsoft.com/office/drawing/2014/main" id="{8864C177-74AC-D188-3B76-3AE69D2151A2}"/>
              </a:ext>
            </a:extLst>
          </p:cNvPr>
          <p:cNvSpPr/>
          <p:nvPr/>
        </p:nvSpPr>
        <p:spPr>
          <a:xfrm flipV="1">
            <a:off x="3202303" y="1856962"/>
            <a:ext cx="1715774" cy="1632503"/>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3" name="Arc 10">
            <a:extLst>
              <a:ext uri="{FF2B5EF4-FFF2-40B4-BE49-F238E27FC236}">
                <a16:creationId xmlns:a16="http://schemas.microsoft.com/office/drawing/2014/main" id="{425231C6-C490-4A85-6843-61FA94344FE0}"/>
              </a:ext>
            </a:extLst>
          </p:cNvPr>
          <p:cNvSpPr/>
          <p:nvPr/>
        </p:nvSpPr>
        <p:spPr>
          <a:xfrm rot="10800000" flipV="1">
            <a:off x="3202303" y="3489465"/>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4" name="Arc 12">
            <a:extLst>
              <a:ext uri="{FF2B5EF4-FFF2-40B4-BE49-F238E27FC236}">
                <a16:creationId xmlns:a16="http://schemas.microsoft.com/office/drawing/2014/main" id="{8FE96C42-1A8F-3CD1-5520-C4B955A536AF}"/>
              </a:ext>
            </a:extLst>
          </p:cNvPr>
          <p:cNvSpPr/>
          <p:nvPr/>
        </p:nvSpPr>
        <p:spPr>
          <a:xfrm rot="10800000">
            <a:off x="3202303" y="3476069"/>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65" name="Arc 13">
            <a:extLst>
              <a:ext uri="{FF2B5EF4-FFF2-40B4-BE49-F238E27FC236}">
                <a16:creationId xmlns:a16="http://schemas.microsoft.com/office/drawing/2014/main" id="{E960C7CA-FA0D-A8FD-8B76-DCFE389C018D}"/>
              </a:ext>
            </a:extLst>
          </p:cNvPr>
          <p:cNvSpPr/>
          <p:nvPr/>
        </p:nvSpPr>
        <p:spPr>
          <a:xfrm>
            <a:off x="3202303" y="5108572"/>
            <a:ext cx="1715774" cy="1632503"/>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6" name="Arc 23">
            <a:extLst>
              <a:ext uri="{FF2B5EF4-FFF2-40B4-BE49-F238E27FC236}">
                <a16:creationId xmlns:a16="http://schemas.microsoft.com/office/drawing/2014/main" id="{8C00DAA0-461F-CE0C-BFF6-76ACF12C1E03}"/>
              </a:ext>
            </a:extLst>
          </p:cNvPr>
          <p:cNvSpPr/>
          <p:nvPr/>
        </p:nvSpPr>
        <p:spPr>
          <a:xfrm rot="10800000" flipV="1">
            <a:off x="3202303" y="229482"/>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67" name="Arc 24">
            <a:extLst>
              <a:ext uri="{FF2B5EF4-FFF2-40B4-BE49-F238E27FC236}">
                <a16:creationId xmlns:a16="http://schemas.microsoft.com/office/drawing/2014/main" id="{1673B67D-B6CE-2288-A39C-1152E0386FDB}"/>
              </a:ext>
            </a:extLst>
          </p:cNvPr>
          <p:cNvSpPr/>
          <p:nvPr/>
        </p:nvSpPr>
        <p:spPr>
          <a:xfrm flipV="1">
            <a:off x="3202303" y="5098527"/>
            <a:ext cx="1715774" cy="1632503"/>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8" name="Oval 54">
            <a:extLst>
              <a:ext uri="{FF2B5EF4-FFF2-40B4-BE49-F238E27FC236}">
                <a16:creationId xmlns:a16="http://schemas.microsoft.com/office/drawing/2014/main" id="{BB8D095B-C304-2BD1-776D-B31168F71672}"/>
              </a:ext>
            </a:extLst>
          </p:cNvPr>
          <p:cNvSpPr/>
          <p:nvPr/>
        </p:nvSpPr>
        <p:spPr>
          <a:xfrm rot="5400000">
            <a:off x="3404570" y="353018"/>
            <a:ext cx="1311240" cy="1378120"/>
          </a:xfrm>
          <a:prstGeom prst="ellipse">
            <a:avLst/>
          </a:prstGeom>
          <a:solidFill>
            <a:srgbClr val="E8068C"/>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169" name="Oval 52">
            <a:extLst>
              <a:ext uri="{FF2B5EF4-FFF2-40B4-BE49-F238E27FC236}">
                <a16:creationId xmlns:a16="http://schemas.microsoft.com/office/drawing/2014/main" id="{05948F8A-D30B-6C81-D5F5-C1724D785E04}"/>
              </a:ext>
            </a:extLst>
          </p:cNvPr>
          <p:cNvSpPr/>
          <p:nvPr/>
        </p:nvSpPr>
        <p:spPr>
          <a:xfrm rot="5400000">
            <a:off x="3404570" y="1974635"/>
            <a:ext cx="1311240" cy="1378120"/>
          </a:xfrm>
          <a:prstGeom prst="ellipse">
            <a:avLst/>
          </a:prstGeom>
          <a:solidFill>
            <a:srgbClr val="713293"/>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170" name="Oval 50">
            <a:extLst>
              <a:ext uri="{FF2B5EF4-FFF2-40B4-BE49-F238E27FC236}">
                <a16:creationId xmlns:a16="http://schemas.microsoft.com/office/drawing/2014/main" id="{D0A1B4A4-B527-0D16-5EAC-312B5F26F5C4}"/>
              </a:ext>
            </a:extLst>
          </p:cNvPr>
          <p:cNvSpPr/>
          <p:nvPr/>
        </p:nvSpPr>
        <p:spPr>
          <a:xfrm rot="5400000">
            <a:off x="3404570" y="3601277"/>
            <a:ext cx="1311240" cy="1378120"/>
          </a:xfrm>
          <a:prstGeom prst="ellipse">
            <a:avLst/>
          </a:prstGeom>
          <a:solidFill>
            <a:srgbClr val="307EAC"/>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171" name="Oval 48">
            <a:extLst>
              <a:ext uri="{FF2B5EF4-FFF2-40B4-BE49-F238E27FC236}">
                <a16:creationId xmlns:a16="http://schemas.microsoft.com/office/drawing/2014/main" id="{83D39881-30A4-25B7-D529-671D7355D429}"/>
              </a:ext>
            </a:extLst>
          </p:cNvPr>
          <p:cNvSpPr/>
          <p:nvPr/>
        </p:nvSpPr>
        <p:spPr>
          <a:xfrm rot="5400000">
            <a:off x="3404570" y="5227920"/>
            <a:ext cx="1311240" cy="1378120"/>
          </a:xfrm>
          <a:prstGeom prst="ellipse">
            <a:avLst/>
          </a:prstGeom>
          <a:solidFill>
            <a:srgbClr val="22BDBF"/>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2" name="TextBox 26">
            <a:extLst>
              <a:ext uri="{FF2B5EF4-FFF2-40B4-BE49-F238E27FC236}">
                <a16:creationId xmlns:a16="http://schemas.microsoft.com/office/drawing/2014/main" id="{7E5C4E56-0D0B-05E0-A90B-25154AAA8E17}"/>
              </a:ext>
            </a:extLst>
          </p:cNvPr>
          <p:cNvSpPr txBox="1"/>
          <p:nvPr/>
        </p:nvSpPr>
        <p:spPr bwMode="auto">
          <a:xfrm>
            <a:off x="3562356" y="658622"/>
            <a:ext cx="998658" cy="769441"/>
          </a:xfrm>
          <a:prstGeom prst="rect">
            <a:avLst/>
          </a:prstGeom>
          <a:noFill/>
        </p:spPr>
        <p:txBody>
          <a:bodyPr wrap="square" anchor="b">
            <a:spAutoFit/>
          </a:bodyPr>
          <a:lstStyle/>
          <a:p>
            <a:pPr algn="ctr">
              <a:defRPr/>
            </a:pPr>
            <a:r>
              <a:rPr lang="en-US" sz="4400" b="1" dirty="0">
                <a:solidFill>
                  <a:schemeClr val="bg1"/>
                </a:solidFill>
                <a:latin typeface="Calibri" panose="020F0502020204030204" pitchFamily="34" charset="0"/>
                <a:ea typeface="Roboto Cn" pitchFamily="2" charset="0"/>
                <a:cs typeface="Calibri" panose="020F0502020204030204" pitchFamily="34" charset="0"/>
              </a:rPr>
              <a:t>01</a:t>
            </a:r>
          </a:p>
        </p:txBody>
      </p:sp>
      <p:sp>
        <p:nvSpPr>
          <p:cNvPr id="4" name="TextBox 26">
            <a:extLst>
              <a:ext uri="{FF2B5EF4-FFF2-40B4-BE49-F238E27FC236}">
                <a16:creationId xmlns:a16="http://schemas.microsoft.com/office/drawing/2014/main" id="{8A31F814-9C83-9B6A-A8DF-328476432825}"/>
              </a:ext>
            </a:extLst>
          </p:cNvPr>
          <p:cNvSpPr txBox="1"/>
          <p:nvPr/>
        </p:nvSpPr>
        <p:spPr bwMode="auto">
          <a:xfrm>
            <a:off x="3562356" y="2282295"/>
            <a:ext cx="998658" cy="769441"/>
          </a:xfrm>
          <a:prstGeom prst="rect">
            <a:avLst/>
          </a:prstGeom>
          <a:noFill/>
        </p:spPr>
        <p:txBody>
          <a:bodyPr wrap="square" anchor="b">
            <a:spAutoFit/>
          </a:bodyPr>
          <a:lstStyle/>
          <a:p>
            <a:pPr algn="ctr">
              <a:defRPr/>
            </a:pPr>
            <a:r>
              <a:rPr lang="en-US" sz="4400" b="1" dirty="0">
                <a:solidFill>
                  <a:schemeClr val="bg1"/>
                </a:solidFill>
                <a:latin typeface="Calibri" panose="020F0502020204030204" pitchFamily="34" charset="0"/>
                <a:ea typeface="Roboto Cn" pitchFamily="2" charset="0"/>
                <a:cs typeface="Calibri" panose="020F0502020204030204" pitchFamily="34" charset="0"/>
              </a:rPr>
              <a:t>02</a:t>
            </a:r>
          </a:p>
        </p:txBody>
      </p:sp>
      <p:sp>
        <p:nvSpPr>
          <p:cNvPr id="5" name="TextBox 26">
            <a:extLst>
              <a:ext uri="{FF2B5EF4-FFF2-40B4-BE49-F238E27FC236}">
                <a16:creationId xmlns:a16="http://schemas.microsoft.com/office/drawing/2014/main" id="{316700D5-6D12-ACBB-F13B-AC33FCF2D04F}"/>
              </a:ext>
            </a:extLst>
          </p:cNvPr>
          <p:cNvSpPr txBox="1"/>
          <p:nvPr/>
        </p:nvSpPr>
        <p:spPr bwMode="auto">
          <a:xfrm>
            <a:off x="3562356" y="3905968"/>
            <a:ext cx="998658" cy="769441"/>
          </a:xfrm>
          <a:prstGeom prst="rect">
            <a:avLst/>
          </a:prstGeom>
          <a:noFill/>
        </p:spPr>
        <p:txBody>
          <a:bodyPr wrap="square" anchor="b">
            <a:spAutoFit/>
          </a:bodyPr>
          <a:lstStyle/>
          <a:p>
            <a:pPr algn="ctr">
              <a:defRPr/>
            </a:pPr>
            <a:r>
              <a:rPr lang="en-US" sz="4400" b="1" dirty="0">
                <a:solidFill>
                  <a:schemeClr val="bg1"/>
                </a:solidFill>
                <a:latin typeface="Calibri" panose="020F0502020204030204" pitchFamily="34" charset="0"/>
                <a:ea typeface="Roboto Cn" pitchFamily="2" charset="0"/>
                <a:cs typeface="Calibri" panose="020F0502020204030204" pitchFamily="34" charset="0"/>
              </a:rPr>
              <a:t>03</a:t>
            </a:r>
          </a:p>
        </p:txBody>
      </p:sp>
      <p:sp>
        <p:nvSpPr>
          <p:cNvPr id="6" name="TextBox 26">
            <a:extLst>
              <a:ext uri="{FF2B5EF4-FFF2-40B4-BE49-F238E27FC236}">
                <a16:creationId xmlns:a16="http://schemas.microsoft.com/office/drawing/2014/main" id="{086560FE-E07B-3954-877F-00CC40BC3536}"/>
              </a:ext>
            </a:extLst>
          </p:cNvPr>
          <p:cNvSpPr txBox="1"/>
          <p:nvPr/>
        </p:nvSpPr>
        <p:spPr bwMode="auto">
          <a:xfrm>
            <a:off x="3562356" y="5529641"/>
            <a:ext cx="998658" cy="769441"/>
          </a:xfrm>
          <a:prstGeom prst="rect">
            <a:avLst/>
          </a:prstGeom>
          <a:noFill/>
        </p:spPr>
        <p:txBody>
          <a:bodyPr wrap="square" anchor="b">
            <a:spAutoFit/>
          </a:bodyPr>
          <a:lstStyle/>
          <a:p>
            <a:pPr algn="ctr">
              <a:defRPr/>
            </a:pPr>
            <a:r>
              <a:rPr lang="en-US" sz="4400" b="1" dirty="0">
                <a:solidFill>
                  <a:schemeClr val="bg1"/>
                </a:solidFill>
                <a:latin typeface="Calibri" panose="020F0502020204030204" pitchFamily="34" charset="0"/>
                <a:ea typeface="Roboto Cn" pitchFamily="2" charset="0"/>
                <a:cs typeface="Calibri" panose="020F0502020204030204" pitchFamily="34" charset="0"/>
              </a:rPr>
              <a:t>04</a:t>
            </a:r>
          </a:p>
        </p:txBody>
      </p:sp>
    </p:spTree>
    <p:extLst>
      <p:ext uri="{BB962C8B-B14F-4D97-AF65-F5344CB8AC3E}">
        <p14:creationId xmlns:p14="http://schemas.microsoft.com/office/powerpoint/2010/main" val="27460703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F4F3F-0BF7-B405-533A-9B45880A5DF6}"/>
            </a:ext>
          </a:extLst>
        </p:cNvPr>
        <p:cNvGrpSpPr/>
        <p:nvPr/>
      </p:nvGrpSpPr>
      <p:grpSpPr>
        <a:xfrm>
          <a:off x="0" y="0"/>
          <a:ext cx="0" cy="0"/>
          <a:chOff x="0" y="0"/>
          <a:chExt cx="0" cy="0"/>
        </a:xfrm>
      </p:grpSpPr>
      <p:sp>
        <p:nvSpPr>
          <p:cNvPr id="215" name="Rectangle 214">
            <a:extLst>
              <a:ext uri="{FF2B5EF4-FFF2-40B4-BE49-F238E27FC236}">
                <a16:creationId xmlns:a16="http://schemas.microsoft.com/office/drawing/2014/main" id="{9F644B70-2C77-6937-B8C8-ED4192368CA3}"/>
              </a:ext>
            </a:extLst>
          </p:cNvPr>
          <p:cNvSpPr/>
          <p:nvPr/>
        </p:nvSpPr>
        <p:spPr>
          <a:xfrm flipH="1" flipV="1">
            <a:off x="0" y="0"/>
            <a:ext cx="4036025"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217" name="Text Placeholder 11">
            <a:extLst>
              <a:ext uri="{FF2B5EF4-FFF2-40B4-BE49-F238E27FC236}">
                <a16:creationId xmlns:a16="http://schemas.microsoft.com/office/drawing/2014/main" id="{23570F84-186E-BFBA-2DE9-93D68EEB685E}"/>
              </a:ext>
            </a:extLst>
          </p:cNvPr>
          <p:cNvSpPr txBox="1">
            <a:spLocks/>
          </p:cNvSpPr>
          <p:nvPr/>
        </p:nvSpPr>
        <p:spPr>
          <a:xfrm>
            <a:off x="440740" y="697102"/>
            <a:ext cx="2868828" cy="2192581"/>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80"/>
              </a:lnSpc>
              <a:spcBef>
                <a:spcPts val="0"/>
              </a:spcBef>
              <a:buNone/>
            </a:pPr>
            <a:r>
              <a:rPr lang="en-US" sz="3400" b="1" dirty="0">
                <a:solidFill>
                  <a:schemeClr val="bg1"/>
                </a:solidFill>
                <a:cs typeface="Times New Roman" panose="02020603050405020304" pitchFamily="18" charset="0"/>
              </a:rPr>
              <a:t>Causes of AI Hallucinations</a:t>
            </a:r>
          </a:p>
          <a:p>
            <a:pPr marL="0" indent="0">
              <a:lnSpc>
                <a:spcPts val="3580"/>
              </a:lnSpc>
              <a:spcBef>
                <a:spcPts val="0"/>
              </a:spcBef>
              <a:buNone/>
            </a:pPr>
            <a:endParaRPr lang="en-US" sz="3400" b="1" dirty="0">
              <a:solidFill>
                <a:srgbClr val="10153D"/>
              </a:solidFill>
              <a:cs typeface="Times New Roman" panose="02020603050405020304" pitchFamily="18" charset="0"/>
            </a:endParaRPr>
          </a:p>
        </p:txBody>
      </p:sp>
      <p:grpSp>
        <p:nvGrpSpPr>
          <p:cNvPr id="3" name="Group 2">
            <a:extLst>
              <a:ext uri="{FF2B5EF4-FFF2-40B4-BE49-F238E27FC236}">
                <a16:creationId xmlns:a16="http://schemas.microsoft.com/office/drawing/2014/main" id="{79BDC95A-0448-5521-077B-1A39B2DA9C89}"/>
              </a:ext>
            </a:extLst>
          </p:cNvPr>
          <p:cNvGrpSpPr/>
          <p:nvPr/>
        </p:nvGrpSpPr>
        <p:grpSpPr>
          <a:xfrm>
            <a:off x="0" y="935343"/>
            <a:ext cx="392839" cy="108000"/>
            <a:chOff x="1980345" y="935343"/>
            <a:chExt cx="392839" cy="108000"/>
          </a:xfrm>
        </p:grpSpPr>
        <p:cxnSp>
          <p:nvCxnSpPr>
            <p:cNvPr id="216" name="Straight Connector 57">
              <a:extLst>
                <a:ext uri="{FF2B5EF4-FFF2-40B4-BE49-F238E27FC236}">
                  <a16:creationId xmlns:a16="http://schemas.microsoft.com/office/drawing/2014/main" id="{E671A158-FEC9-95A3-1613-CCD4F79402B0}"/>
                </a:ext>
              </a:extLst>
            </p:cNvPr>
            <p:cNvCxnSpPr>
              <a:cxnSpLocks/>
            </p:cNvCxnSpPr>
            <p:nvPr/>
          </p:nvCxnSpPr>
          <p:spPr>
            <a:xfrm flipH="1">
              <a:off x="1980345" y="989343"/>
              <a:ext cx="284838" cy="0"/>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18" name="Freeform 217">
              <a:extLst>
                <a:ext uri="{FF2B5EF4-FFF2-40B4-BE49-F238E27FC236}">
                  <a16:creationId xmlns:a16="http://schemas.microsoft.com/office/drawing/2014/main" id="{4977C2FB-6595-32EE-2057-73E737469C2A}"/>
                </a:ext>
              </a:extLst>
            </p:cNvPr>
            <p:cNvSpPr/>
            <p:nvPr/>
          </p:nvSpPr>
          <p:spPr>
            <a:xfrm rot="16200000">
              <a:off x="2265184" y="935343"/>
              <a:ext cx="108000" cy="108000"/>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noFill/>
            <a:ln w="11382" cap="rnd">
              <a:solidFill>
                <a:schemeClr val="bg1"/>
              </a:solidFill>
              <a:prstDash val="solid"/>
              <a:round/>
            </a:ln>
          </p:spPr>
          <p:txBody>
            <a:bodyPr rtlCol="0" anchor="ctr"/>
            <a:lstStyle/>
            <a:p>
              <a:endParaRPr lang="en-US" sz="1629"/>
            </a:p>
          </p:txBody>
        </p:sp>
      </p:grpSp>
      <p:cxnSp>
        <p:nvCxnSpPr>
          <p:cNvPr id="219" name="Straight Connector 57">
            <a:extLst>
              <a:ext uri="{FF2B5EF4-FFF2-40B4-BE49-F238E27FC236}">
                <a16:creationId xmlns:a16="http://schemas.microsoft.com/office/drawing/2014/main" id="{DF25051E-023B-8907-10B7-ED6BBD0F046D}"/>
              </a:ext>
            </a:extLst>
          </p:cNvPr>
          <p:cNvCxnSpPr>
            <a:cxnSpLocks/>
          </p:cNvCxnSpPr>
          <p:nvPr/>
        </p:nvCxnSpPr>
        <p:spPr>
          <a:xfrm flipH="1">
            <a:off x="2814638" y="990791"/>
            <a:ext cx="382516" cy="0"/>
          </a:xfrm>
          <a:prstGeom prst="line">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20" name="Graphic 7">
            <a:extLst>
              <a:ext uri="{FF2B5EF4-FFF2-40B4-BE49-F238E27FC236}">
                <a16:creationId xmlns:a16="http://schemas.microsoft.com/office/drawing/2014/main" id="{0CF312C9-A983-EECE-B929-21518027DA77}"/>
              </a:ext>
            </a:extLst>
          </p:cNvPr>
          <p:cNvSpPr/>
          <p:nvPr/>
        </p:nvSpPr>
        <p:spPr>
          <a:xfrm>
            <a:off x="-1438757" y="3965331"/>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6" name="Rectangle 64">
            <a:extLst>
              <a:ext uri="{FF2B5EF4-FFF2-40B4-BE49-F238E27FC236}">
                <a16:creationId xmlns:a16="http://schemas.microsoft.com/office/drawing/2014/main" id="{00CC80DD-83CB-0A28-7539-B2FAA417DA78}"/>
              </a:ext>
            </a:extLst>
          </p:cNvPr>
          <p:cNvSpPr/>
          <p:nvPr/>
        </p:nvSpPr>
        <p:spPr>
          <a:xfrm>
            <a:off x="5188600" y="560367"/>
            <a:ext cx="6033943" cy="885563"/>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20"/>
              </a:lnSpc>
            </a:pPr>
            <a:r>
              <a:rPr lang="de-DE" sz="2200" b="1" dirty="0">
                <a:solidFill>
                  <a:srgbClr val="10153D"/>
                </a:solidFill>
                <a:latin typeface="Calibri" panose="020F0502020204030204" pitchFamily="34" charset="0"/>
                <a:cs typeface="Calibri" panose="020F0502020204030204" pitchFamily="34" charset="0"/>
              </a:rPr>
              <a:t>Systems </a:t>
            </a:r>
            <a:r>
              <a:rPr lang="de-DE" sz="2200" b="1" dirty="0" err="1">
                <a:solidFill>
                  <a:srgbClr val="10153D"/>
                </a:solidFill>
                <a:latin typeface="Calibri" panose="020F0502020204030204" pitchFamily="34" charset="0"/>
                <a:cs typeface="Calibri" panose="020F0502020204030204" pitchFamily="34" charset="0"/>
              </a:rPr>
              <a:t>reward</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fluent</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answers</a:t>
            </a:r>
            <a:r>
              <a:rPr lang="de-DE" sz="2200" b="1" dirty="0">
                <a:solidFill>
                  <a:srgbClr val="10153D"/>
                </a:solidFill>
                <a:latin typeface="Calibri" panose="020F0502020204030204" pitchFamily="34" charset="0"/>
                <a:cs typeface="Calibri" panose="020F0502020204030204" pitchFamily="34" charset="0"/>
              </a:rPr>
              <a:t> </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models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are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often</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trained</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to</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respond</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confidently</a:t>
            </a:r>
            <a:r>
              <a:rPr lang="de-DE" sz="2200" dirty="0">
                <a:solidFill>
                  <a:srgbClr val="10153D"/>
                </a:solidFill>
                <a:latin typeface="Calibri" panose="020F0502020204030204" pitchFamily="34" charset="0"/>
                <a:cs typeface="Calibri" panose="020F0502020204030204" pitchFamily="34" charset="0"/>
              </a:rPr>
              <a:t> and </a:t>
            </a:r>
            <a:r>
              <a:rPr lang="de-DE" sz="2200" dirty="0" err="1">
                <a:solidFill>
                  <a:srgbClr val="10153D"/>
                </a:solidFill>
                <a:latin typeface="Calibri" panose="020F0502020204030204" pitchFamily="34" charset="0"/>
                <a:cs typeface="Calibri" panose="020F0502020204030204" pitchFamily="34" charset="0"/>
              </a:rPr>
              <a:t>smoothly</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even</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when</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uncertain</a:t>
            </a:r>
            <a:r>
              <a:rPr lang="de-DE" sz="2200" dirty="0">
                <a:solidFill>
                  <a:srgbClr val="10153D"/>
                </a:solidFill>
                <a:latin typeface="Calibri" panose="020F0502020204030204" pitchFamily="34" charset="0"/>
                <a:cs typeface="Calibri" panose="020F0502020204030204" pitchFamily="34" charset="0"/>
              </a:rPr>
              <a:t>.</a:t>
            </a:r>
          </a:p>
        </p:txBody>
      </p:sp>
      <p:cxnSp>
        <p:nvCxnSpPr>
          <p:cNvPr id="60" name="Straight Connector 57">
            <a:extLst>
              <a:ext uri="{FF2B5EF4-FFF2-40B4-BE49-F238E27FC236}">
                <a16:creationId xmlns:a16="http://schemas.microsoft.com/office/drawing/2014/main" id="{473E5A85-DB17-4C2C-512A-0C0CA632C7D8}"/>
              </a:ext>
            </a:extLst>
          </p:cNvPr>
          <p:cNvCxnSpPr>
            <a:cxnSpLocks/>
          </p:cNvCxnSpPr>
          <p:nvPr/>
        </p:nvCxnSpPr>
        <p:spPr>
          <a:xfrm flipH="1">
            <a:off x="4533679" y="675246"/>
            <a:ext cx="54000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65" name="Rectangle 64">
            <a:extLst>
              <a:ext uri="{FF2B5EF4-FFF2-40B4-BE49-F238E27FC236}">
                <a16:creationId xmlns:a16="http://schemas.microsoft.com/office/drawing/2014/main" id="{9C68D3C1-1527-D2F7-3B43-4C81D07E30B8}"/>
              </a:ext>
            </a:extLst>
          </p:cNvPr>
          <p:cNvSpPr/>
          <p:nvPr/>
        </p:nvSpPr>
        <p:spPr>
          <a:xfrm>
            <a:off x="5188600" y="2184040"/>
            <a:ext cx="6033943" cy="885563"/>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20"/>
              </a:lnSpc>
            </a:pPr>
            <a:r>
              <a:rPr lang="de-DE" sz="2200" b="1" dirty="0" err="1">
                <a:solidFill>
                  <a:srgbClr val="10153D"/>
                </a:solidFill>
                <a:latin typeface="Calibri" panose="020F0502020204030204" pitchFamily="34" charset="0"/>
                <a:cs typeface="Calibri" panose="020F0502020204030204" pitchFamily="34" charset="0"/>
              </a:rPr>
              <a:t>No</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built</a:t>
            </a:r>
            <a:r>
              <a:rPr lang="de-DE" sz="2200" b="1" dirty="0">
                <a:solidFill>
                  <a:srgbClr val="10153D"/>
                </a:solidFill>
                <a:latin typeface="Calibri" panose="020F0502020204030204" pitchFamily="34" charset="0"/>
                <a:cs typeface="Calibri" panose="020F0502020204030204" pitchFamily="34" charset="0"/>
              </a:rPr>
              <a:t>-in </a:t>
            </a:r>
            <a:r>
              <a:rPr lang="de-DE" sz="2200" b="1" dirty="0" err="1">
                <a:solidFill>
                  <a:srgbClr val="10153D"/>
                </a:solidFill>
                <a:latin typeface="Calibri" panose="020F0502020204030204" pitchFamily="34" charset="0"/>
                <a:cs typeface="Calibri" panose="020F0502020204030204" pitchFamily="34" charset="0"/>
              </a:rPr>
              <a:t>fact</a:t>
            </a:r>
            <a:r>
              <a:rPr lang="de-DE" sz="2200" b="1" dirty="0">
                <a:solidFill>
                  <a:srgbClr val="10153D"/>
                </a:solidFill>
                <a:latin typeface="Calibri" panose="020F0502020204030204" pitchFamily="34" charset="0"/>
                <a:cs typeface="Calibri" panose="020F0502020204030204" pitchFamily="34" charset="0"/>
              </a:rPr>
              <a:t> </a:t>
            </a:r>
            <a:r>
              <a:rPr lang="de-DE" sz="2200" b="1" dirty="0" err="1">
                <a:solidFill>
                  <a:srgbClr val="10153D"/>
                </a:solidFill>
                <a:latin typeface="Calibri" panose="020F0502020204030204" pitchFamily="34" charset="0"/>
                <a:cs typeface="Calibri" panose="020F0502020204030204" pitchFamily="34" charset="0"/>
              </a:rPr>
              <a:t>checking</a:t>
            </a:r>
            <a:r>
              <a:rPr lang="de-DE" sz="2200" b="1" dirty="0">
                <a:solidFill>
                  <a:srgbClr val="10153D"/>
                </a:solidFill>
                <a:latin typeface="Calibri" panose="020F0502020204030204" pitchFamily="34" charset="0"/>
                <a:cs typeface="Calibri" panose="020F0502020204030204" pitchFamily="34" charset="0"/>
              </a:rPr>
              <a:t> </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without</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access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to</a:t>
            </a:r>
            <a:r>
              <a:rPr lang="de-DE" sz="2200" dirty="0">
                <a:solidFill>
                  <a:srgbClr val="10153D"/>
                </a:solidFill>
                <a:latin typeface="Calibri" panose="020F0502020204030204" pitchFamily="34" charset="0"/>
                <a:cs typeface="Calibri" panose="020F0502020204030204" pitchFamily="34" charset="0"/>
              </a:rPr>
              <a:t> external </a:t>
            </a:r>
            <a:r>
              <a:rPr lang="de-DE" sz="2200" dirty="0" err="1">
                <a:solidFill>
                  <a:srgbClr val="10153D"/>
                </a:solidFill>
                <a:latin typeface="Calibri" panose="020F0502020204030204" pitchFamily="34" charset="0"/>
                <a:cs typeface="Calibri" panose="020F0502020204030204" pitchFamily="34" charset="0"/>
              </a:rPr>
              <a:t>sources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the</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model</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cannot</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verify</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whether</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its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answer</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is</a:t>
            </a:r>
            <a:r>
              <a:rPr lang="de-DE" sz="2200" dirty="0">
                <a:solidFill>
                  <a:srgbClr val="10153D"/>
                </a:solidFill>
                <a:latin typeface="Calibri" panose="020F0502020204030204" pitchFamily="34" charset="0"/>
                <a:cs typeface="Calibri" panose="020F0502020204030204" pitchFamily="34" charset="0"/>
              </a:rPr>
              <a:t> </a:t>
            </a:r>
            <a:r>
              <a:rPr lang="de-DE" sz="2200" dirty="0" err="1">
                <a:solidFill>
                  <a:srgbClr val="10153D"/>
                </a:solidFill>
                <a:latin typeface="Calibri" panose="020F0502020204030204" pitchFamily="34" charset="0"/>
                <a:cs typeface="Calibri" panose="020F0502020204030204" pitchFamily="34" charset="0"/>
              </a:rPr>
              <a:t>true</a:t>
            </a:r>
            <a:endParaRPr lang="de-DE" sz="2200" dirty="0">
              <a:solidFill>
                <a:srgbClr val="10153D"/>
              </a:solidFill>
              <a:latin typeface="Calibri" panose="020F0502020204030204" pitchFamily="34" charset="0"/>
              <a:cs typeface="Calibri" panose="020F0502020204030204" pitchFamily="34" charset="0"/>
            </a:endParaRPr>
          </a:p>
        </p:txBody>
      </p:sp>
      <p:cxnSp>
        <p:nvCxnSpPr>
          <p:cNvPr id="102" name="Straight Connector 57">
            <a:extLst>
              <a:ext uri="{FF2B5EF4-FFF2-40B4-BE49-F238E27FC236}">
                <a16:creationId xmlns:a16="http://schemas.microsoft.com/office/drawing/2014/main" id="{7DD5D1C1-335A-F5C6-9BCC-7E667E7348CC}"/>
              </a:ext>
            </a:extLst>
          </p:cNvPr>
          <p:cNvCxnSpPr>
            <a:cxnSpLocks/>
          </p:cNvCxnSpPr>
          <p:nvPr/>
        </p:nvCxnSpPr>
        <p:spPr>
          <a:xfrm flipH="1">
            <a:off x="4860925" y="2298919"/>
            <a:ext cx="21600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160" name="Arc 5">
            <a:extLst>
              <a:ext uri="{FF2B5EF4-FFF2-40B4-BE49-F238E27FC236}">
                <a16:creationId xmlns:a16="http://schemas.microsoft.com/office/drawing/2014/main" id="{D95B9EDD-C1B4-8221-A6C8-1BCB0D79AE26}"/>
              </a:ext>
            </a:extLst>
          </p:cNvPr>
          <p:cNvSpPr/>
          <p:nvPr/>
        </p:nvSpPr>
        <p:spPr>
          <a:xfrm rot="10800000">
            <a:off x="3202303" y="231282"/>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1" name="Arc 6">
            <a:extLst>
              <a:ext uri="{FF2B5EF4-FFF2-40B4-BE49-F238E27FC236}">
                <a16:creationId xmlns:a16="http://schemas.microsoft.com/office/drawing/2014/main" id="{970D8548-11A7-F075-533A-6E5CD6262448}"/>
              </a:ext>
            </a:extLst>
          </p:cNvPr>
          <p:cNvSpPr/>
          <p:nvPr/>
        </p:nvSpPr>
        <p:spPr>
          <a:xfrm>
            <a:off x="3202303" y="1856961"/>
            <a:ext cx="1715774" cy="1632503"/>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2" name="Arc 9">
            <a:extLst>
              <a:ext uri="{FF2B5EF4-FFF2-40B4-BE49-F238E27FC236}">
                <a16:creationId xmlns:a16="http://schemas.microsoft.com/office/drawing/2014/main" id="{8B24CCB3-3B98-0CE9-3B59-54A5DB88FA59}"/>
              </a:ext>
            </a:extLst>
          </p:cNvPr>
          <p:cNvSpPr/>
          <p:nvPr/>
        </p:nvSpPr>
        <p:spPr>
          <a:xfrm flipV="1">
            <a:off x="3202303" y="1856962"/>
            <a:ext cx="1715774" cy="1632503"/>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6" name="Arc 23">
            <a:extLst>
              <a:ext uri="{FF2B5EF4-FFF2-40B4-BE49-F238E27FC236}">
                <a16:creationId xmlns:a16="http://schemas.microsoft.com/office/drawing/2014/main" id="{4527DD8A-E121-2E88-36C5-9898867447B7}"/>
              </a:ext>
            </a:extLst>
          </p:cNvPr>
          <p:cNvSpPr/>
          <p:nvPr/>
        </p:nvSpPr>
        <p:spPr>
          <a:xfrm rot="10800000" flipV="1">
            <a:off x="3202303" y="229482"/>
            <a:ext cx="1715774" cy="1632503"/>
          </a:xfrm>
          <a:prstGeom prst="arc">
            <a:avLst/>
          </a:prstGeom>
          <a:ln w="12700">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68" name="Oval 54">
            <a:extLst>
              <a:ext uri="{FF2B5EF4-FFF2-40B4-BE49-F238E27FC236}">
                <a16:creationId xmlns:a16="http://schemas.microsoft.com/office/drawing/2014/main" id="{B1D86924-A926-7A05-A0F1-8EEB56030AA0}"/>
              </a:ext>
            </a:extLst>
          </p:cNvPr>
          <p:cNvSpPr/>
          <p:nvPr/>
        </p:nvSpPr>
        <p:spPr>
          <a:xfrm rot="5400000">
            <a:off x="3404570" y="353018"/>
            <a:ext cx="1311240" cy="1378120"/>
          </a:xfrm>
          <a:prstGeom prst="ellipse">
            <a:avLst/>
          </a:prstGeom>
          <a:solidFill>
            <a:srgbClr val="E8068C"/>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169" name="Oval 52">
            <a:extLst>
              <a:ext uri="{FF2B5EF4-FFF2-40B4-BE49-F238E27FC236}">
                <a16:creationId xmlns:a16="http://schemas.microsoft.com/office/drawing/2014/main" id="{8E97C02B-47D9-ED05-A5B5-520D54F5782B}"/>
              </a:ext>
            </a:extLst>
          </p:cNvPr>
          <p:cNvSpPr/>
          <p:nvPr/>
        </p:nvSpPr>
        <p:spPr>
          <a:xfrm rot="5400000">
            <a:off x="3404570" y="1974635"/>
            <a:ext cx="1311240" cy="1378120"/>
          </a:xfrm>
          <a:prstGeom prst="ellipse">
            <a:avLst/>
          </a:prstGeom>
          <a:solidFill>
            <a:srgbClr val="713293"/>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2" name="TextBox 26">
            <a:extLst>
              <a:ext uri="{FF2B5EF4-FFF2-40B4-BE49-F238E27FC236}">
                <a16:creationId xmlns:a16="http://schemas.microsoft.com/office/drawing/2014/main" id="{D9BAE177-C2FA-E909-1BA1-9CFC1258F04B}"/>
              </a:ext>
            </a:extLst>
          </p:cNvPr>
          <p:cNvSpPr txBox="1"/>
          <p:nvPr/>
        </p:nvSpPr>
        <p:spPr bwMode="auto">
          <a:xfrm>
            <a:off x="3562356" y="658622"/>
            <a:ext cx="998658" cy="769441"/>
          </a:xfrm>
          <a:prstGeom prst="rect">
            <a:avLst/>
          </a:prstGeom>
          <a:noFill/>
        </p:spPr>
        <p:txBody>
          <a:bodyPr wrap="square" anchor="b">
            <a:spAutoFit/>
          </a:bodyPr>
          <a:lstStyle/>
          <a:p>
            <a:pPr algn="ctr">
              <a:defRPr/>
            </a:pPr>
            <a:r>
              <a:rPr lang="en-US" sz="4400" b="1" dirty="0">
                <a:solidFill>
                  <a:schemeClr val="bg1"/>
                </a:solidFill>
                <a:latin typeface="Calibri" panose="020F0502020204030204" pitchFamily="34" charset="0"/>
                <a:ea typeface="Roboto Cn" pitchFamily="2" charset="0"/>
                <a:cs typeface="Calibri" panose="020F0502020204030204" pitchFamily="34" charset="0"/>
              </a:rPr>
              <a:t>05</a:t>
            </a:r>
          </a:p>
        </p:txBody>
      </p:sp>
      <p:sp>
        <p:nvSpPr>
          <p:cNvPr id="4" name="TextBox 26">
            <a:extLst>
              <a:ext uri="{FF2B5EF4-FFF2-40B4-BE49-F238E27FC236}">
                <a16:creationId xmlns:a16="http://schemas.microsoft.com/office/drawing/2014/main" id="{F7172F91-D868-2D8A-9C63-473BB9A9A20C}"/>
              </a:ext>
            </a:extLst>
          </p:cNvPr>
          <p:cNvSpPr txBox="1"/>
          <p:nvPr/>
        </p:nvSpPr>
        <p:spPr bwMode="auto">
          <a:xfrm>
            <a:off x="3562356" y="2282295"/>
            <a:ext cx="998658" cy="769441"/>
          </a:xfrm>
          <a:prstGeom prst="rect">
            <a:avLst/>
          </a:prstGeom>
          <a:noFill/>
        </p:spPr>
        <p:txBody>
          <a:bodyPr wrap="square" anchor="b">
            <a:spAutoFit/>
          </a:bodyPr>
          <a:lstStyle/>
          <a:p>
            <a:pPr algn="ctr">
              <a:defRPr/>
            </a:pPr>
            <a:r>
              <a:rPr lang="en-US" sz="4400" b="1" dirty="0">
                <a:solidFill>
                  <a:schemeClr val="bg1"/>
                </a:solidFill>
                <a:latin typeface="Calibri" panose="020F0502020204030204" pitchFamily="34" charset="0"/>
                <a:ea typeface="Roboto Cn" pitchFamily="2" charset="0"/>
                <a:cs typeface="Calibri" panose="020F0502020204030204" pitchFamily="34" charset="0"/>
              </a:rPr>
              <a:t>06</a:t>
            </a:r>
          </a:p>
        </p:txBody>
      </p:sp>
    </p:spTree>
    <p:extLst>
      <p:ext uri="{BB962C8B-B14F-4D97-AF65-F5344CB8AC3E}">
        <p14:creationId xmlns:p14="http://schemas.microsoft.com/office/powerpoint/2010/main" val="30582252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E8C9A-C9CA-60C2-33DD-26F7ECED64E8}"/>
            </a:ext>
          </a:extLst>
        </p:cNvPr>
        <p:cNvGrpSpPr/>
        <p:nvPr/>
      </p:nvGrpSpPr>
      <p:grpSpPr>
        <a:xfrm>
          <a:off x="0" y="0"/>
          <a:ext cx="0" cy="0"/>
          <a:chOff x="0" y="0"/>
          <a:chExt cx="0" cy="0"/>
        </a:xfrm>
      </p:grpSpPr>
      <p:sp>
        <p:nvSpPr>
          <p:cNvPr id="88" name="Rectangle 87">
            <a:extLst>
              <a:ext uri="{FF2B5EF4-FFF2-40B4-BE49-F238E27FC236}">
                <a16:creationId xmlns:a16="http://schemas.microsoft.com/office/drawing/2014/main" id="{87BF7BEC-E45B-D26C-83CE-82AA2D07110C}"/>
              </a:ext>
            </a:extLst>
          </p:cNvPr>
          <p:cNvSpPr/>
          <p:nvPr/>
        </p:nvSpPr>
        <p:spPr>
          <a:xfrm flipH="1">
            <a:off x="-48510" y="2099076"/>
            <a:ext cx="12240501" cy="420171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 name="Rounded Rectangle 4">
            <a:extLst>
              <a:ext uri="{FF2B5EF4-FFF2-40B4-BE49-F238E27FC236}">
                <a16:creationId xmlns:a16="http://schemas.microsoft.com/office/drawing/2014/main" id="{DF857F72-DC09-D83D-5CC1-FCCB1F6ABBDB}"/>
              </a:ext>
            </a:extLst>
          </p:cNvPr>
          <p:cNvSpPr/>
          <p:nvPr/>
        </p:nvSpPr>
        <p:spPr>
          <a:xfrm rot="5400000">
            <a:off x="1227882" y="722319"/>
            <a:ext cx="3769908" cy="5276468"/>
          </a:xfrm>
          <a:prstGeom prst="roundRect">
            <a:avLst>
              <a:gd name="adj" fmla="val 11116"/>
            </a:avLst>
          </a:prstGeom>
          <a:solidFill>
            <a:schemeClr val="bg1"/>
          </a:solidFill>
          <a:ln>
            <a:solidFill>
              <a:srgbClr val="10153D"/>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a:extLst>
              <a:ext uri="{FF2B5EF4-FFF2-40B4-BE49-F238E27FC236}">
                <a16:creationId xmlns:a16="http://schemas.microsoft.com/office/drawing/2014/main" id="{C7E94401-89A4-09ED-9C1D-AADC759D5B32}"/>
              </a:ext>
            </a:extLst>
          </p:cNvPr>
          <p:cNvSpPr txBox="1"/>
          <p:nvPr/>
        </p:nvSpPr>
        <p:spPr>
          <a:xfrm>
            <a:off x="585346" y="2385244"/>
            <a:ext cx="5132823" cy="3055388"/>
          </a:xfrm>
          <a:prstGeom prst="rect">
            <a:avLst/>
          </a:prstGeom>
          <a:noFill/>
        </p:spPr>
        <p:txBody>
          <a:bodyPr wrap="square">
            <a:spAutoFit/>
          </a:bodyPr>
          <a:lstStyle/>
          <a:p>
            <a:pPr marL="342900" indent="-342900">
              <a:lnSpc>
                <a:spcPts val="2280"/>
              </a:lnSpc>
              <a:spcAft>
                <a:spcPts val="600"/>
              </a:spcAft>
              <a:buClr>
                <a:srgbClr val="E8068C"/>
              </a:buClr>
              <a:buFont typeface="Arial" panose="020B0604020202020204" pitchFamily="34" charset="0"/>
              <a:buChar char="•"/>
            </a:pPr>
            <a:r>
              <a:rPr lang="pl-PL" sz="2200" dirty="0">
                <a:solidFill>
                  <a:srgbClr val="10153D"/>
                </a:solidFill>
                <a:latin typeface="Calibri" panose="020F0502020204030204" pitchFamily="34" charset="0"/>
                <a:cs typeface="Calibri" panose="020F0502020204030204" pitchFamily="34" charset="0"/>
              </a:rPr>
              <a:t>Real </a:t>
            </a:r>
            <a:r>
              <a:rPr lang="pl-PL" sz="2200" dirty="0" err="1">
                <a:solidFill>
                  <a:srgbClr val="10153D"/>
                </a:solidFill>
                <a:latin typeface="Calibri" panose="020F0502020204030204" pitchFamily="34" charset="0"/>
                <a:cs typeface="Calibri" panose="020F0502020204030204" pitchFamily="34" charset="0"/>
              </a:rPr>
              <a:t>author</a:t>
            </a:r>
            <a:r>
              <a:rPr lang="pl-PL" sz="2200" dirty="0">
                <a:solidFill>
                  <a:srgbClr val="10153D"/>
                </a:solidFill>
                <a:latin typeface="Calibri" panose="020F0502020204030204" pitchFamily="34" charset="0"/>
                <a:cs typeface="Calibri" panose="020F0502020204030204" pitchFamily="34" charset="0"/>
              </a:rPr>
              <a:t> + real </a:t>
            </a:r>
            <a:r>
              <a:rPr lang="pl-PL" sz="2200" dirty="0" err="1">
                <a:solidFill>
                  <a:srgbClr val="10153D"/>
                </a:solidFill>
                <a:latin typeface="Calibri" panose="020F0502020204030204" pitchFamily="34" charset="0"/>
                <a:cs typeface="Calibri" panose="020F0502020204030204" pitchFamily="34" charset="0"/>
              </a:rPr>
              <a:t>journal</a:t>
            </a:r>
            <a:r>
              <a:rPr lang="pl-PL" sz="2200" dirty="0">
                <a:solidFill>
                  <a:srgbClr val="10153D"/>
                </a:solidFill>
                <a:latin typeface="Calibri" panose="020F0502020204030204" pitchFamily="34" charset="0"/>
                <a:cs typeface="Calibri" panose="020F0502020204030204" pitchFamily="34" charset="0"/>
              </a:rPr>
              <a:t> + </a:t>
            </a:r>
            <a:r>
              <a:rPr lang="pl-PL" sz="2200" dirty="0" err="1">
                <a:solidFill>
                  <a:srgbClr val="10153D"/>
                </a:solidFill>
                <a:latin typeface="Calibri" panose="020F0502020204030204" pitchFamily="34" charset="0"/>
                <a:cs typeface="Calibri" panose="020F0502020204030204" pitchFamily="34" charset="0"/>
              </a:rPr>
              <a:t>invented</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paper</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title</a:t>
            </a:r>
            <a:endParaRPr lang="pl-PL" sz="2200" dirty="0">
              <a:solidFill>
                <a:srgbClr val="10153D"/>
              </a:solidFill>
              <a:latin typeface="Calibri" panose="020F0502020204030204" pitchFamily="34" charset="0"/>
              <a:cs typeface="Calibri" panose="020F0502020204030204" pitchFamily="34" charset="0"/>
            </a:endParaRPr>
          </a:p>
          <a:p>
            <a:pPr marL="342900" indent="-342900">
              <a:lnSpc>
                <a:spcPts val="2280"/>
              </a:lnSpc>
              <a:spcAft>
                <a:spcPts val="600"/>
              </a:spcAft>
              <a:buClr>
                <a:srgbClr val="E8068C"/>
              </a:buClr>
              <a:buFont typeface="Arial" panose="020B0604020202020204" pitchFamily="34" charset="0"/>
              <a:buChar char="•"/>
            </a:pPr>
            <a:r>
              <a:rPr lang="pl-PL" sz="2200" dirty="0">
                <a:solidFill>
                  <a:srgbClr val="10153D"/>
                </a:solidFill>
                <a:latin typeface="Calibri" panose="020F0502020204030204" pitchFamily="34" charset="0"/>
                <a:cs typeface="Calibri" panose="020F0502020204030204" pitchFamily="34" charset="0"/>
              </a:rPr>
              <a:t>Real </a:t>
            </a:r>
            <a:r>
              <a:rPr lang="pl-PL" sz="2200" dirty="0" err="1">
                <a:solidFill>
                  <a:srgbClr val="10153D"/>
                </a:solidFill>
                <a:latin typeface="Calibri" panose="020F0502020204030204" pitchFamily="34" charset="0"/>
                <a:cs typeface="Calibri" panose="020F0502020204030204" pitchFamily="34" charset="0"/>
              </a:rPr>
              <a:t>paper</a:t>
            </a:r>
            <a:r>
              <a:rPr lang="pl-PL" sz="2200" dirty="0">
                <a:solidFill>
                  <a:srgbClr val="10153D"/>
                </a:solidFill>
                <a:latin typeface="Calibri" panose="020F0502020204030204" pitchFamily="34" charset="0"/>
                <a:cs typeface="Calibri" panose="020F0502020204030204" pitchFamily="34" charset="0"/>
              </a:rPr>
              <a:t> + </a:t>
            </a:r>
            <a:r>
              <a:rPr lang="pl-PL" sz="2200" dirty="0" err="1">
                <a:solidFill>
                  <a:srgbClr val="10153D"/>
                </a:solidFill>
                <a:latin typeface="Calibri" panose="020F0502020204030204" pitchFamily="34" charset="0"/>
                <a:cs typeface="Calibri" panose="020F0502020204030204" pitchFamily="34" charset="0"/>
              </a:rPr>
              <a:t>wrong</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year</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page</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or</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volume</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number</a:t>
            </a:r>
            <a:endParaRPr lang="pl-PL" sz="2200" dirty="0">
              <a:solidFill>
                <a:srgbClr val="10153D"/>
              </a:solidFill>
              <a:latin typeface="Calibri" panose="020F0502020204030204" pitchFamily="34" charset="0"/>
              <a:cs typeface="Calibri" panose="020F0502020204030204" pitchFamily="34" charset="0"/>
            </a:endParaRPr>
          </a:p>
          <a:p>
            <a:pPr marL="342900" indent="-342900">
              <a:lnSpc>
                <a:spcPts val="2280"/>
              </a:lnSpc>
              <a:spcAft>
                <a:spcPts val="600"/>
              </a:spcAft>
              <a:buClr>
                <a:srgbClr val="E8068C"/>
              </a:buClr>
              <a:buFont typeface="Arial" panose="020B0604020202020204" pitchFamily="34" charset="0"/>
              <a:buChar char="•"/>
            </a:pPr>
            <a:r>
              <a:rPr lang="pl-PL" sz="2200" dirty="0">
                <a:solidFill>
                  <a:srgbClr val="10153D"/>
                </a:solidFill>
                <a:latin typeface="Calibri" panose="020F0502020204030204" pitchFamily="34" charset="0"/>
                <a:cs typeface="Calibri" panose="020F0502020204030204" pitchFamily="34" charset="0"/>
              </a:rPr>
              <a:t>Real </a:t>
            </a:r>
            <a:r>
              <a:rPr lang="pl-PL" sz="2200" dirty="0" err="1">
                <a:solidFill>
                  <a:srgbClr val="10153D"/>
                </a:solidFill>
                <a:latin typeface="Calibri" panose="020F0502020204030204" pitchFamily="34" charset="0"/>
                <a:cs typeface="Calibri" panose="020F0502020204030204" pitchFamily="34" charset="0"/>
              </a:rPr>
              <a:t>concept</a:t>
            </a:r>
            <a:r>
              <a:rPr lang="pl-PL" sz="2200" dirty="0">
                <a:solidFill>
                  <a:srgbClr val="10153D"/>
                </a:solidFill>
                <a:latin typeface="Calibri" panose="020F0502020204030204" pitchFamily="34" charset="0"/>
                <a:cs typeface="Calibri" panose="020F0502020204030204" pitchFamily="34" charset="0"/>
              </a:rPr>
              <a:t> + </a:t>
            </a:r>
            <a:r>
              <a:rPr lang="pl-PL" sz="2200" dirty="0" err="1">
                <a:solidFill>
                  <a:srgbClr val="10153D"/>
                </a:solidFill>
                <a:latin typeface="Calibri" panose="020F0502020204030204" pitchFamily="34" charset="0"/>
                <a:cs typeface="Calibri" panose="020F0502020204030204" pitchFamily="34" charset="0"/>
              </a:rPr>
              <a:t>wrong</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author</a:t>
            </a:r>
            <a:r>
              <a:rPr lang="pl-PL" sz="2200" dirty="0">
                <a:solidFill>
                  <a:srgbClr val="10153D"/>
                </a:solidFill>
                <a:latin typeface="Calibri" panose="020F0502020204030204" pitchFamily="34" charset="0"/>
                <a:cs typeface="Calibri" panose="020F0502020204030204" pitchFamily="34" charset="0"/>
              </a:rPr>
              <a:t> (“porter </a:t>
            </a:r>
            <a:r>
              <a:rPr lang="pl-PL" sz="2200" dirty="0" err="1">
                <a:solidFill>
                  <a:srgbClr val="10153D"/>
                </a:solidFill>
                <a:latin typeface="Calibri" panose="020F0502020204030204" pitchFamily="34" charset="0"/>
                <a:cs typeface="Calibri" panose="020F0502020204030204" pitchFamily="34" charset="0"/>
              </a:rPr>
              <a:t>said</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when</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schumpeter</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did</a:t>
            </a:r>
            <a:r>
              <a:rPr lang="pl-PL" sz="2200" dirty="0">
                <a:solidFill>
                  <a:srgbClr val="10153D"/>
                </a:solidFill>
                <a:latin typeface="Calibri" panose="020F0502020204030204" pitchFamily="34" charset="0"/>
                <a:cs typeface="Calibri" panose="020F0502020204030204" pitchFamily="34" charset="0"/>
              </a:rPr>
              <a:t>)</a:t>
            </a:r>
          </a:p>
          <a:p>
            <a:pPr marL="342900" indent="-342900">
              <a:lnSpc>
                <a:spcPts val="2280"/>
              </a:lnSpc>
              <a:spcAft>
                <a:spcPts val="600"/>
              </a:spcAft>
              <a:buClr>
                <a:srgbClr val="E8068C"/>
              </a:buClr>
              <a:buFont typeface="Arial" panose="020B0604020202020204" pitchFamily="34" charset="0"/>
              <a:buChar char="•"/>
            </a:pPr>
            <a:r>
              <a:rPr lang="pl-PL" sz="2200" dirty="0">
                <a:solidFill>
                  <a:srgbClr val="10153D"/>
                </a:solidFill>
                <a:latin typeface="Calibri" panose="020F0502020204030204" pitchFamily="34" charset="0"/>
                <a:cs typeface="Calibri" panose="020F0502020204030204" pitchFamily="34" charset="0"/>
              </a:rPr>
              <a:t>Real </a:t>
            </a:r>
            <a:r>
              <a:rPr lang="pl-PL" sz="2200" dirty="0" err="1">
                <a:solidFill>
                  <a:srgbClr val="10153D"/>
                </a:solidFill>
                <a:latin typeface="Calibri" panose="020F0502020204030204" pitchFamily="34" charset="0"/>
                <a:cs typeface="Calibri" panose="020F0502020204030204" pitchFamily="34" charset="0"/>
              </a:rPr>
              <a:t>statistic</a:t>
            </a:r>
            <a:r>
              <a:rPr lang="pl-PL" sz="2200" dirty="0">
                <a:solidFill>
                  <a:srgbClr val="10153D"/>
                </a:solidFill>
                <a:latin typeface="Calibri" panose="020F0502020204030204" pitchFamily="34" charset="0"/>
                <a:cs typeface="Calibri" panose="020F0502020204030204" pitchFamily="34" charset="0"/>
              </a:rPr>
              <a:t> + </a:t>
            </a:r>
            <a:r>
              <a:rPr lang="pl-PL" sz="2200" dirty="0" err="1">
                <a:solidFill>
                  <a:srgbClr val="10153D"/>
                </a:solidFill>
                <a:latin typeface="Calibri" panose="020F0502020204030204" pitchFamily="34" charset="0"/>
                <a:cs typeface="Calibri" panose="020F0502020204030204" pitchFamily="34" charset="0"/>
              </a:rPr>
              <a:t>invented</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context</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right</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number</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wrong</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study</a:t>
            </a:r>
            <a:r>
              <a:rPr lang="pl-PL" sz="2200" dirty="0">
                <a:solidFill>
                  <a:srgbClr val="10153D"/>
                </a:solidFill>
                <a:latin typeface="Calibri" panose="020F0502020204030204" pitchFamily="34" charset="0"/>
                <a:cs typeface="Calibri" panose="020F0502020204030204" pitchFamily="34" charset="0"/>
              </a:rPr>
              <a:t>)</a:t>
            </a:r>
          </a:p>
          <a:p>
            <a:pPr marL="342900" indent="-342900">
              <a:lnSpc>
                <a:spcPts val="2280"/>
              </a:lnSpc>
              <a:spcAft>
                <a:spcPts val="600"/>
              </a:spcAft>
              <a:buClr>
                <a:srgbClr val="E8068C"/>
              </a:buClr>
              <a:buFont typeface="Arial" panose="020B0604020202020204" pitchFamily="34" charset="0"/>
              <a:buChar char="•"/>
            </a:pPr>
            <a:endParaRPr lang="pl-PL" sz="2200" dirty="0">
              <a:solidFill>
                <a:srgbClr val="10153D"/>
              </a:solidFill>
              <a:latin typeface="Calibri" panose="020F0502020204030204" pitchFamily="34" charset="0"/>
              <a:cs typeface="Calibri" panose="020F0502020204030204" pitchFamily="34" charset="0"/>
            </a:endParaRPr>
          </a:p>
        </p:txBody>
      </p:sp>
      <p:sp>
        <p:nvSpPr>
          <p:cNvPr id="90" name="Graphic 7">
            <a:extLst>
              <a:ext uri="{FF2B5EF4-FFF2-40B4-BE49-F238E27FC236}">
                <a16:creationId xmlns:a16="http://schemas.microsoft.com/office/drawing/2014/main" id="{BF9BF68A-A095-6D59-CF28-8615B9B65370}"/>
              </a:ext>
            </a:extLst>
          </p:cNvPr>
          <p:cNvSpPr/>
          <p:nvPr/>
        </p:nvSpPr>
        <p:spPr>
          <a:xfrm>
            <a:off x="9310528" y="4062034"/>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7" name="Rounded Rectangle 6">
            <a:extLst>
              <a:ext uri="{FF2B5EF4-FFF2-40B4-BE49-F238E27FC236}">
                <a16:creationId xmlns:a16="http://schemas.microsoft.com/office/drawing/2014/main" id="{B9A67078-66CA-5749-8F4F-BCEEA96CFE53}"/>
              </a:ext>
            </a:extLst>
          </p:cNvPr>
          <p:cNvSpPr/>
          <p:nvPr/>
        </p:nvSpPr>
        <p:spPr>
          <a:xfrm rot="5400000">
            <a:off x="7027457" y="722323"/>
            <a:ext cx="3769910" cy="5276468"/>
          </a:xfrm>
          <a:prstGeom prst="roundRect">
            <a:avLst>
              <a:gd name="adj" fmla="val 8723"/>
            </a:avLst>
          </a:prstGeom>
          <a:solidFill>
            <a:schemeClr val="bg1"/>
          </a:solidFill>
          <a:ln>
            <a:solidFill>
              <a:srgbClr val="10153D"/>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9A2E4324-FC52-6965-EF71-2AFD09E5A446}"/>
              </a:ext>
            </a:extLst>
          </p:cNvPr>
          <p:cNvSpPr txBox="1"/>
          <p:nvPr/>
        </p:nvSpPr>
        <p:spPr>
          <a:xfrm>
            <a:off x="6449987" y="2385244"/>
            <a:ext cx="5100657" cy="3055388"/>
          </a:xfrm>
          <a:prstGeom prst="rect">
            <a:avLst/>
          </a:prstGeom>
          <a:noFill/>
        </p:spPr>
        <p:txBody>
          <a:bodyPr wrap="square">
            <a:spAutoFit/>
          </a:bodyPr>
          <a:lstStyle/>
          <a:p>
            <a:pPr marL="342900" indent="-342900">
              <a:lnSpc>
                <a:spcPts val="2280"/>
              </a:lnSpc>
              <a:spcAft>
                <a:spcPts val="600"/>
              </a:spcAft>
              <a:buClr>
                <a:srgbClr val="22BDBF"/>
              </a:buClr>
              <a:buFont typeface="Arial" panose="020B0604020202020204" pitchFamily="34" charset="0"/>
              <a:buChar char="•"/>
            </a:pPr>
            <a:r>
              <a:rPr lang="pl-PL" sz="2200" b="1" dirty="0" err="1">
                <a:solidFill>
                  <a:srgbClr val="10153D"/>
                </a:solidFill>
                <a:latin typeface="Calibri" panose="020F0502020204030204" pitchFamily="34" charset="0"/>
                <a:cs typeface="Calibri" panose="020F0502020204030204" pitchFamily="34" charset="0"/>
              </a:rPr>
              <a:t>Search</a:t>
            </a:r>
            <a:r>
              <a:rPr lang="pl-PL" sz="2200" b="1" dirty="0">
                <a:solidFill>
                  <a:srgbClr val="10153D"/>
                </a:solidFill>
                <a:latin typeface="Calibri" panose="020F0502020204030204" pitchFamily="34" charset="0"/>
                <a:cs typeface="Calibri" panose="020F0502020204030204" pitchFamily="34" charset="0"/>
              </a:rPr>
              <a:t>: </a:t>
            </a:r>
            <a:r>
              <a:rPr lang="pl-PL" sz="2200" dirty="0">
                <a:solidFill>
                  <a:srgbClr val="10153D"/>
                </a:solidFill>
                <a:latin typeface="Calibri" panose="020F0502020204030204" pitchFamily="34" charset="0"/>
                <a:cs typeface="Calibri" panose="020F0502020204030204" pitchFamily="34" charset="0"/>
              </a:rPr>
              <a:t>open </a:t>
            </a:r>
            <a:r>
              <a:rPr lang="pl-PL" sz="2200" dirty="0" err="1">
                <a:solidFill>
                  <a:srgbClr val="10153D"/>
                </a:solidFill>
                <a:latin typeface="Calibri" panose="020F0502020204030204" pitchFamily="34" charset="0"/>
                <a:cs typeface="Calibri" panose="020F0502020204030204" pitchFamily="34" charset="0"/>
              </a:rPr>
              <a:t>google</a:t>
            </a:r>
            <a:r>
              <a:rPr lang="pl-PL" sz="2200" dirty="0">
                <a:solidFill>
                  <a:srgbClr val="10153D"/>
                </a:solidFill>
                <a:latin typeface="Calibri" panose="020F0502020204030204" pitchFamily="34" charset="0"/>
                <a:cs typeface="Calibri" panose="020F0502020204030204" pitchFamily="34" charset="0"/>
              </a:rPr>
              <a:t> scholar and </a:t>
            </a:r>
            <a:r>
              <a:rPr lang="pl-PL" sz="2200" dirty="0" err="1">
                <a:solidFill>
                  <a:srgbClr val="10153D"/>
                </a:solidFill>
                <a:latin typeface="Calibri" panose="020F0502020204030204" pitchFamily="34" charset="0"/>
                <a:cs typeface="Calibri" panose="020F0502020204030204" pitchFamily="34" charset="0"/>
              </a:rPr>
              <a:t>confirm</a:t>
            </a:r>
            <a:r>
              <a:rPr lang="pl-PL" sz="2200" dirty="0">
                <a:solidFill>
                  <a:srgbClr val="10153D"/>
                </a:solidFill>
                <a:latin typeface="Calibri" panose="020F0502020204030204" pitchFamily="34" charset="0"/>
                <a:cs typeface="Calibri" panose="020F0502020204030204" pitchFamily="34" charset="0"/>
              </a:rPr>
              <a:t> the </a:t>
            </a:r>
            <a:r>
              <a:rPr lang="pl-PL" sz="2200" dirty="0" err="1">
                <a:solidFill>
                  <a:srgbClr val="10153D"/>
                </a:solidFill>
                <a:latin typeface="Calibri" panose="020F0502020204030204" pitchFamily="34" charset="0"/>
                <a:cs typeface="Calibri" panose="020F0502020204030204" pitchFamily="34" charset="0"/>
              </a:rPr>
              <a:t>exact</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paper</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exists</a:t>
            </a:r>
            <a:endParaRPr lang="pl-PL" sz="2200" dirty="0">
              <a:solidFill>
                <a:srgbClr val="10153D"/>
              </a:solidFill>
              <a:latin typeface="Calibri" panose="020F0502020204030204" pitchFamily="34" charset="0"/>
              <a:cs typeface="Calibri" panose="020F0502020204030204" pitchFamily="34" charset="0"/>
            </a:endParaRPr>
          </a:p>
          <a:p>
            <a:pPr marL="342900" indent="-342900">
              <a:lnSpc>
                <a:spcPts val="2280"/>
              </a:lnSpc>
              <a:spcAft>
                <a:spcPts val="600"/>
              </a:spcAft>
              <a:buClr>
                <a:srgbClr val="22BDBF"/>
              </a:buClr>
              <a:buFont typeface="Arial" panose="020B0604020202020204" pitchFamily="34" charset="0"/>
              <a:buChar char="•"/>
            </a:pPr>
            <a:r>
              <a:rPr lang="pl-PL" sz="2200" b="1" dirty="0" err="1">
                <a:solidFill>
                  <a:srgbClr val="10153D"/>
                </a:solidFill>
                <a:latin typeface="Calibri" panose="020F0502020204030204" pitchFamily="34" charset="0"/>
                <a:cs typeface="Calibri" panose="020F0502020204030204" pitchFamily="34" charset="0"/>
              </a:rPr>
              <a:t>Replace</a:t>
            </a:r>
            <a:r>
              <a:rPr lang="pl-PL" sz="2200" b="1"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cite</a:t>
            </a:r>
            <a:r>
              <a:rPr lang="pl-PL" sz="2200" dirty="0">
                <a:solidFill>
                  <a:srgbClr val="10153D"/>
                </a:solidFill>
                <a:latin typeface="Calibri" panose="020F0502020204030204" pitchFamily="34" charset="0"/>
                <a:cs typeface="Calibri" panose="020F0502020204030204" pitchFamily="34" charset="0"/>
              </a:rPr>
              <a:t> a </a:t>
            </a:r>
            <a:r>
              <a:rPr lang="pl-PL" sz="2200" dirty="0" err="1">
                <a:solidFill>
                  <a:srgbClr val="10153D"/>
                </a:solidFill>
                <a:latin typeface="Calibri" panose="020F0502020204030204" pitchFamily="34" charset="0"/>
                <a:cs typeface="Calibri" panose="020F0502020204030204" pitchFamily="34" charset="0"/>
              </a:rPr>
              <a:t>paper</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you</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have</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actually</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read</a:t>
            </a:r>
            <a:r>
              <a:rPr lang="pl-PL" sz="2200" dirty="0">
                <a:solidFill>
                  <a:srgbClr val="10153D"/>
                </a:solidFill>
                <a:latin typeface="Calibri" panose="020F0502020204030204" pitchFamily="34" charset="0"/>
                <a:cs typeface="Calibri" panose="020F0502020204030204" pitchFamily="34" charset="0"/>
              </a:rPr>
              <a:t> on the same </a:t>
            </a:r>
            <a:r>
              <a:rPr lang="pl-PL" sz="2200" dirty="0" err="1">
                <a:solidFill>
                  <a:srgbClr val="10153D"/>
                </a:solidFill>
                <a:latin typeface="Calibri" panose="020F0502020204030204" pitchFamily="34" charset="0"/>
                <a:cs typeface="Calibri" panose="020F0502020204030204" pitchFamily="34" charset="0"/>
              </a:rPr>
              <a:t>topic</a:t>
            </a:r>
            <a:endParaRPr lang="pl-PL" sz="2200" dirty="0">
              <a:solidFill>
                <a:srgbClr val="10153D"/>
              </a:solidFill>
              <a:latin typeface="Calibri" panose="020F0502020204030204" pitchFamily="34" charset="0"/>
              <a:cs typeface="Calibri" panose="020F0502020204030204" pitchFamily="34" charset="0"/>
            </a:endParaRPr>
          </a:p>
          <a:p>
            <a:pPr marL="342900" indent="-342900">
              <a:lnSpc>
                <a:spcPts val="2280"/>
              </a:lnSpc>
              <a:spcAft>
                <a:spcPts val="600"/>
              </a:spcAft>
              <a:buClr>
                <a:srgbClr val="22BDBF"/>
              </a:buClr>
              <a:buFont typeface="Arial" panose="020B0604020202020204" pitchFamily="34" charset="0"/>
              <a:buChar char="•"/>
            </a:pPr>
            <a:r>
              <a:rPr lang="pl-PL" sz="2200" b="1" dirty="0" err="1">
                <a:solidFill>
                  <a:srgbClr val="10153D"/>
                </a:solidFill>
                <a:latin typeface="Calibri" panose="020F0502020204030204" pitchFamily="34" charset="0"/>
                <a:cs typeface="Calibri" panose="020F0502020204030204" pitchFamily="34" charset="0"/>
              </a:rPr>
              <a:t>Soften</a:t>
            </a:r>
            <a:r>
              <a:rPr lang="pl-PL" sz="2200" b="1"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use</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general</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phrasing</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if</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you</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cannot</a:t>
            </a:r>
            <a:r>
              <a:rPr lang="pl-PL" sz="2200" dirty="0">
                <a:solidFill>
                  <a:srgbClr val="10153D"/>
                </a:solidFill>
                <a:latin typeface="Calibri" panose="020F0502020204030204" pitchFamily="34" charset="0"/>
                <a:cs typeface="Calibri" panose="020F0502020204030204" pitchFamily="34" charset="0"/>
              </a:rPr>
              <a:t> pin down a </a:t>
            </a:r>
            <a:r>
              <a:rPr lang="pl-PL" sz="2200" dirty="0" err="1">
                <a:solidFill>
                  <a:srgbClr val="10153D"/>
                </a:solidFill>
                <a:latin typeface="Calibri" panose="020F0502020204030204" pitchFamily="34" charset="0"/>
                <a:cs typeface="Calibri" panose="020F0502020204030204" pitchFamily="34" charset="0"/>
              </a:rPr>
              <a:t>specific</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source</a:t>
            </a:r>
            <a:endParaRPr lang="pl-PL" sz="2200" dirty="0">
              <a:solidFill>
                <a:srgbClr val="10153D"/>
              </a:solidFill>
              <a:latin typeface="Calibri" panose="020F0502020204030204" pitchFamily="34" charset="0"/>
              <a:cs typeface="Calibri" panose="020F0502020204030204" pitchFamily="34" charset="0"/>
            </a:endParaRPr>
          </a:p>
          <a:p>
            <a:pPr marL="342900" indent="-342900">
              <a:lnSpc>
                <a:spcPts val="2280"/>
              </a:lnSpc>
              <a:spcAft>
                <a:spcPts val="600"/>
              </a:spcAft>
              <a:buClr>
                <a:srgbClr val="22BDBF"/>
              </a:buClr>
              <a:buFont typeface="Arial" panose="020B0604020202020204" pitchFamily="34" charset="0"/>
              <a:buChar char="•"/>
            </a:pPr>
            <a:r>
              <a:rPr lang="pl-PL" sz="2200" b="1" dirty="0" err="1">
                <a:solidFill>
                  <a:srgbClr val="10153D"/>
                </a:solidFill>
                <a:latin typeface="Calibri" panose="020F0502020204030204" pitchFamily="34" charset="0"/>
                <a:cs typeface="Calibri" panose="020F0502020204030204" pitchFamily="34" charset="0"/>
              </a:rPr>
              <a:t>Remove</a:t>
            </a:r>
            <a:r>
              <a:rPr lang="pl-PL" sz="2200" b="1"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if</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you</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cannot</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find</a:t>
            </a:r>
            <a:r>
              <a:rPr lang="pl-PL" sz="2200" dirty="0">
                <a:solidFill>
                  <a:srgbClr val="10153D"/>
                </a:solidFill>
                <a:latin typeface="Calibri" panose="020F0502020204030204" pitchFamily="34" charset="0"/>
                <a:cs typeface="Calibri" panose="020F0502020204030204" pitchFamily="34" charset="0"/>
              </a:rPr>
              <a:t> the </a:t>
            </a:r>
            <a:r>
              <a:rPr lang="pl-PL" sz="2200" dirty="0" err="1">
                <a:solidFill>
                  <a:srgbClr val="10153D"/>
                </a:solidFill>
                <a:latin typeface="Calibri" panose="020F0502020204030204" pitchFamily="34" charset="0"/>
                <a:cs typeface="Calibri" panose="020F0502020204030204" pitchFamily="34" charset="0"/>
              </a:rPr>
              <a:t>source</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delete</a:t>
            </a:r>
            <a:r>
              <a:rPr lang="pl-PL" sz="2200" dirty="0">
                <a:solidFill>
                  <a:srgbClr val="10153D"/>
                </a:solidFill>
                <a:latin typeface="Calibri" panose="020F0502020204030204" pitchFamily="34" charset="0"/>
                <a:cs typeface="Calibri" panose="020F0502020204030204" pitchFamily="34" charset="0"/>
              </a:rPr>
              <a:t> the </a:t>
            </a:r>
            <a:r>
              <a:rPr lang="pl-PL" sz="2200" dirty="0" err="1">
                <a:solidFill>
                  <a:srgbClr val="10153D"/>
                </a:solidFill>
                <a:latin typeface="Calibri" panose="020F0502020204030204" pitchFamily="34" charset="0"/>
                <a:cs typeface="Calibri" panose="020F0502020204030204" pitchFamily="34" charset="0"/>
              </a:rPr>
              <a:t>claim</a:t>
            </a:r>
            <a:r>
              <a:rPr lang="pl-PL" sz="2200" dirty="0">
                <a:solidFill>
                  <a:srgbClr val="10153D"/>
                </a:solidFill>
                <a:latin typeface="Calibri" panose="020F0502020204030204" pitchFamily="34" charset="0"/>
                <a:cs typeface="Calibri" panose="020F0502020204030204" pitchFamily="34" charset="0"/>
              </a:rPr>
              <a:t> </a:t>
            </a:r>
            <a:r>
              <a:rPr lang="pl-PL" sz="2200" dirty="0" err="1">
                <a:solidFill>
                  <a:srgbClr val="10153D"/>
                </a:solidFill>
                <a:latin typeface="Calibri" panose="020F0502020204030204" pitchFamily="34" charset="0"/>
                <a:cs typeface="Calibri" panose="020F0502020204030204" pitchFamily="34" charset="0"/>
              </a:rPr>
              <a:t>entirely</a:t>
            </a:r>
            <a:endParaRPr lang="pl-PL" sz="2200" dirty="0">
              <a:solidFill>
                <a:srgbClr val="10153D"/>
              </a:solidFill>
              <a:latin typeface="Calibri" panose="020F0502020204030204" pitchFamily="34" charset="0"/>
              <a:cs typeface="Calibri" panose="020F0502020204030204" pitchFamily="34" charset="0"/>
            </a:endParaRPr>
          </a:p>
          <a:p>
            <a:pPr>
              <a:lnSpc>
                <a:spcPts val="2280"/>
              </a:lnSpc>
              <a:spcAft>
                <a:spcPts val="600"/>
              </a:spcAft>
              <a:buClr>
                <a:srgbClr val="22BDBF"/>
              </a:buClr>
            </a:pPr>
            <a:endParaRPr lang="pl-PL" sz="2200" dirty="0">
              <a:solidFill>
                <a:srgbClr val="10153D"/>
              </a:solidFill>
              <a:latin typeface="Calibri" panose="020F0502020204030204" pitchFamily="34" charset="0"/>
              <a:cs typeface="Calibri" panose="020F0502020204030204" pitchFamily="34" charset="0"/>
            </a:endParaRPr>
          </a:p>
        </p:txBody>
      </p:sp>
      <p:sp>
        <p:nvSpPr>
          <p:cNvPr id="27" name="Text Placeholder 11">
            <a:extLst>
              <a:ext uri="{FF2B5EF4-FFF2-40B4-BE49-F238E27FC236}">
                <a16:creationId xmlns:a16="http://schemas.microsoft.com/office/drawing/2014/main" id="{2ABED936-0609-5C4C-ED74-E80E4D71CCD1}"/>
              </a:ext>
            </a:extLst>
          </p:cNvPr>
          <p:cNvSpPr txBox="1">
            <a:spLocks/>
          </p:cNvSpPr>
          <p:nvPr/>
        </p:nvSpPr>
        <p:spPr>
          <a:xfrm>
            <a:off x="0" y="288876"/>
            <a:ext cx="12192000"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3820"/>
              </a:lnSpc>
              <a:buNone/>
            </a:pPr>
            <a:r>
              <a:rPr lang="en-US" sz="3600" b="1" dirty="0">
                <a:solidFill>
                  <a:srgbClr val="10153D"/>
                </a:solidFill>
                <a:latin typeface="Calibri" panose="020F0502020204030204" pitchFamily="34" charset="0"/>
                <a:cs typeface="Calibri" panose="020F0502020204030204" pitchFamily="34" charset="0"/>
              </a:rPr>
              <a:t>Indirect Hallucinations:                                                                 when names and dates look right but aren’t</a:t>
            </a:r>
          </a:p>
          <a:p>
            <a:pPr marL="0" indent="0" algn="ctr">
              <a:lnSpc>
                <a:spcPts val="3820"/>
              </a:lnSpc>
              <a:buNone/>
            </a:pPr>
            <a:endParaRPr lang="en-US" sz="3600" b="1" dirty="0">
              <a:solidFill>
                <a:srgbClr val="10153D"/>
              </a:solidFill>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07E234C5-636F-A7AE-5E5D-A9D37DE2F1F7}"/>
              </a:ext>
            </a:extLst>
          </p:cNvPr>
          <p:cNvSpPr/>
          <p:nvPr/>
        </p:nvSpPr>
        <p:spPr>
          <a:xfrm rot="5400000">
            <a:off x="2801095" y="-850898"/>
            <a:ext cx="623480" cy="5276468"/>
          </a:xfrm>
          <a:custGeom>
            <a:avLst/>
            <a:gdLst>
              <a:gd name="csX0" fmla="*/ 0 w 623480"/>
              <a:gd name="csY0" fmla="*/ 4827911 h 5276468"/>
              <a:gd name="csX1" fmla="*/ 1 w 623480"/>
              <a:gd name="csY1" fmla="*/ 448557 h 5276468"/>
              <a:gd name="csX2" fmla="*/ 448558 w 623480"/>
              <a:gd name="csY2" fmla="*/ 0 h 5276468"/>
              <a:gd name="csX3" fmla="*/ 623480 w 623480"/>
              <a:gd name="csY3" fmla="*/ 0 h 5276468"/>
              <a:gd name="csX4" fmla="*/ 623480 w 623480"/>
              <a:gd name="csY4" fmla="*/ 5276468 h 5276468"/>
              <a:gd name="csX5" fmla="*/ 448557 w 623480"/>
              <a:gd name="csY5" fmla="*/ 5276468 h 5276468"/>
              <a:gd name="csX6" fmla="*/ 0 w 623480"/>
              <a:gd name="csY6" fmla="*/ 4827911 h 527646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23480" h="5276468">
                <a:moveTo>
                  <a:pt x="0" y="4827911"/>
                </a:moveTo>
                <a:lnTo>
                  <a:pt x="1" y="448557"/>
                </a:lnTo>
                <a:cubicBezTo>
                  <a:pt x="1" y="200826"/>
                  <a:pt x="200827" y="0"/>
                  <a:pt x="448558" y="0"/>
                </a:cubicBezTo>
                <a:lnTo>
                  <a:pt x="623480" y="0"/>
                </a:lnTo>
                <a:lnTo>
                  <a:pt x="623480" y="5276468"/>
                </a:lnTo>
                <a:lnTo>
                  <a:pt x="448557" y="5276468"/>
                </a:lnTo>
                <a:cubicBezTo>
                  <a:pt x="200826" y="5276468"/>
                  <a:pt x="0" y="5075642"/>
                  <a:pt x="0" y="4827911"/>
                </a:cubicBezTo>
                <a:close/>
              </a:path>
            </a:pathLst>
          </a:custGeom>
          <a:solidFill>
            <a:srgbClr val="E8068C"/>
          </a:solidFill>
          <a:ln>
            <a:noFill/>
            <a:prstDash val="sysDot"/>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Freeform 45">
            <a:extLst>
              <a:ext uri="{FF2B5EF4-FFF2-40B4-BE49-F238E27FC236}">
                <a16:creationId xmlns:a16="http://schemas.microsoft.com/office/drawing/2014/main" id="{D2633BCA-2E32-103F-99AB-CF8B0714AE4C}"/>
              </a:ext>
            </a:extLst>
          </p:cNvPr>
          <p:cNvSpPr/>
          <p:nvPr/>
        </p:nvSpPr>
        <p:spPr>
          <a:xfrm rot="5400000">
            <a:off x="8586383" y="-890802"/>
            <a:ext cx="623480" cy="5276468"/>
          </a:xfrm>
          <a:custGeom>
            <a:avLst/>
            <a:gdLst>
              <a:gd name="csX0" fmla="*/ 0 w 623480"/>
              <a:gd name="csY0" fmla="*/ 4827911 h 5276468"/>
              <a:gd name="csX1" fmla="*/ 1 w 623480"/>
              <a:gd name="csY1" fmla="*/ 448557 h 5276468"/>
              <a:gd name="csX2" fmla="*/ 448558 w 623480"/>
              <a:gd name="csY2" fmla="*/ 0 h 5276468"/>
              <a:gd name="csX3" fmla="*/ 623480 w 623480"/>
              <a:gd name="csY3" fmla="*/ 0 h 5276468"/>
              <a:gd name="csX4" fmla="*/ 623480 w 623480"/>
              <a:gd name="csY4" fmla="*/ 5276468 h 5276468"/>
              <a:gd name="csX5" fmla="*/ 448557 w 623480"/>
              <a:gd name="csY5" fmla="*/ 5276468 h 5276468"/>
              <a:gd name="csX6" fmla="*/ 0 w 623480"/>
              <a:gd name="csY6" fmla="*/ 4827911 h 527646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23480" h="5276468">
                <a:moveTo>
                  <a:pt x="0" y="4827911"/>
                </a:moveTo>
                <a:lnTo>
                  <a:pt x="1" y="448557"/>
                </a:lnTo>
                <a:cubicBezTo>
                  <a:pt x="1" y="200826"/>
                  <a:pt x="200827" y="0"/>
                  <a:pt x="448558" y="0"/>
                </a:cubicBezTo>
                <a:lnTo>
                  <a:pt x="623480" y="0"/>
                </a:lnTo>
                <a:lnTo>
                  <a:pt x="623480" y="5276468"/>
                </a:lnTo>
                <a:lnTo>
                  <a:pt x="448557" y="5276468"/>
                </a:lnTo>
                <a:cubicBezTo>
                  <a:pt x="200826" y="5276468"/>
                  <a:pt x="0" y="5075642"/>
                  <a:pt x="0" y="4827911"/>
                </a:cubicBezTo>
                <a:close/>
              </a:path>
            </a:pathLst>
          </a:custGeom>
          <a:solidFill>
            <a:srgbClr val="22BDBF"/>
          </a:solidFill>
          <a:ln>
            <a:noFill/>
            <a:prstDash val="sysDot"/>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Rectangle 5">
            <a:extLst>
              <a:ext uri="{FF2B5EF4-FFF2-40B4-BE49-F238E27FC236}">
                <a16:creationId xmlns:a16="http://schemas.microsoft.com/office/drawing/2014/main" id="{FEED9A50-9EFD-DAE1-B086-5A5E5C52C435}"/>
              </a:ext>
            </a:extLst>
          </p:cNvPr>
          <p:cNvSpPr/>
          <p:nvPr/>
        </p:nvSpPr>
        <p:spPr>
          <a:xfrm rot="18900000">
            <a:off x="5007513" y="1940017"/>
            <a:ext cx="362596" cy="362596"/>
          </a:xfrm>
          <a:prstGeom prst="rect">
            <a:avLst/>
          </a:prstGeom>
          <a:solidFill>
            <a:srgbClr val="E806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0E553E2-1B81-B9A2-BFC1-8DF0F423153B}"/>
              </a:ext>
            </a:extLst>
          </p:cNvPr>
          <p:cNvSpPr/>
          <p:nvPr/>
        </p:nvSpPr>
        <p:spPr>
          <a:xfrm rot="18900000">
            <a:off x="10807089" y="1940017"/>
            <a:ext cx="362596" cy="362596"/>
          </a:xfrm>
          <a:prstGeom prst="rect">
            <a:avLst/>
          </a:prstGeom>
          <a:solidFill>
            <a:srgbClr val="22BD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a:extLst>
              <a:ext uri="{FF2B5EF4-FFF2-40B4-BE49-F238E27FC236}">
                <a16:creationId xmlns:a16="http://schemas.microsoft.com/office/drawing/2014/main" id="{DA9FC8EA-782C-9BFB-44DE-19F307EB2B1B}"/>
              </a:ext>
            </a:extLst>
          </p:cNvPr>
          <p:cNvSpPr/>
          <p:nvPr/>
        </p:nvSpPr>
        <p:spPr>
          <a:xfrm rot="5400000">
            <a:off x="2842120" y="-786846"/>
            <a:ext cx="541425" cy="5276468"/>
          </a:xfrm>
          <a:custGeom>
            <a:avLst/>
            <a:gdLst>
              <a:gd name="csX0" fmla="*/ 0 w 623480"/>
              <a:gd name="csY0" fmla="*/ 4827911 h 5276468"/>
              <a:gd name="csX1" fmla="*/ 1 w 623480"/>
              <a:gd name="csY1" fmla="*/ 448557 h 5276468"/>
              <a:gd name="csX2" fmla="*/ 448558 w 623480"/>
              <a:gd name="csY2" fmla="*/ 0 h 5276468"/>
              <a:gd name="csX3" fmla="*/ 623480 w 623480"/>
              <a:gd name="csY3" fmla="*/ 0 h 5276468"/>
              <a:gd name="csX4" fmla="*/ 623480 w 623480"/>
              <a:gd name="csY4" fmla="*/ 5276468 h 5276468"/>
              <a:gd name="csX5" fmla="*/ 448557 w 623480"/>
              <a:gd name="csY5" fmla="*/ 5276468 h 5276468"/>
              <a:gd name="csX6" fmla="*/ 0 w 623480"/>
              <a:gd name="csY6" fmla="*/ 4827911 h 527646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23480" h="5276468">
                <a:moveTo>
                  <a:pt x="0" y="4827911"/>
                </a:moveTo>
                <a:lnTo>
                  <a:pt x="1" y="448557"/>
                </a:lnTo>
                <a:cubicBezTo>
                  <a:pt x="1" y="200826"/>
                  <a:pt x="200827" y="0"/>
                  <a:pt x="448558" y="0"/>
                </a:cubicBezTo>
                <a:lnTo>
                  <a:pt x="623480" y="0"/>
                </a:lnTo>
                <a:lnTo>
                  <a:pt x="623480" y="5276468"/>
                </a:lnTo>
                <a:lnTo>
                  <a:pt x="448557" y="5276468"/>
                </a:lnTo>
                <a:cubicBezTo>
                  <a:pt x="200826" y="5276468"/>
                  <a:pt x="0" y="5075642"/>
                  <a:pt x="0" y="4827911"/>
                </a:cubicBezTo>
                <a:close/>
              </a:path>
            </a:pathLst>
          </a:custGeom>
          <a:solidFill>
            <a:srgbClr val="E8068C"/>
          </a:solidFill>
          <a:ln>
            <a:noFill/>
            <a:prstDash val="sysDot"/>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15">
            <a:extLst>
              <a:ext uri="{FF2B5EF4-FFF2-40B4-BE49-F238E27FC236}">
                <a16:creationId xmlns:a16="http://schemas.microsoft.com/office/drawing/2014/main" id="{AAC90B12-7E2A-8812-3C84-705681B11D89}"/>
              </a:ext>
            </a:extLst>
          </p:cNvPr>
          <p:cNvSpPr/>
          <p:nvPr/>
        </p:nvSpPr>
        <p:spPr>
          <a:xfrm rot="5400000">
            <a:off x="8627411" y="-776132"/>
            <a:ext cx="541426" cy="5276468"/>
          </a:xfrm>
          <a:custGeom>
            <a:avLst/>
            <a:gdLst>
              <a:gd name="csX0" fmla="*/ 0 w 623480"/>
              <a:gd name="csY0" fmla="*/ 4827911 h 5276468"/>
              <a:gd name="csX1" fmla="*/ 1 w 623480"/>
              <a:gd name="csY1" fmla="*/ 448557 h 5276468"/>
              <a:gd name="csX2" fmla="*/ 448558 w 623480"/>
              <a:gd name="csY2" fmla="*/ 0 h 5276468"/>
              <a:gd name="csX3" fmla="*/ 623480 w 623480"/>
              <a:gd name="csY3" fmla="*/ 0 h 5276468"/>
              <a:gd name="csX4" fmla="*/ 623480 w 623480"/>
              <a:gd name="csY4" fmla="*/ 5276468 h 5276468"/>
              <a:gd name="csX5" fmla="*/ 448557 w 623480"/>
              <a:gd name="csY5" fmla="*/ 5276468 h 5276468"/>
              <a:gd name="csX6" fmla="*/ 0 w 623480"/>
              <a:gd name="csY6" fmla="*/ 4827911 h 527646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23480" h="5276468">
                <a:moveTo>
                  <a:pt x="0" y="4827911"/>
                </a:moveTo>
                <a:lnTo>
                  <a:pt x="1" y="448557"/>
                </a:lnTo>
                <a:cubicBezTo>
                  <a:pt x="1" y="200826"/>
                  <a:pt x="200827" y="0"/>
                  <a:pt x="448558" y="0"/>
                </a:cubicBezTo>
                <a:lnTo>
                  <a:pt x="623480" y="0"/>
                </a:lnTo>
                <a:lnTo>
                  <a:pt x="623480" y="5276468"/>
                </a:lnTo>
                <a:lnTo>
                  <a:pt x="448557" y="5276468"/>
                </a:lnTo>
                <a:cubicBezTo>
                  <a:pt x="200826" y="5276468"/>
                  <a:pt x="0" y="5075642"/>
                  <a:pt x="0" y="4827911"/>
                </a:cubicBezTo>
                <a:close/>
              </a:path>
            </a:pathLst>
          </a:custGeom>
          <a:solidFill>
            <a:srgbClr val="22BDBF"/>
          </a:solidFill>
          <a:ln>
            <a:noFill/>
            <a:prstDash val="sysDot"/>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TextBox 19">
            <a:extLst>
              <a:ext uri="{FF2B5EF4-FFF2-40B4-BE49-F238E27FC236}">
                <a16:creationId xmlns:a16="http://schemas.microsoft.com/office/drawing/2014/main" id="{CC84E344-94F2-365E-CBEB-E1A8CF95A5E6}"/>
              </a:ext>
            </a:extLst>
          </p:cNvPr>
          <p:cNvSpPr txBox="1"/>
          <p:nvPr/>
        </p:nvSpPr>
        <p:spPr>
          <a:xfrm>
            <a:off x="474599" y="1612491"/>
            <a:ext cx="5276468" cy="446789"/>
          </a:xfrm>
          <a:prstGeom prst="rect">
            <a:avLst/>
          </a:prstGeom>
          <a:noFill/>
        </p:spPr>
        <p:txBody>
          <a:bodyPr wrap="square">
            <a:spAutoFit/>
          </a:bodyPr>
          <a:lstStyle/>
          <a:p>
            <a:pPr algn="ctr">
              <a:lnSpc>
                <a:spcPts val="2680"/>
              </a:lnSpc>
            </a:pPr>
            <a:r>
              <a:rPr lang="pl-PL" sz="2800" b="1" dirty="0" err="1">
                <a:solidFill>
                  <a:schemeClr val="bg1"/>
                </a:solidFill>
                <a:latin typeface="Calibri" panose="020F0502020204030204" pitchFamily="34" charset="0"/>
                <a:cs typeface="Calibri" panose="020F0502020204030204" pitchFamily="34" charset="0"/>
              </a:rPr>
              <a:t>Common</a:t>
            </a:r>
            <a:r>
              <a:rPr lang="pl-PL" sz="2800" b="1" dirty="0">
                <a:solidFill>
                  <a:schemeClr val="bg1"/>
                </a:solidFill>
                <a:latin typeface="Calibri" panose="020F0502020204030204" pitchFamily="34" charset="0"/>
                <a:cs typeface="Calibri" panose="020F0502020204030204" pitchFamily="34" charset="0"/>
              </a:rPr>
              <a:t> </a:t>
            </a:r>
            <a:r>
              <a:rPr lang="pl-PL" sz="2800" b="1" dirty="0" err="1">
                <a:solidFill>
                  <a:schemeClr val="bg1"/>
                </a:solidFill>
                <a:latin typeface="Calibri" panose="020F0502020204030204" pitchFamily="34" charset="0"/>
                <a:cs typeface="Calibri" panose="020F0502020204030204" pitchFamily="34" charset="0"/>
              </a:rPr>
              <a:t>Indirect</a:t>
            </a:r>
            <a:r>
              <a:rPr lang="pl-PL" sz="2800" b="1" dirty="0">
                <a:solidFill>
                  <a:schemeClr val="bg1"/>
                </a:solidFill>
                <a:latin typeface="Calibri" panose="020F0502020204030204" pitchFamily="34" charset="0"/>
                <a:cs typeface="Calibri" panose="020F0502020204030204" pitchFamily="34" charset="0"/>
              </a:rPr>
              <a:t> </a:t>
            </a:r>
            <a:r>
              <a:rPr lang="pl-PL" sz="2800" b="1" dirty="0" err="1">
                <a:solidFill>
                  <a:schemeClr val="bg1"/>
                </a:solidFill>
                <a:latin typeface="Calibri" panose="020F0502020204030204" pitchFamily="34" charset="0"/>
                <a:cs typeface="Calibri" panose="020F0502020204030204" pitchFamily="34" charset="0"/>
              </a:rPr>
              <a:t>Hallucinations</a:t>
            </a:r>
            <a:r>
              <a:rPr lang="pl-PL" sz="2800" b="1" dirty="0">
                <a:solidFill>
                  <a:schemeClr val="bg1"/>
                </a:solidFill>
                <a:latin typeface="Calibri" panose="020F0502020204030204" pitchFamily="34" charset="0"/>
                <a:cs typeface="Calibri" panose="020F0502020204030204" pitchFamily="34" charset="0"/>
              </a:rPr>
              <a:t>:</a:t>
            </a:r>
          </a:p>
        </p:txBody>
      </p:sp>
      <p:sp>
        <p:nvSpPr>
          <p:cNvPr id="21" name="TextBox 20">
            <a:extLst>
              <a:ext uri="{FF2B5EF4-FFF2-40B4-BE49-F238E27FC236}">
                <a16:creationId xmlns:a16="http://schemas.microsoft.com/office/drawing/2014/main" id="{190D5B9F-56F1-457A-F2FB-405BCFEFF8BB}"/>
              </a:ext>
            </a:extLst>
          </p:cNvPr>
          <p:cNvSpPr txBox="1"/>
          <p:nvPr/>
        </p:nvSpPr>
        <p:spPr>
          <a:xfrm>
            <a:off x="6339240" y="1612491"/>
            <a:ext cx="5211404" cy="446789"/>
          </a:xfrm>
          <a:prstGeom prst="rect">
            <a:avLst/>
          </a:prstGeom>
          <a:noFill/>
        </p:spPr>
        <p:txBody>
          <a:bodyPr wrap="square">
            <a:spAutoFit/>
          </a:bodyPr>
          <a:lstStyle/>
          <a:p>
            <a:pPr algn="ctr">
              <a:lnSpc>
                <a:spcPts val="2680"/>
              </a:lnSpc>
            </a:pPr>
            <a:r>
              <a:rPr lang="pl-PL" sz="2800" b="1" dirty="0" err="1">
                <a:solidFill>
                  <a:schemeClr val="bg1"/>
                </a:solidFill>
                <a:latin typeface="Calibri" panose="020F0502020204030204" pitchFamily="34" charset="0"/>
                <a:cs typeface="Calibri" panose="020F0502020204030204" pitchFamily="34" charset="0"/>
              </a:rPr>
              <a:t>Safer</a:t>
            </a:r>
            <a:r>
              <a:rPr lang="pl-PL" sz="2800" b="1" dirty="0">
                <a:solidFill>
                  <a:schemeClr val="bg1"/>
                </a:solidFill>
                <a:latin typeface="Calibri" panose="020F0502020204030204" pitchFamily="34" charset="0"/>
                <a:cs typeface="Calibri" panose="020F0502020204030204" pitchFamily="34" charset="0"/>
              </a:rPr>
              <a:t> </a:t>
            </a:r>
            <a:r>
              <a:rPr lang="pl-PL" sz="2800" b="1" dirty="0" err="1">
                <a:solidFill>
                  <a:schemeClr val="bg1"/>
                </a:solidFill>
                <a:latin typeface="Calibri" panose="020F0502020204030204" pitchFamily="34" charset="0"/>
                <a:cs typeface="Calibri" panose="020F0502020204030204" pitchFamily="34" charset="0"/>
              </a:rPr>
              <a:t>Alternatives</a:t>
            </a:r>
            <a:r>
              <a:rPr lang="pl-PL" sz="2800" b="1" dirty="0">
                <a:solidFill>
                  <a:schemeClr val="bg1"/>
                </a:solidFill>
                <a:latin typeface="Calibri" panose="020F0502020204030204" pitchFamily="34" charset="0"/>
                <a:cs typeface="Calibri" panose="020F0502020204030204" pitchFamily="34" charset="0"/>
              </a:rPr>
              <a:t>:</a:t>
            </a:r>
          </a:p>
        </p:txBody>
      </p:sp>
      <p:sp>
        <p:nvSpPr>
          <p:cNvPr id="4" name="TextBox 3">
            <a:extLst>
              <a:ext uri="{FF2B5EF4-FFF2-40B4-BE49-F238E27FC236}">
                <a16:creationId xmlns:a16="http://schemas.microsoft.com/office/drawing/2014/main" id="{91ABB4A1-FACA-3154-5089-D8F157EC6D63}"/>
              </a:ext>
            </a:extLst>
          </p:cNvPr>
          <p:cNvSpPr txBox="1"/>
          <p:nvPr/>
        </p:nvSpPr>
        <p:spPr>
          <a:xfrm>
            <a:off x="-157171" y="5389870"/>
            <a:ext cx="12349163" cy="1131079"/>
          </a:xfrm>
          <a:prstGeom prst="rect">
            <a:avLst/>
          </a:prstGeom>
          <a:noFill/>
        </p:spPr>
        <p:txBody>
          <a:bodyPr wrap="square">
            <a:spAutoFit/>
          </a:bodyPr>
          <a:lstStyle/>
          <a:p>
            <a:pPr algn="ctr">
              <a:lnSpc>
                <a:spcPts val="2680"/>
              </a:lnSpc>
            </a:pPr>
            <a:r>
              <a:rPr lang="en-IE" sz="2400" dirty="0">
                <a:solidFill>
                  <a:schemeClr val="bg1"/>
                </a:solidFill>
                <a:latin typeface="Calibri" panose="020F0502020204030204" pitchFamily="34" charset="0"/>
                <a:ea typeface="Georgia" pitchFamily="34" charset="-122"/>
                <a:cs typeface="Calibri" panose="020F0502020204030204" pitchFamily="34" charset="0"/>
              </a:rPr>
              <a:t>AI can hallucinate even when names, dates and titles look correct. </a:t>
            </a:r>
          </a:p>
          <a:p>
            <a:pPr algn="ctr">
              <a:lnSpc>
                <a:spcPts val="2680"/>
              </a:lnSpc>
            </a:pPr>
            <a:r>
              <a:rPr lang="en-IE" sz="2400" dirty="0">
                <a:solidFill>
                  <a:schemeClr val="bg1"/>
                </a:solidFill>
                <a:latin typeface="Calibri" panose="020F0502020204030204" pitchFamily="34" charset="0"/>
                <a:ea typeface="Georgia" pitchFamily="34" charset="-122"/>
                <a:cs typeface="Calibri" panose="020F0502020204030204" pitchFamily="34" charset="0"/>
              </a:rPr>
              <a:t>The pattern is plausible but the link to the original work is broken.</a:t>
            </a:r>
          </a:p>
          <a:p>
            <a:pPr algn="ctr">
              <a:lnSpc>
                <a:spcPts val="2680"/>
              </a:lnSpc>
            </a:pPr>
            <a:endParaRPr lang="en-IE" sz="2400" dirty="0">
              <a:solidFill>
                <a:schemeClr val="bg1"/>
              </a:solidFill>
              <a:latin typeface="Calibri" panose="020F0502020204030204" pitchFamily="34" charset="0"/>
              <a:ea typeface="Georgia" pitchFamily="34" charset="-122"/>
              <a:cs typeface="Calibri" panose="020F0502020204030204" pitchFamily="34" charset="0"/>
            </a:endParaRPr>
          </a:p>
        </p:txBody>
      </p:sp>
    </p:spTree>
    <p:extLst>
      <p:ext uri="{BB962C8B-B14F-4D97-AF65-F5344CB8AC3E}">
        <p14:creationId xmlns:p14="http://schemas.microsoft.com/office/powerpoint/2010/main" val="38074165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846206-13BC-9E11-D5C8-F10F8950C1F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F8CEB39-A3F2-8B63-8028-44F35AC502F0}"/>
              </a:ext>
            </a:extLst>
          </p:cNvPr>
          <p:cNvSpPr>
            <a:spLocks noGrp="1"/>
          </p:cNvSpPr>
          <p:nvPr>
            <p:ph type="body" sz="quarter" idx="16"/>
          </p:nvPr>
        </p:nvSpPr>
        <p:spPr>
          <a:xfrm>
            <a:off x="5297322" y="2639355"/>
            <a:ext cx="6245104" cy="2987721"/>
          </a:xfrm>
        </p:spPr>
        <p:txBody>
          <a:bodyPr>
            <a:normAutofit/>
          </a:bodyPr>
          <a:lstStyle/>
          <a:p>
            <a:r>
              <a:rPr lang="en-US" dirty="0"/>
              <a:t>Content Verification</a:t>
            </a:r>
          </a:p>
          <a:p>
            <a:endParaRPr lang="en-US" dirty="0"/>
          </a:p>
          <a:p>
            <a:r>
              <a:rPr lang="en-US" b="1" dirty="0"/>
              <a:t>(10 min)</a:t>
            </a:r>
          </a:p>
          <a:p>
            <a:endParaRPr lang="en-US" dirty="0"/>
          </a:p>
        </p:txBody>
      </p:sp>
      <p:sp>
        <p:nvSpPr>
          <p:cNvPr id="5" name="Text Placeholder 4">
            <a:extLst>
              <a:ext uri="{FF2B5EF4-FFF2-40B4-BE49-F238E27FC236}">
                <a16:creationId xmlns:a16="http://schemas.microsoft.com/office/drawing/2014/main" id="{0A50CD79-0959-8C31-8FF0-EF9F9D00FD79}"/>
              </a:ext>
            </a:extLst>
          </p:cNvPr>
          <p:cNvSpPr>
            <a:spLocks noGrp="1"/>
          </p:cNvSpPr>
          <p:nvPr>
            <p:ph type="body" sz="quarter" idx="17"/>
          </p:nvPr>
        </p:nvSpPr>
        <p:spPr/>
        <p:txBody>
          <a:bodyPr/>
          <a:lstStyle/>
          <a:p>
            <a:r>
              <a:rPr lang="en-US" dirty="0"/>
              <a:t>06</a:t>
            </a:r>
          </a:p>
        </p:txBody>
      </p:sp>
      <p:sp>
        <p:nvSpPr>
          <p:cNvPr id="7" name="Graphic 7">
            <a:extLst>
              <a:ext uri="{FF2B5EF4-FFF2-40B4-BE49-F238E27FC236}">
                <a16:creationId xmlns:a16="http://schemas.microsoft.com/office/drawing/2014/main" id="{9E351783-577D-5880-2BC3-A978F81F9E54}"/>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36034250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2F5FF-3318-F81C-ADCE-DB3AE4BEBA6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F5F11A9-28E6-6730-2F84-6A6B230DE146}"/>
              </a:ext>
            </a:extLst>
          </p:cNvPr>
          <p:cNvSpPr/>
          <p:nvPr/>
        </p:nvSpPr>
        <p:spPr>
          <a:xfrm flipH="1" flipV="1">
            <a:off x="0" y="3205701"/>
            <a:ext cx="12185498" cy="2456815"/>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A44DBC13-A308-6D7C-3AAD-9BFF4CC13D74}"/>
              </a:ext>
            </a:extLst>
          </p:cNvPr>
          <p:cNvSpPr/>
          <p:nvPr/>
        </p:nvSpPr>
        <p:spPr>
          <a:xfrm>
            <a:off x="-1878963" y="4030164"/>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1" name="Text Placeholder 11">
            <a:extLst>
              <a:ext uri="{FF2B5EF4-FFF2-40B4-BE49-F238E27FC236}">
                <a16:creationId xmlns:a16="http://schemas.microsoft.com/office/drawing/2014/main" id="{0565452E-5325-42B9-0F4A-B1BC7EA7A053}"/>
              </a:ext>
            </a:extLst>
          </p:cNvPr>
          <p:cNvSpPr txBox="1">
            <a:spLocks/>
          </p:cNvSpPr>
          <p:nvPr/>
        </p:nvSpPr>
        <p:spPr>
          <a:xfrm>
            <a:off x="589675" y="579289"/>
            <a:ext cx="5353925"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10153D"/>
                </a:solidFill>
                <a:cs typeface="Times New Roman" panose="02020603050405020304" pitchFamily="18" charset="0"/>
              </a:rPr>
              <a:t>AI-generated content can be useful, but it should not be published or used without prior verification</a:t>
            </a:r>
          </a:p>
          <a:p>
            <a:pPr marL="0" indent="0">
              <a:buNone/>
            </a:pPr>
            <a:endParaRPr lang="en-US" sz="3600" b="1" dirty="0">
              <a:solidFill>
                <a:srgbClr val="10153D"/>
              </a:solidFill>
              <a:cs typeface="Times New Roman" panose="02020603050405020304" pitchFamily="18" charset="0"/>
            </a:endParaRPr>
          </a:p>
        </p:txBody>
      </p:sp>
      <p:sp>
        <p:nvSpPr>
          <p:cNvPr id="13" name="Freeform 12">
            <a:extLst>
              <a:ext uri="{FF2B5EF4-FFF2-40B4-BE49-F238E27FC236}">
                <a16:creationId xmlns:a16="http://schemas.microsoft.com/office/drawing/2014/main" id="{F837D38E-ED51-BAD3-B7CF-1D36AAF909EE}"/>
              </a:ext>
            </a:extLst>
          </p:cNvPr>
          <p:cNvSpPr/>
          <p:nvPr/>
        </p:nvSpPr>
        <p:spPr>
          <a:xfrm>
            <a:off x="579276" y="3161354"/>
            <a:ext cx="396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2" name="Speech Bubble: Rectangle with Corners Rounded 3">
            <a:extLst>
              <a:ext uri="{FF2B5EF4-FFF2-40B4-BE49-F238E27FC236}">
                <a16:creationId xmlns:a16="http://schemas.microsoft.com/office/drawing/2014/main" id="{8B67FA57-DE5E-A015-8E4E-69936A47BDCE}"/>
              </a:ext>
            </a:extLst>
          </p:cNvPr>
          <p:cNvSpPr/>
          <p:nvPr/>
        </p:nvSpPr>
        <p:spPr>
          <a:xfrm>
            <a:off x="3966174" y="3554119"/>
            <a:ext cx="3960000" cy="1890462"/>
          </a:xfrm>
          <a:prstGeom prst="wedgeRoundRectCallout">
            <a:avLst>
              <a:gd name="adj1" fmla="val -35459"/>
              <a:gd name="adj2" fmla="val 70298"/>
              <a:gd name="adj3" fmla="val 16667"/>
            </a:avLst>
          </a:prstGeom>
          <a:solidFill>
            <a:srgbClr val="E8068C">
              <a:alpha val="9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i="1" dirty="0">
                <a:solidFill>
                  <a:schemeClr val="bg1"/>
                </a:solidFill>
                <a:latin typeface="Calibri" panose="020F0502020204030204" pitchFamily="34" charset="0"/>
                <a:cs typeface="Calibri" panose="020F0502020204030204" pitchFamily="34" charset="0"/>
              </a:rPr>
              <a:t>Treat the AI answer as a draft, not as final truth.</a:t>
            </a:r>
          </a:p>
          <a:p>
            <a:pPr algn="ctr"/>
            <a:endParaRPr lang="en-IE" sz="1400" b="1" dirty="0">
              <a:solidFill>
                <a:schemeClr val="bg1"/>
              </a:solidFill>
              <a:latin typeface="Calibri" panose="020F0502020204030204" pitchFamily="34" charset="0"/>
              <a:cs typeface="Calibri" panose="020F0502020204030204" pitchFamily="34" charset="0"/>
            </a:endParaRPr>
          </a:p>
        </p:txBody>
      </p:sp>
      <p:sp>
        <p:nvSpPr>
          <p:cNvPr id="7" name="Speech Bubble: Rectangle with Corners Rounded 3">
            <a:extLst>
              <a:ext uri="{FF2B5EF4-FFF2-40B4-BE49-F238E27FC236}">
                <a16:creationId xmlns:a16="http://schemas.microsoft.com/office/drawing/2014/main" id="{F2C7928B-15E2-E536-B344-3A88D5BCB754}"/>
              </a:ext>
            </a:extLst>
          </p:cNvPr>
          <p:cNvSpPr/>
          <p:nvPr/>
        </p:nvSpPr>
        <p:spPr>
          <a:xfrm>
            <a:off x="7633026" y="2222336"/>
            <a:ext cx="4043872" cy="1933959"/>
          </a:xfrm>
          <a:prstGeom prst="wedgeRoundRectCallout">
            <a:avLst>
              <a:gd name="adj1" fmla="val 32895"/>
              <a:gd name="adj2" fmla="val -91935"/>
              <a:gd name="adj3" fmla="val 16667"/>
            </a:avLst>
          </a:prstGeom>
          <a:solidFill>
            <a:srgbClr val="713293">
              <a:alpha val="9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i="1" dirty="0">
                <a:solidFill>
                  <a:schemeClr val="bg1"/>
                </a:solidFill>
                <a:latin typeface="Calibri" panose="020F0502020204030204" pitchFamily="34" charset="0"/>
                <a:cs typeface="Calibri" panose="020F0502020204030204" pitchFamily="34" charset="0"/>
              </a:rPr>
              <a:t>Check claims, numbers, quotes, and sources </a:t>
            </a:r>
          </a:p>
          <a:p>
            <a:pPr algn="ctr"/>
            <a:r>
              <a:rPr lang="en-IE" sz="2400" b="1" i="1" dirty="0">
                <a:solidFill>
                  <a:schemeClr val="bg1"/>
                </a:solidFill>
                <a:latin typeface="Calibri" panose="020F0502020204030204" pitchFamily="34" charset="0"/>
                <a:cs typeface="Calibri" panose="020F0502020204030204" pitchFamily="34" charset="0"/>
              </a:rPr>
              <a:t>before using them.</a:t>
            </a:r>
          </a:p>
        </p:txBody>
      </p:sp>
      <p:sp>
        <p:nvSpPr>
          <p:cNvPr id="8" name="Speech Bubble: Rectangle with Corners Rounded 3">
            <a:extLst>
              <a:ext uri="{FF2B5EF4-FFF2-40B4-BE49-F238E27FC236}">
                <a16:creationId xmlns:a16="http://schemas.microsoft.com/office/drawing/2014/main" id="{3FCCDCC3-F22F-9DA0-6FA6-EDF7D5E50A10}"/>
              </a:ext>
            </a:extLst>
          </p:cNvPr>
          <p:cNvSpPr/>
          <p:nvPr/>
        </p:nvSpPr>
        <p:spPr>
          <a:xfrm>
            <a:off x="7564771" y="4410021"/>
            <a:ext cx="4043872" cy="1890462"/>
          </a:xfrm>
          <a:prstGeom prst="wedgeRoundRectCallout">
            <a:avLst>
              <a:gd name="adj1" fmla="val 43848"/>
              <a:gd name="adj2" fmla="val 72071"/>
              <a:gd name="adj3" fmla="val 16667"/>
            </a:avLst>
          </a:prstGeom>
          <a:solidFill>
            <a:srgbClr val="24C3C6">
              <a:alpha val="9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i="1" dirty="0">
                <a:solidFill>
                  <a:schemeClr val="bg1"/>
                </a:solidFill>
                <a:latin typeface="Calibri" panose="020F0502020204030204" pitchFamily="34" charset="0"/>
                <a:cs typeface="Calibri" panose="020F0502020204030204" pitchFamily="34" charset="0"/>
              </a:rPr>
              <a:t>Document what was verified and on what basis.</a:t>
            </a:r>
          </a:p>
        </p:txBody>
      </p:sp>
      <p:sp>
        <p:nvSpPr>
          <p:cNvPr id="9" name="Freeform 8">
            <a:extLst>
              <a:ext uri="{FF2B5EF4-FFF2-40B4-BE49-F238E27FC236}">
                <a16:creationId xmlns:a16="http://schemas.microsoft.com/office/drawing/2014/main" id="{8ABC6E38-F065-999B-7240-EAFC2AC65476}"/>
              </a:ext>
            </a:extLst>
          </p:cNvPr>
          <p:cNvSpPr/>
          <p:nvPr/>
        </p:nvSpPr>
        <p:spPr>
          <a:xfrm rot="13950439" flipH="1">
            <a:off x="5622704" y="2074101"/>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9334369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E7E48-DD2A-330A-A7B7-281E40592434}"/>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F99AD17-C4DF-E6FD-D8E5-E0CC5994B0E5}"/>
              </a:ext>
            </a:extLst>
          </p:cNvPr>
          <p:cNvSpPr/>
          <p:nvPr/>
        </p:nvSpPr>
        <p:spPr>
          <a:xfrm flipH="1" flipV="1">
            <a:off x="0" y="2075472"/>
            <a:ext cx="12185498" cy="2938876"/>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D155BE3F-2749-5733-D6DB-1012D7AF8860}"/>
              </a:ext>
            </a:extLst>
          </p:cNvPr>
          <p:cNvSpPr/>
          <p:nvPr/>
        </p:nvSpPr>
        <p:spPr>
          <a:xfrm>
            <a:off x="-1878963" y="4030164"/>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1" name="Text Placeholder 11">
            <a:extLst>
              <a:ext uri="{FF2B5EF4-FFF2-40B4-BE49-F238E27FC236}">
                <a16:creationId xmlns:a16="http://schemas.microsoft.com/office/drawing/2014/main" id="{61DFC1FE-1193-D553-C48E-E34905954DB0}"/>
              </a:ext>
            </a:extLst>
          </p:cNvPr>
          <p:cNvSpPr txBox="1">
            <a:spLocks/>
          </p:cNvSpPr>
          <p:nvPr/>
        </p:nvSpPr>
        <p:spPr>
          <a:xfrm>
            <a:off x="589675" y="388432"/>
            <a:ext cx="6454063" cy="1277869"/>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Step 1:                                        </a:t>
            </a:r>
            <a:r>
              <a:rPr lang="en-US" sz="3600" b="1" dirty="0">
                <a:solidFill>
                  <a:srgbClr val="10153D"/>
                </a:solidFill>
                <a:cs typeface="Times New Roman" panose="02020603050405020304" pitchFamily="18" charset="0"/>
              </a:rPr>
              <a:t>Identify Risk &amp; Key Claims</a:t>
            </a:r>
          </a:p>
          <a:p>
            <a:pPr marL="0" indent="0">
              <a:buNone/>
            </a:pPr>
            <a:endParaRPr lang="en-US" sz="3600" b="1" dirty="0">
              <a:solidFill>
                <a:srgbClr val="10153D"/>
              </a:solidFill>
              <a:cs typeface="Times New Roman" panose="02020603050405020304" pitchFamily="18" charset="0"/>
            </a:endParaRPr>
          </a:p>
        </p:txBody>
      </p:sp>
      <p:sp>
        <p:nvSpPr>
          <p:cNvPr id="13" name="Freeform 12">
            <a:extLst>
              <a:ext uri="{FF2B5EF4-FFF2-40B4-BE49-F238E27FC236}">
                <a16:creationId xmlns:a16="http://schemas.microsoft.com/office/drawing/2014/main" id="{944EA74C-C91F-B171-18F4-EF8153AAF561}"/>
              </a:ext>
            </a:extLst>
          </p:cNvPr>
          <p:cNvSpPr/>
          <p:nvPr/>
        </p:nvSpPr>
        <p:spPr>
          <a:xfrm>
            <a:off x="579276" y="2031126"/>
            <a:ext cx="396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2E33FE0D-82C8-6FD0-88DB-9F0B3F8544D0}"/>
              </a:ext>
            </a:extLst>
          </p:cNvPr>
          <p:cNvSpPr/>
          <p:nvPr/>
        </p:nvSpPr>
        <p:spPr>
          <a:xfrm rot="13950439" flipH="1">
            <a:off x="5853679" y="1158670"/>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3" name="pole tekstowe 7">
            <a:extLst>
              <a:ext uri="{FF2B5EF4-FFF2-40B4-BE49-F238E27FC236}">
                <a16:creationId xmlns:a16="http://schemas.microsoft.com/office/drawing/2014/main" id="{3A35F684-8CC3-A4AF-BC6A-04948D7E9E5C}"/>
              </a:ext>
            </a:extLst>
          </p:cNvPr>
          <p:cNvSpPr txBox="1"/>
          <p:nvPr/>
        </p:nvSpPr>
        <p:spPr>
          <a:xfrm>
            <a:off x="515101" y="2512296"/>
            <a:ext cx="7115224" cy="1759456"/>
          </a:xfrm>
          <a:prstGeom prst="rect">
            <a:avLst/>
          </a:prstGeom>
          <a:noFill/>
        </p:spPr>
        <p:txBody>
          <a:bodyPr wrap="square" rtlCol="0">
            <a:spAutoFit/>
          </a:bodyPr>
          <a:lstStyle/>
          <a:p>
            <a:pPr>
              <a:lnSpc>
                <a:spcPts val="2580"/>
              </a:lnSpc>
            </a:pPr>
            <a:r>
              <a:rPr lang="en-US" sz="2400" b="1" dirty="0">
                <a:solidFill>
                  <a:schemeClr val="bg1"/>
                </a:solidFill>
                <a:latin typeface="Calibri" panose="020F0502020204030204" pitchFamily="34" charset="0"/>
                <a:cs typeface="Calibri" panose="020F0502020204030204" pitchFamily="34" charset="0"/>
              </a:rPr>
              <a:t>First, identify which parts of the AI response require mandatory checking: </a:t>
            </a:r>
            <a:r>
              <a:rPr lang="en-US" sz="2400" dirty="0">
                <a:solidFill>
                  <a:schemeClr val="bg1"/>
                </a:solidFill>
                <a:latin typeface="Calibri" panose="020F0502020204030204" pitchFamily="34" charset="0"/>
                <a:cs typeface="Calibri" panose="020F0502020204030204" pitchFamily="34" charset="0"/>
              </a:rPr>
              <a:t>facts, dates, names, numbers, quotes, definitions, and cited sources.</a:t>
            </a:r>
            <a:r>
              <a:rPr lang="pl-PL" sz="2400" dirty="0">
                <a:solidFill>
                  <a:schemeClr val="bg1"/>
                </a:solidFill>
                <a:latin typeface="Calibri" panose="020F0502020204030204" pitchFamily="34" charset="0"/>
                <a:cs typeface="Calibri" panose="020F0502020204030204" pitchFamily="34" charset="0"/>
              </a:rPr>
              <a:t> </a:t>
            </a:r>
            <a:r>
              <a:rPr lang="en-US" sz="2400" dirty="0">
                <a:solidFill>
                  <a:schemeClr val="bg1"/>
                </a:solidFill>
                <a:latin typeface="Calibri" panose="020F0502020204030204" pitchFamily="34" charset="0"/>
                <a:cs typeface="Calibri" panose="020F0502020204030204" pitchFamily="34" charset="0"/>
              </a:rPr>
              <a:t>The greater the impact on health, law, education, finance, or reputation, the stricter the verification should be.</a:t>
            </a:r>
          </a:p>
        </p:txBody>
      </p:sp>
      <p:sp>
        <p:nvSpPr>
          <p:cNvPr id="4" name="Speech Bubble: Rectangle with Corners Rounded 3">
            <a:extLst>
              <a:ext uri="{FF2B5EF4-FFF2-40B4-BE49-F238E27FC236}">
                <a16:creationId xmlns:a16="http://schemas.microsoft.com/office/drawing/2014/main" id="{9A31AED2-4BC1-08AE-A1DE-DD1A5C8C9B28}"/>
              </a:ext>
            </a:extLst>
          </p:cNvPr>
          <p:cNvSpPr/>
          <p:nvPr/>
        </p:nvSpPr>
        <p:spPr>
          <a:xfrm>
            <a:off x="4734567" y="4457010"/>
            <a:ext cx="3960000" cy="1890462"/>
          </a:xfrm>
          <a:prstGeom prst="wedgeRoundRectCallout">
            <a:avLst>
              <a:gd name="adj1" fmla="val -35459"/>
              <a:gd name="adj2" fmla="val 70298"/>
              <a:gd name="adj3" fmla="val 16667"/>
            </a:avLst>
          </a:prstGeom>
          <a:solidFill>
            <a:srgbClr val="E8068C">
              <a:alpha val="9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i="1" dirty="0">
                <a:solidFill>
                  <a:schemeClr val="bg1"/>
                </a:solidFill>
                <a:latin typeface="Calibri" panose="020F0502020204030204" pitchFamily="34" charset="0"/>
                <a:cs typeface="Calibri" panose="020F0502020204030204" pitchFamily="34" charset="0"/>
              </a:rPr>
              <a:t>What in this answer is fact, and what is interpretation?</a:t>
            </a:r>
          </a:p>
          <a:p>
            <a:pPr algn="ctr"/>
            <a:endParaRPr lang="en-IE" sz="1400" b="1" dirty="0">
              <a:solidFill>
                <a:schemeClr val="bg1"/>
              </a:solidFill>
              <a:latin typeface="Calibri" panose="020F0502020204030204" pitchFamily="34" charset="0"/>
              <a:cs typeface="Calibri" panose="020F0502020204030204" pitchFamily="34" charset="0"/>
            </a:endParaRPr>
          </a:p>
        </p:txBody>
      </p:sp>
      <p:sp>
        <p:nvSpPr>
          <p:cNvPr id="5" name="Speech Bubble: Rectangle with Corners Rounded 3">
            <a:extLst>
              <a:ext uri="{FF2B5EF4-FFF2-40B4-BE49-F238E27FC236}">
                <a16:creationId xmlns:a16="http://schemas.microsoft.com/office/drawing/2014/main" id="{7F3F40F2-1CE7-9BA5-1207-7CF22783965F}"/>
              </a:ext>
            </a:extLst>
          </p:cNvPr>
          <p:cNvSpPr/>
          <p:nvPr/>
        </p:nvSpPr>
        <p:spPr>
          <a:xfrm>
            <a:off x="7630325" y="1422393"/>
            <a:ext cx="4043872" cy="1933959"/>
          </a:xfrm>
          <a:prstGeom prst="wedgeRoundRectCallout">
            <a:avLst>
              <a:gd name="adj1" fmla="val 32895"/>
              <a:gd name="adj2" fmla="val -91935"/>
              <a:gd name="adj3" fmla="val 16667"/>
            </a:avLst>
          </a:prstGeom>
          <a:solidFill>
            <a:srgbClr val="713293">
              <a:alpha val="9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i="1" dirty="0">
                <a:solidFill>
                  <a:schemeClr val="bg1"/>
                </a:solidFill>
                <a:latin typeface="Calibri" panose="020F0502020204030204" pitchFamily="34" charset="0"/>
                <a:cs typeface="Calibri" panose="020F0502020204030204" pitchFamily="34" charset="0"/>
              </a:rPr>
              <a:t>Which elements could cause harm if they are wrong?</a:t>
            </a:r>
          </a:p>
        </p:txBody>
      </p:sp>
      <p:sp>
        <p:nvSpPr>
          <p:cNvPr id="10" name="Speech Bubble: Rectangle with Corners Rounded 3">
            <a:extLst>
              <a:ext uri="{FF2B5EF4-FFF2-40B4-BE49-F238E27FC236}">
                <a16:creationId xmlns:a16="http://schemas.microsoft.com/office/drawing/2014/main" id="{8ED8987E-F24B-8C99-1471-30EAE4E67972}"/>
              </a:ext>
            </a:extLst>
          </p:cNvPr>
          <p:cNvSpPr/>
          <p:nvPr/>
        </p:nvSpPr>
        <p:spPr>
          <a:xfrm>
            <a:off x="8437474" y="3205961"/>
            <a:ext cx="3236723" cy="2376237"/>
          </a:xfrm>
          <a:prstGeom prst="wedgeRoundRectCallout">
            <a:avLst>
              <a:gd name="adj1" fmla="val 43848"/>
              <a:gd name="adj2" fmla="val 72071"/>
              <a:gd name="adj3" fmla="val 16667"/>
            </a:avLst>
          </a:prstGeom>
          <a:solidFill>
            <a:srgbClr val="24C3C6">
              <a:alpha val="9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i="1" dirty="0">
                <a:solidFill>
                  <a:schemeClr val="bg1"/>
                </a:solidFill>
                <a:latin typeface="Calibri" panose="020F0502020204030204" pitchFamily="34" charset="0"/>
                <a:cs typeface="Calibri" panose="020F0502020204030204" pitchFamily="34" charset="0"/>
              </a:rPr>
              <a:t>Did the AI provide real sources, or does it only sound convincing?</a:t>
            </a:r>
          </a:p>
        </p:txBody>
      </p:sp>
    </p:spTree>
    <p:extLst>
      <p:ext uri="{BB962C8B-B14F-4D97-AF65-F5344CB8AC3E}">
        <p14:creationId xmlns:p14="http://schemas.microsoft.com/office/powerpoint/2010/main" val="24394262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66740-681F-ED31-3397-8711AF2B7D4A}"/>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47D6902B-2831-8439-9B45-DB765E1C7A56}"/>
              </a:ext>
            </a:extLst>
          </p:cNvPr>
          <p:cNvSpPr/>
          <p:nvPr/>
        </p:nvSpPr>
        <p:spPr>
          <a:xfrm flipH="1" flipV="1">
            <a:off x="0" y="2075471"/>
            <a:ext cx="12185498" cy="3710403"/>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C5C6D075-AAE0-BEEA-2735-3C99A4411051}"/>
              </a:ext>
            </a:extLst>
          </p:cNvPr>
          <p:cNvSpPr/>
          <p:nvPr/>
        </p:nvSpPr>
        <p:spPr>
          <a:xfrm>
            <a:off x="-1878963" y="4030164"/>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1" name="Text Placeholder 11">
            <a:extLst>
              <a:ext uri="{FF2B5EF4-FFF2-40B4-BE49-F238E27FC236}">
                <a16:creationId xmlns:a16="http://schemas.microsoft.com/office/drawing/2014/main" id="{49A7C7C9-C126-7B34-2CDF-692340675FA6}"/>
              </a:ext>
            </a:extLst>
          </p:cNvPr>
          <p:cNvSpPr txBox="1">
            <a:spLocks/>
          </p:cNvSpPr>
          <p:nvPr/>
        </p:nvSpPr>
        <p:spPr>
          <a:xfrm>
            <a:off x="589675" y="388432"/>
            <a:ext cx="6454063" cy="1233524"/>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Step 2:                                             </a:t>
            </a:r>
            <a:r>
              <a:rPr lang="en-US" sz="3600" b="1" dirty="0">
                <a:solidFill>
                  <a:srgbClr val="10153D"/>
                </a:solidFill>
                <a:cs typeface="Times New Roman" panose="02020603050405020304" pitchFamily="18" charset="0"/>
              </a:rPr>
              <a:t>Verify Facts &amp; Sources</a:t>
            </a:r>
          </a:p>
          <a:p>
            <a:pPr marL="0" indent="0">
              <a:buNone/>
            </a:pPr>
            <a:endParaRPr lang="en-US" sz="3600" b="1" dirty="0">
              <a:solidFill>
                <a:srgbClr val="10153D"/>
              </a:solidFill>
              <a:cs typeface="Times New Roman" panose="02020603050405020304" pitchFamily="18" charset="0"/>
            </a:endParaRPr>
          </a:p>
        </p:txBody>
      </p:sp>
      <p:sp>
        <p:nvSpPr>
          <p:cNvPr id="13" name="Freeform 12">
            <a:extLst>
              <a:ext uri="{FF2B5EF4-FFF2-40B4-BE49-F238E27FC236}">
                <a16:creationId xmlns:a16="http://schemas.microsoft.com/office/drawing/2014/main" id="{8DB636E7-B973-E78B-FD50-3705DCBD1F82}"/>
              </a:ext>
            </a:extLst>
          </p:cNvPr>
          <p:cNvSpPr/>
          <p:nvPr/>
        </p:nvSpPr>
        <p:spPr>
          <a:xfrm>
            <a:off x="579276" y="2031126"/>
            <a:ext cx="396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C06E37A-F7B3-27F1-093B-51C99BD5A416}"/>
              </a:ext>
            </a:extLst>
          </p:cNvPr>
          <p:cNvSpPr/>
          <p:nvPr/>
        </p:nvSpPr>
        <p:spPr>
          <a:xfrm rot="13950439" flipH="1">
            <a:off x="4991593" y="1122231"/>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3" name="pole tekstowe 7">
            <a:extLst>
              <a:ext uri="{FF2B5EF4-FFF2-40B4-BE49-F238E27FC236}">
                <a16:creationId xmlns:a16="http://schemas.microsoft.com/office/drawing/2014/main" id="{B33D215F-170A-6B51-D8F5-4B1925F878C4}"/>
              </a:ext>
            </a:extLst>
          </p:cNvPr>
          <p:cNvSpPr txBox="1"/>
          <p:nvPr/>
        </p:nvSpPr>
        <p:spPr>
          <a:xfrm>
            <a:off x="515101" y="2512296"/>
            <a:ext cx="6020825" cy="3093154"/>
          </a:xfrm>
          <a:prstGeom prst="rect">
            <a:avLst/>
          </a:prstGeom>
          <a:noFill/>
        </p:spPr>
        <p:txBody>
          <a:bodyPr wrap="square" rtlCol="0">
            <a:spAutoFit/>
          </a:bodyPr>
          <a:lstStyle/>
          <a:p>
            <a:pPr>
              <a:lnSpc>
                <a:spcPts val="2580"/>
              </a:lnSpc>
            </a:pPr>
            <a:r>
              <a:rPr lang="en-IE" sz="2400" b="1" dirty="0">
                <a:solidFill>
                  <a:schemeClr val="bg1"/>
                </a:solidFill>
                <a:latin typeface="Calibri" panose="020F0502020204030204" pitchFamily="34" charset="0"/>
                <a:cs typeface="Calibri" panose="020F0502020204030204" pitchFamily="34" charset="0"/>
              </a:rPr>
              <a:t>Every important claim should be checked against credible external sources, preferably primary ones: </a:t>
            </a:r>
            <a:r>
              <a:rPr lang="en-IE" sz="2400" dirty="0">
                <a:solidFill>
                  <a:schemeClr val="bg1"/>
                </a:solidFill>
                <a:latin typeface="Calibri" panose="020F0502020204030204" pitchFamily="34" charset="0"/>
                <a:cs typeface="Calibri" panose="020F0502020204030204" pitchFamily="34" charset="0"/>
              </a:rPr>
              <a:t>scholarly articles, reports, public institution websites, and reputable industry publications.  Never assume that a source cited by AI actually exists — verify the author, title, year, accessibility, and whether the source truly contains the stated information.</a:t>
            </a:r>
          </a:p>
          <a:p>
            <a:pPr>
              <a:lnSpc>
                <a:spcPts val="2580"/>
              </a:lnSpc>
            </a:pPr>
            <a:endParaRPr lang="en-US" sz="2400" dirty="0">
              <a:solidFill>
                <a:schemeClr val="bg1"/>
              </a:solidFill>
              <a:latin typeface="Calibri" panose="020F0502020204030204" pitchFamily="34" charset="0"/>
              <a:cs typeface="Calibri" panose="020F0502020204030204" pitchFamily="34" charset="0"/>
            </a:endParaRPr>
          </a:p>
        </p:txBody>
      </p:sp>
      <p:sp>
        <p:nvSpPr>
          <p:cNvPr id="4" name="Speech Bubble: Rectangle with Corners Rounded 3">
            <a:extLst>
              <a:ext uri="{FF2B5EF4-FFF2-40B4-BE49-F238E27FC236}">
                <a16:creationId xmlns:a16="http://schemas.microsoft.com/office/drawing/2014/main" id="{5D862642-246F-28F9-6524-C92AA7DBE883}"/>
              </a:ext>
            </a:extLst>
          </p:cNvPr>
          <p:cNvSpPr/>
          <p:nvPr/>
        </p:nvSpPr>
        <p:spPr>
          <a:xfrm>
            <a:off x="5946173" y="4928310"/>
            <a:ext cx="4288648" cy="1441223"/>
          </a:xfrm>
          <a:prstGeom prst="wedgeRoundRectCallout">
            <a:avLst>
              <a:gd name="adj1" fmla="val -35459"/>
              <a:gd name="adj2" fmla="val 70298"/>
              <a:gd name="adj3" fmla="val 16667"/>
            </a:avLst>
          </a:prstGeom>
          <a:solidFill>
            <a:srgbClr val="E8068C">
              <a:alpha val="9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i="1" dirty="0">
                <a:solidFill>
                  <a:schemeClr val="bg1"/>
                </a:solidFill>
                <a:latin typeface="Calibri" panose="020F0502020204030204" pitchFamily="34" charset="0"/>
                <a:cs typeface="Calibri" panose="020F0502020204030204" pitchFamily="34" charset="0"/>
              </a:rPr>
              <a:t>Check the publication date and currency of the information.</a:t>
            </a:r>
          </a:p>
          <a:p>
            <a:pPr algn="ctr"/>
            <a:endParaRPr lang="en-IE" sz="1400" b="1" dirty="0">
              <a:solidFill>
                <a:schemeClr val="bg1"/>
              </a:solidFill>
              <a:latin typeface="Calibri" panose="020F0502020204030204" pitchFamily="34" charset="0"/>
              <a:cs typeface="Calibri" panose="020F0502020204030204" pitchFamily="34" charset="0"/>
            </a:endParaRPr>
          </a:p>
        </p:txBody>
      </p:sp>
      <p:sp>
        <p:nvSpPr>
          <p:cNvPr id="5" name="Speech Bubble: Rectangle with Corners Rounded 3">
            <a:extLst>
              <a:ext uri="{FF2B5EF4-FFF2-40B4-BE49-F238E27FC236}">
                <a16:creationId xmlns:a16="http://schemas.microsoft.com/office/drawing/2014/main" id="{1F67F6C0-7D30-9528-1941-F05DD357A052}"/>
              </a:ext>
            </a:extLst>
          </p:cNvPr>
          <p:cNvSpPr/>
          <p:nvPr/>
        </p:nvSpPr>
        <p:spPr>
          <a:xfrm>
            <a:off x="7182289" y="1266005"/>
            <a:ext cx="4430435" cy="1933959"/>
          </a:xfrm>
          <a:prstGeom prst="wedgeRoundRectCallout">
            <a:avLst>
              <a:gd name="adj1" fmla="val 32895"/>
              <a:gd name="adj2" fmla="val -91935"/>
              <a:gd name="adj3" fmla="val 16667"/>
            </a:avLst>
          </a:prstGeom>
          <a:solidFill>
            <a:srgbClr val="713293">
              <a:alpha val="9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i="1" dirty="0">
                <a:solidFill>
                  <a:schemeClr val="bg1"/>
                </a:solidFill>
                <a:latin typeface="Calibri" panose="020F0502020204030204" pitchFamily="34" charset="0"/>
                <a:cs typeface="Calibri" panose="020F0502020204030204" pitchFamily="34" charset="0"/>
              </a:rPr>
              <a:t>Confirm the information in at least two independent sources.</a:t>
            </a:r>
          </a:p>
          <a:p>
            <a:pPr algn="ctr"/>
            <a:endParaRPr lang="en-IE" sz="1400" b="1" dirty="0">
              <a:solidFill>
                <a:schemeClr val="bg1"/>
              </a:solidFill>
              <a:latin typeface="Calibri" panose="020F0502020204030204" pitchFamily="34" charset="0"/>
              <a:cs typeface="Calibri" panose="020F0502020204030204" pitchFamily="34" charset="0"/>
            </a:endParaRPr>
          </a:p>
        </p:txBody>
      </p:sp>
      <p:sp>
        <p:nvSpPr>
          <p:cNvPr id="10" name="Speech Bubble: Rectangle with Corners Rounded 3">
            <a:extLst>
              <a:ext uri="{FF2B5EF4-FFF2-40B4-BE49-F238E27FC236}">
                <a16:creationId xmlns:a16="http://schemas.microsoft.com/office/drawing/2014/main" id="{DE77F8F0-9508-7C59-7A5A-0E292FF15797}"/>
              </a:ext>
            </a:extLst>
          </p:cNvPr>
          <p:cNvSpPr/>
          <p:nvPr/>
        </p:nvSpPr>
        <p:spPr>
          <a:xfrm>
            <a:off x="8437474" y="3042450"/>
            <a:ext cx="3236723" cy="1933959"/>
          </a:xfrm>
          <a:prstGeom prst="wedgeRoundRectCallout">
            <a:avLst>
              <a:gd name="adj1" fmla="val 43848"/>
              <a:gd name="adj2" fmla="val 72071"/>
              <a:gd name="adj3" fmla="val 16667"/>
            </a:avLst>
          </a:prstGeom>
          <a:solidFill>
            <a:srgbClr val="24C3C6">
              <a:alpha val="9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i="1" dirty="0">
                <a:solidFill>
                  <a:schemeClr val="bg1"/>
                </a:solidFill>
                <a:latin typeface="Calibri" panose="020F0502020204030204" pitchFamily="34" charset="0"/>
                <a:cs typeface="Calibri" panose="020F0502020204030204" pitchFamily="34" charset="0"/>
              </a:rPr>
              <a:t>Open the original source, not only a summary or repost.</a:t>
            </a:r>
          </a:p>
        </p:txBody>
      </p:sp>
    </p:spTree>
    <p:extLst>
      <p:ext uri="{BB962C8B-B14F-4D97-AF65-F5344CB8AC3E}">
        <p14:creationId xmlns:p14="http://schemas.microsoft.com/office/powerpoint/2010/main" val="119272972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DB73A7-1197-F6E9-F4E8-C04944CCCC1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E91CF83-D1A9-339D-A6BF-C24159D91DBF}"/>
              </a:ext>
            </a:extLst>
          </p:cNvPr>
          <p:cNvSpPr/>
          <p:nvPr/>
        </p:nvSpPr>
        <p:spPr>
          <a:xfrm flipH="1" flipV="1">
            <a:off x="0" y="2391012"/>
            <a:ext cx="12185498" cy="2938876"/>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F3BBE526-13E5-DAE8-D022-CE46F5D814ED}"/>
              </a:ext>
            </a:extLst>
          </p:cNvPr>
          <p:cNvSpPr/>
          <p:nvPr/>
        </p:nvSpPr>
        <p:spPr>
          <a:xfrm>
            <a:off x="-1878963" y="4030164"/>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1" name="Text Placeholder 11">
            <a:extLst>
              <a:ext uri="{FF2B5EF4-FFF2-40B4-BE49-F238E27FC236}">
                <a16:creationId xmlns:a16="http://schemas.microsoft.com/office/drawing/2014/main" id="{462B5229-E031-2C86-2BDE-DAC0126260E2}"/>
              </a:ext>
            </a:extLst>
          </p:cNvPr>
          <p:cNvSpPr txBox="1">
            <a:spLocks/>
          </p:cNvSpPr>
          <p:nvPr/>
        </p:nvSpPr>
        <p:spPr>
          <a:xfrm>
            <a:off x="589676" y="388432"/>
            <a:ext cx="4825288" cy="1277869"/>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Step 3:                                        </a:t>
            </a:r>
            <a:r>
              <a:rPr lang="en-US" sz="3600" b="1" dirty="0">
                <a:solidFill>
                  <a:srgbClr val="10153D"/>
                </a:solidFill>
                <a:cs typeface="Times New Roman" panose="02020603050405020304" pitchFamily="18" charset="0"/>
              </a:rPr>
              <a:t> Assess Quality, Language, &amp; Context</a:t>
            </a:r>
          </a:p>
          <a:p>
            <a:pPr marL="0" indent="0">
              <a:buNone/>
            </a:pPr>
            <a:endParaRPr lang="en-US" sz="3600" b="1" dirty="0">
              <a:solidFill>
                <a:srgbClr val="10153D"/>
              </a:solidFill>
              <a:cs typeface="Times New Roman" panose="02020603050405020304" pitchFamily="18" charset="0"/>
            </a:endParaRPr>
          </a:p>
        </p:txBody>
      </p:sp>
      <p:sp>
        <p:nvSpPr>
          <p:cNvPr id="13" name="Freeform 12">
            <a:extLst>
              <a:ext uri="{FF2B5EF4-FFF2-40B4-BE49-F238E27FC236}">
                <a16:creationId xmlns:a16="http://schemas.microsoft.com/office/drawing/2014/main" id="{ABC49ABA-FFEE-5F2C-0A3E-E5149A39FCD9}"/>
              </a:ext>
            </a:extLst>
          </p:cNvPr>
          <p:cNvSpPr/>
          <p:nvPr/>
        </p:nvSpPr>
        <p:spPr>
          <a:xfrm>
            <a:off x="579276" y="2346666"/>
            <a:ext cx="396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038781FF-0F06-5D89-449B-6E582B532CDF}"/>
              </a:ext>
            </a:extLst>
          </p:cNvPr>
          <p:cNvSpPr/>
          <p:nvPr/>
        </p:nvSpPr>
        <p:spPr>
          <a:xfrm rot="13950439" flipH="1">
            <a:off x="4762249" y="1485952"/>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3" name="pole tekstowe 7">
            <a:extLst>
              <a:ext uri="{FF2B5EF4-FFF2-40B4-BE49-F238E27FC236}">
                <a16:creationId xmlns:a16="http://schemas.microsoft.com/office/drawing/2014/main" id="{5B6126D5-45C1-CDDB-315C-1905E5C9C80A}"/>
              </a:ext>
            </a:extLst>
          </p:cNvPr>
          <p:cNvSpPr txBox="1"/>
          <p:nvPr/>
        </p:nvSpPr>
        <p:spPr>
          <a:xfrm>
            <a:off x="515101" y="2827836"/>
            <a:ext cx="6728661" cy="2092881"/>
          </a:xfrm>
          <a:prstGeom prst="rect">
            <a:avLst/>
          </a:prstGeom>
          <a:noFill/>
        </p:spPr>
        <p:txBody>
          <a:bodyPr wrap="square" rtlCol="0">
            <a:spAutoFit/>
          </a:bodyPr>
          <a:lstStyle/>
          <a:p>
            <a:pPr>
              <a:lnSpc>
                <a:spcPts val="2580"/>
              </a:lnSpc>
            </a:pPr>
            <a:r>
              <a:rPr lang="en-IE" sz="2400" dirty="0">
                <a:solidFill>
                  <a:schemeClr val="bg1"/>
                </a:solidFill>
                <a:latin typeface="Calibri" panose="020F0502020204030204" pitchFamily="34" charset="0"/>
                <a:cs typeface="Calibri" panose="020F0502020204030204" pitchFamily="34" charset="0"/>
              </a:rPr>
              <a:t>After checking the facts, assess whether the text is logical, clear, balanced, and appropriate for its purpose. AI may produce content that is formally correct but poorly contextualized, overly confident, biased, or stylistically unsuitable.</a:t>
            </a:r>
          </a:p>
          <a:p>
            <a:pPr>
              <a:lnSpc>
                <a:spcPts val="2580"/>
              </a:lnSpc>
            </a:pPr>
            <a:endParaRPr lang="en-US" sz="2400" dirty="0">
              <a:solidFill>
                <a:schemeClr val="bg1"/>
              </a:solidFill>
              <a:latin typeface="Calibri" panose="020F0502020204030204" pitchFamily="34" charset="0"/>
              <a:cs typeface="Calibri" panose="020F0502020204030204" pitchFamily="34" charset="0"/>
            </a:endParaRPr>
          </a:p>
        </p:txBody>
      </p:sp>
      <p:sp>
        <p:nvSpPr>
          <p:cNvPr id="4" name="Speech Bubble: Rectangle with Corners Rounded 3">
            <a:extLst>
              <a:ext uri="{FF2B5EF4-FFF2-40B4-BE49-F238E27FC236}">
                <a16:creationId xmlns:a16="http://schemas.microsoft.com/office/drawing/2014/main" id="{6137BA2B-A8F8-F50C-0BD8-1F63C9056EBA}"/>
              </a:ext>
            </a:extLst>
          </p:cNvPr>
          <p:cNvSpPr/>
          <p:nvPr/>
        </p:nvSpPr>
        <p:spPr>
          <a:xfrm>
            <a:off x="4243388" y="4807610"/>
            <a:ext cx="4594054" cy="1546872"/>
          </a:xfrm>
          <a:prstGeom prst="wedgeRoundRectCallout">
            <a:avLst>
              <a:gd name="adj1" fmla="val -65315"/>
              <a:gd name="adj2" fmla="val 3796"/>
              <a:gd name="adj3" fmla="val 16667"/>
            </a:avLst>
          </a:prstGeom>
          <a:solidFill>
            <a:srgbClr val="E8068C">
              <a:alpha val="9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i="1" dirty="0">
                <a:solidFill>
                  <a:schemeClr val="bg1"/>
                </a:solidFill>
                <a:latin typeface="Calibri" panose="020F0502020204030204" pitchFamily="34" charset="0"/>
                <a:cs typeface="Calibri" panose="020F0502020204030204" pitchFamily="34" charset="0"/>
              </a:rPr>
              <a:t>The tone and style fit the audience and publication goal.</a:t>
            </a:r>
          </a:p>
          <a:p>
            <a:pPr algn="ctr"/>
            <a:endParaRPr lang="en-IE" sz="1400" b="1" dirty="0">
              <a:solidFill>
                <a:schemeClr val="bg1"/>
              </a:solidFill>
              <a:latin typeface="Calibri" panose="020F0502020204030204" pitchFamily="34" charset="0"/>
              <a:cs typeface="Calibri" panose="020F0502020204030204" pitchFamily="34" charset="0"/>
            </a:endParaRPr>
          </a:p>
        </p:txBody>
      </p:sp>
      <p:sp>
        <p:nvSpPr>
          <p:cNvPr id="5" name="Speech Bubble: Rectangle with Corners Rounded 3">
            <a:extLst>
              <a:ext uri="{FF2B5EF4-FFF2-40B4-BE49-F238E27FC236}">
                <a16:creationId xmlns:a16="http://schemas.microsoft.com/office/drawing/2014/main" id="{FEF6A0E9-2590-2DC8-D3BC-48569FB1F637}"/>
              </a:ext>
            </a:extLst>
          </p:cNvPr>
          <p:cNvSpPr/>
          <p:nvPr/>
        </p:nvSpPr>
        <p:spPr>
          <a:xfrm>
            <a:off x="7137467" y="1513174"/>
            <a:ext cx="4844772" cy="1430663"/>
          </a:xfrm>
          <a:prstGeom prst="wedgeRoundRectCallout">
            <a:avLst>
              <a:gd name="adj1" fmla="val 32895"/>
              <a:gd name="adj2" fmla="val -91935"/>
              <a:gd name="adj3" fmla="val 16667"/>
            </a:avLst>
          </a:prstGeom>
          <a:solidFill>
            <a:srgbClr val="713293">
              <a:alpha val="9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i="1" dirty="0">
                <a:solidFill>
                  <a:schemeClr val="bg1"/>
                </a:solidFill>
                <a:latin typeface="Calibri" panose="020F0502020204030204" pitchFamily="34" charset="0"/>
                <a:cs typeface="Calibri" panose="020F0502020204030204" pitchFamily="34" charset="0"/>
              </a:rPr>
              <a:t>The text mixes facts with opinion.</a:t>
            </a:r>
          </a:p>
        </p:txBody>
      </p:sp>
      <p:sp>
        <p:nvSpPr>
          <p:cNvPr id="10" name="Speech Bubble: Rectangle with Corners Rounded 3">
            <a:extLst>
              <a:ext uri="{FF2B5EF4-FFF2-40B4-BE49-F238E27FC236}">
                <a16:creationId xmlns:a16="http://schemas.microsoft.com/office/drawing/2014/main" id="{574805E7-5551-AAE6-6CDB-14138982372A}"/>
              </a:ext>
            </a:extLst>
          </p:cNvPr>
          <p:cNvSpPr/>
          <p:nvPr/>
        </p:nvSpPr>
        <p:spPr>
          <a:xfrm>
            <a:off x="8694567" y="2923503"/>
            <a:ext cx="2957513" cy="2657543"/>
          </a:xfrm>
          <a:prstGeom prst="wedgeRoundRectCallout">
            <a:avLst>
              <a:gd name="adj1" fmla="val 43848"/>
              <a:gd name="adj2" fmla="val 72071"/>
              <a:gd name="adj3" fmla="val 16667"/>
            </a:avLst>
          </a:prstGeom>
          <a:solidFill>
            <a:srgbClr val="24C3C6">
              <a:alpha val="9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i="1" dirty="0">
                <a:solidFill>
                  <a:schemeClr val="bg1"/>
                </a:solidFill>
                <a:latin typeface="Calibri" panose="020F0502020204030204" pitchFamily="34" charset="0"/>
                <a:cs typeface="Calibri" panose="020F0502020204030204" pitchFamily="34" charset="0"/>
              </a:rPr>
              <a:t>It contains bias, oversimplification, or excessive generalization.</a:t>
            </a:r>
          </a:p>
          <a:p>
            <a:pPr algn="ctr"/>
            <a:endParaRPr lang="en-IE" sz="2400" b="1" i="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046175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B86BE9-4622-D5AF-1F36-70DCAE759F7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D08C025-8537-9C09-5126-DBAAF47838D8}"/>
              </a:ext>
            </a:extLst>
          </p:cNvPr>
          <p:cNvSpPr/>
          <p:nvPr/>
        </p:nvSpPr>
        <p:spPr>
          <a:xfrm flipH="1" flipV="1">
            <a:off x="-1" y="-4"/>
            <a:ext cx="3792071" cy="691461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0" name="pole tekstowe 19">
            <a:extLst>
              <a:ext uri="{FF2B5EF4-FFF2-40B4-BE49-F238E27FC236}">
                <a16:creationId xmlns:a16="http://schemas.microsoft.com/office/drawing/2014/main" id="{7E3C628E-97A8-B3D7-2B9C-D941459F57DE}"/>
              </a:ext>
            </a:extLst>
          </p:cNvPr>
          <p:cNvSpPr txBox="1"/>
          <p:nvPr/>
        </p:nvSpPr>
        <p:spPr>
          <a:xfrm>
            <a:off x="488916" y="474694"/>
            <a:ext cx="3303155" cy="2718758"/>
          </a:xfrm>
          <a:prstGeom prst="rect">
            <a:avLst/>
          </a:prstGeom>
          <a:noFill/>
        </p:spPr>
        <p:txBody>
          <a:bodyPr wrap="square" rtlCol="0">
            <a:spAutoFit/>
          </a:bodyPr>
          <a:lstStyle/>
          <a:p>
            <a:r>
              <a:rPr lang="en-US" sz="3600" b="1" dirty="0">
                <a:solidFill>
                  <a:schemeClr val="bg1"/>
                </a:solidFill>
                <a:latin typeface="Calibri" panose="020F0502020204030204" pitchFamily="34" charset="0"/>
                <a:cs typeface="Calibri" panose="020F0502020204030204" pitchFamily="34" charset="0"/>
              </a:rPr>
              <a:t>Reliable AI Content - Key principles</a:t>
            </a:r>
          </a:p>
          <a:p>
            <a:r>
              <a:rPr lang="en-US" sz="3600" b="1" dirty="0">
                <a:solidFill>
                  <a:schemeClr val="bg1"/>
                </a:solidFill>
                <a:latin typeface="Calibri" panose="020F0502020204030204" pitchFamily="34" charset="0"/>
                <a:cs typeface="Calibri" panose="020F0502020204030204" pitchFamily="34" charset="0"/>
              </a:rPr>
              <a:t> </a:t>
            </a:r>
          </a:p>
          <a:p>
            <a:endParaRPr lang="en-US" sz="2667" b="1" dirty="0">
              <a:solidFill>
                <a:schemeClr val="bg1"/>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7DB122B5-D6C0-3E76-611B-BCDF8E872FD8}"/>
              </a:ext>
            </a:extLst>
          </p:cNvPr>
          <p:cNvSpPr/>
          <p:nvPr/>
        </p:nvSpPr>
        <p:spPr>
          <a:xfrm>
            <a:off x="-834936" y="3240649"/>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6" name="pole tekstowe 19">
            <a:extLst>
              <a:ext uri="{FF2B5EF4-FFF2-40B4-BE49-F238E27FC236}">
                <a16:creationId xmlns:a16="http://schemas.microsoft.com/office/drawing/2014/main" id="{D1B519E1-5DBD-0873-7C03-C235BAD65839}"/>
              </a:ext>
            </a:extLst>
          </p:cNvPr>
          <p:cNvSpPr txBox="1"/>
          <p:nvPr/>
        </p:nvSpPr>
        <p:spPr>
          <a:xfrm>
            <a:off x="4280987" y="474694"/>
            <a:ext cx="7310378" cy="6324808"/>
          </a:xfrm>
          <a:prstGeom prst="rect">
            <a:avLst/>
          </a:prstGeom>
          <a:noFill/>
        </p:spPr>
        <p:txBody>
          <a:bodyPr wrap="square" rtlCol="0">
            <a:spAutoFit/>
          </a:bodyPr>
          <a:lstStyle/>
          <a:p>
            <a:pPr marL="457200" indent="-457200">
              <a:lnSpc>
                <a:spcPts val="2580"/>
              </a:lnSpc>
              <a:spcAft>
                <a:spcPts val="1000"/>
              </a:spcAft>
              <a:buClr>
                <a:srgbClr val="22BDBF"/>
              </a:buClr>
              <a:buFont typeface="Arial" panose="020B0604020202020204" pitchFamily="34" charset="0"/>
              <a:buChar char="•"/>
            </a:pPr>
            <a:r>
              <a:rPr lang="en-US" sz="2400" b="1" dirty="0">
                <a:solidFill>
                  <a:srgbClr val="10153D"/>
                </a:solidFill>
                <a:latin typeface="Calibri" panose="020F0502020204030204" pitchFamily="34" charset="0"/>
                <a:cs typeface="Calibri" panose="020F0502020204030204" pitchFamily="34" charset="0"/>
              </a:rPr>
              <a:t>Cite sources. </a:t>
            </a:r>
            <a:r>
              <a:rPr lang="en-US" sz="2400" dirty="0">
                <a:solidFill>
                  <a:srgbClr val="10153D"/>
                </a:solidFill>
                <a:latin typeface="Calibri" panose="020F0502020204030204" pitchFamily="34" charset="0"/>
                <a:cs typeface="Calibri" panose="020F0502020204030204" pitchFamily="34" charset="0"/>
              </a:rPr>
              <a:t>Refer to studies, reports, official statements, and original data.</a:t>
            </a:r>
          </a:p>
          <a:p>
            <a:pPr marL="457200" indent="-457200">
              <a:lnSpc>
                <a:spcPts val="2580"/>
              </a:lnSpc>
              <a:spcAft>
                <a:spcPts val="1000"/>
              </a:spcAft>
              <a:buClr>
                <a:srgbClr val="22BDBF"/>
              </a:buClr>
              <a:buFont typeface="Arial" panose="020B0604020202020204" pitchFamily="34" charset="0"/>
              <a:buChar char="•"/>
            </a:pPr>
            <a:r>
              <a:rPr lang="en-US" sz="2400" b="1" dirty="0">
                <a:solidFill>
                  <a:srgbClr val="10153D"/>
                </a:solidFill>
                <a:latin typeface="Calibri" panose="020F0502020204030204" pitchFamily="34" charset="0"/>
                <a:cs typeface="Calibri" panose="020F0502020204030204" pitchFamily="34" charset="0"/>
              </a:rPr>
              <a:t>Verify before publishing</a:t>
            </a:r>
            <a:r>
              <a:rPr lang="en-US" sz="2400" dirty="0">
                <a:solidFill>
                  <a:srgbClr val="10153D"/>
                </a:solidFill>
                <a:latin typeface="Calibri" panose="020F0502020204030204" pitchFamily="34" charset="0"/>
                <a:cs typeface="Calibri" panose="020F0502020204030204" pitchFamily="34" charset="0"/>
              </a:rPr>
              <a:t>. Every piece of content should be checked for facts, numbers, and context.</a:t>
            </a:r>
          </a:p>
          <a:p>
            <a:pPr marL="457200" indent="-457200">
              <a:lnSpc>
                <a:spcPts val="2580"/>
              </a:lnSpc>
              <a:spcAft>
                <a:spcPts val="1000"/>
              </a:spcAft>
              <a:buClr>
                <a:srgbClr val="22BDBF"/>
              </a:buClr>
              <a:buFont typeface="Arial" panose="020B0604020202020204" pitchFamily="34" charset="0"/>
              <a:buChar char="•"/>
            </a:pPr>
            <a:r>
              <a:rPr lang="en-US" sz="2400" b="1" dirty="0">
                <a:solidFill>
                  <a:srgbClr val="10153D"/>
                </a:solidFill>
                <a:latin typeface="Calibri" panose="020F0502020204030204" pitchFamily="34" charset="0"/>
                <a:cs typeface="Calibri" panose="020F0502020204030204" pitchFamily="34" charset="0"/>
              </a:rPr>
              <a:t>Disclose AI use. </a:t>
            </a:r>
            <a:r>
              <a:rPr lang="en-US" sz="2400" dirty="0">
                <a:solidFill>
                  <a:srgbClr val="10153D"/>
                </a:solidFill>
                <a:latin typeface="Calibri" panose="020F0502020204030204" pitchFamily="34" charset="0"/>
                <a:cs typeface="Calibri" panose="020F0502020204030204" pitchFamily="34" charset="0"/>
              </a:rPr>
              <a:t>Transparency increases audience trust.</a:t>
            </a:r>
          </a:p>
          <a:p>
            <a:pPr marL="457200" indent="-457200">
              <a:lnSpc>
                <a:spcPts val="2580"/>
              </a:lnSpc>
              <a:spcAft>
                <a:spcPts val="1000"/>
              </a:spcAft>
              <a:buClr>
                <a:srgbClr val="22BDBF"/>
              </a:buClr>
              <a:buFont typeface="Arial" panose="020B0604020202020204" pitchFamily="34" charset="0"/>
              <a:buChar char="•"/>
            </a:pPr>
            <a:r>
              <a:rPr lang="en-US" sz="2400" b="1" dirty="0">
                <a:solidFill>
                  <a:srgbClr val="10153D"/>
                </a:solidFill>
                <a:latin typeface="Calibri" panose="020F0502020204030204" pitchFamily="34" charset="0"/>
                <a:cs typeface="Calibri" panose="020F0502020204030204" pitchFamily="34" charset="0"/>
              </a:rPr>
              <a:t>Write clearly and precisely. </a:t>
            </a:r>
            <a:r>
              <a:rPr lang="en-US" sz="2400" dirty="0">
                <a:solidFill>
                  <a:srgbClr val="10153D"/>
                </a:solidFill>
                <a:latin typeface="Calibri" panose="020F0502020204030204" pitchFamily="34" charset="0"/>
                <a:cs typeface="Calibri" panose="020F0502020204030204" pitchFamily="34" charset="0"/>
              </a:rPr>
              <a:t>Avoid vague wording that can lead to misinterpretation.</a:t>
            </a:r>
          </a:p>
          <a:p>
            <a:pPr marL="457200" indent="-457200">
              <a:lnSpc>
                <a:spcPts val="2580"/>
              </a:lnSpc>
              <a:spcAft>
                <a:spcPts val="1000"/>
              </a:spcAft>
              <a:buClr>
                <a:srgbClr val="22BDBF"/>
              </a:buClr>
              <a:buFont typeface="Arial" panose="020B0604020202020204" pitchFamily="34" charset="0"/>
              <a:buChar char="•"/>
            </a:pPr>
            <a:r>
              <a:rPr lang="en-US" sz="2400" b="1" dirty="0">
                <a:solidFill>
                  <a:srgbClr val="10153D"/>
                </a:solidFill>
                <a:latin typeface="Calibri" panose="020F0502020204030204" pitchFamily="34" charset="0"/>
                <a:cs typeface="Calibri" panose="020F0502020204030204" pitchFamily="34" charset="0"/>
              </a:rPr>
              <a:t>Update content. </a:t>
            </a:r>
            <a:r>
              <a:rPr lang="en-US" sz="2400" dirty="0">
                <a:solidFill>
                  <a:srgbClr val="10153D"/>
                </a:solidFill>
                <a:latin typeface="Calibri" panose="020F0502020204030204" pitchFamily="34" charset="0"/>
                <a:cs typeface="Calibri" panose="020F0502020204030204" pitchFamily="34" charset="0"/>
              </a:rPr>
              <a:t>When new data appears or an error is found, revise the material.</a:t>
            </a:r>
          </a:p>
          <a:p>
            <a:pPr marL="457200" indent="-457200">
              <a:lnSpc>
                <a:spcPts val="2580"/>
              </a:lnSpc>
              <a:spcAft>
                <a:spcPts val="1000"/>
              </a:spcAft>
              <a:buClr>
                <a:srgbClr val="22BDBF"/>
              </a:buClr>
              <a:buFont typeface="Arial" panose="020B0604020202020204" pitchFamily="34" charset="0"/>
              <a:buChar char="•"/>
            </a:pPr>
            <a:r>
              <a:rPr lang="en-US" sz="2400" b="1" dirty="0">
                <a:solidFill>
                  <a:srgbClr val="10153D"/>
                </a:solidFill>
                <a:latin typeface="Calibri" panose="020F0502020204030204" pitchFamily="34" charset="0"/>
                <a:cs typeface="Calibri" panose="020F0502020204030204" pitchFamily="34" charset="0"/>
              </a:rPr>
              <a:t>Ensure clear authorship and accountability. </a:t>
            </a:r>
            <a:r>
              <a:rPr lang="en-US" sz="2400" dirty="0">
                <a:solidFill>
                  <a:srgbClr val="10153D"/>
                </a:solidFill>
                <a:latin typeface="Calibri" panose="020F0502020204030204" pitchFamily="34" charset="0"/>
                <a:cs typeface="Calibri" panose="020F0502020204030204" pitchFamily="34" charset="0"/>
              </a:rPr>
              <a:t>Content should have an identifiable author or editorial owner.</a:t>
            </a:r>
          </a:p>
          <a:p>
            <a:pPr marL="457200" indent="-457200">
              <a:lnSpc>
                <a:spcPts val="2580"/>
              </a:lnSpc>
              <a:spcAft>
                <a:spcPts val="1000"/>
              </a:spcAft>
              <a:buClr>
                <a:srgbClr val="22BDBF"/>
              </a:buClr>
              <a:buFont typeface="Arial" panose="020B0604020202020204" pitchFamily="34" charset="0"/>
              <a:buChar char="•"/>
            </a:pPr>
            <a:r>
              <a:rPr lang="en-US" sz="2400" b="1" dirty="0">
                <a:solidFill>
                  <a:srgbClr val="10153D"/>
                </a:solidFill>
                <a:latin typeface="Calibri" panose="020F0502020204030204" pitchFamily="34" charset="0"/>
                <a:cs typeface="Calibri" panose="020F0502020204030204" pitchFamily="34" charset="0"/>
              </a:rPr>
              <a:t>Do not manipulate the audience. </a:t>
            </a:r>
            <a:r>
              <a:rPr lang="en-US" sz="2400" dirty="0">
                <a:solidFill>
                  <a:srgbClr val="10153D"/>
                </a:solidFill>
                <a:latin typeface="Calibri" panose="020F0502020204030204" pitchFamily="34" charset="0"/>
                <a:cs typeface="Calibri" panose="020F0502020204030204" pitchFamily="34" charset="0"/>
              </a:rPr>
              <a:t>AI should not be used to deliberately mislead people, even if it increases reach.</a:t>
            </a:r>
          </a:p>
          <a:p>
            <a:pPr>
              <a:lnSpc>
                <a:spcPts val="2580"/>
              </a:lnSpc>
              <a:spcAft>
                <a:spcPts val="1000"/>
              </a:spcAft>
              <a:buClr>
                <a:srgbClr val="22BDBF"/>
              </a:buClr>
            </a:pPr>
            <a:endParaRPr lang="en-US" sz="2400" dirty="0">
              <a:solidFill>
                <a:srgbClr val="10153D"/>
              </a:solidFill>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17A3456C-8F30-C117-E7AF-AB1CC020C1ED}"/>
              </a:ext>
            </a:extLst>
          </p:cNvPr>
          <p:cNvSpPr/>
          <p:nvPr/>
        </p:nvSpPr>
        <p:spPr>
          <a:xfrm rot="16200000">
            <a:off x="2520475" y="1772590"/>
            <a:ext cx="2556000" cy="95191"/>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Tree>
    <p:extLst>
      <p:ext uri="{BB962C8B-B14F-4D97-AF65-F5344CB8AC3E}">
        <p14:creationId xmlns:p14="http://schemas.microsoft.com/office/powerpoint/2010/main" val="12738975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DF7E9-3DE3-E3ED-06DE-9EAB3470A58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0C8EC20-D054-D872-F51A-AD58AAB7FE8F}"/>
              </a:ext>
            </a:extLst>
          </p:cNvPr>
          <p:cNvSpPr/>
          <p:nvPr/>
        </p:nvSpPr>
        <p:spPr>
          <a:xfrm flipH="1" flipV="1">
            <a:off x="0" y="5642553"/>
            <a:ext cx="4256438" cy="11935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40" name="Rectangle 39">
            <a:extLst>
              <a:ext uri="{FF2B5EF4-FFF2-40B4-BE49-F238E27FC236}">
                <a16:creationId xmlns:a16="http://schemas.microsoft.com/office/drawing/2014/main" id="{5D7956B9-3F20-8C0B-DE41-F98FF7395F8A}"/>
              </a:ext>
            </a:extLst>
          </p:cNvPr>
          <p:cNvSpPr/>
          <p:nvPr/>
        </p:nvSpPr>
        <p:spPr>
          <a:xfrm flipH="1" flipV="1">
            <a:off x="0" y="1135624"/>
            <a:ext cx="12185500" cy="2571814"/>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3" name="Graphic 7">
            <a:extLst>
              <a:ext uri="{FF2B5EF4-FFF2-40B4-BE49-F238E27FC236}">
                <a16:creationId xmlns:a16="http://schemas.microsoft.com/office/drawing/2014/main" id="{0FAE37E8-EEFA-8217-57D0-E77B06A54653}"/>
              </a:ext>
            </a:extLst>
          </p:cNvPr>
          <p:cNvSpPr/>
          <p:nvPr/>
        </p:nvSpPr>
        <p:spPr>
          <a:xfrm>
            <a:off x="9412660" y="1437539"/>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grpSp>
        <p:nvGrpSpPr>
          <p:cNvPr id="8" name="Google Shape;1272;p35">
            <a:extLst>
              <a:ext uri="{FF2B5EF4-FFF2-40B4-BE49-F238E27FC236}">
                <a16:creationId xmlns:a16="http://schemas.microsoft.com/office/drawing/2014/main" id="{BAC00F61-9721-6AC7-20B2-DB508E5EF668}"/>
              </a:ext>
            </a:extLst>
          </p:cNvPr>
          <p:cNvGrpSpPr/>
          <p:nvPr/>
        </p:nvGrpSpPr>
        <p:grpSpPr>
          <a:xfrm>
            <a:off x="1502201" y="2677943"/>
            <a:ext cx="1860191" cy="1861599"/>
            <a:chOff x="836677" y="2561257"/>
            <a:chExt cx="736471" cy="737029"/>
          </a:xfrm>
        </p:grpSpPr>
        <p:sp>
          <p:nvSpPr>
            <p:cNvPr id="12" name="Google Shape;1273;p35">
              <a:extLst>
                <a:ext uri="{FF2B5EF4-FFF2-40B4-BE49-F238E27FC236}">
                  <a16:creationId xmlns:a16="http://schemas.microsoft.com/office/drawing/2014/main" id="{14C7F0E5-983D-45AC-49C5-6883B8A874F4}"/>
                </a:ext>
              </a:extLst>
            </p:cNvPr>
            <p:cNvSpPr/>
            <p:nvPr/>
          </p:nvSpPr>
          <p:spPr>
            <a:xfrm>
              <a:off x="836677" y="2561257"/>
              <a:ext cx="736471" cy="737029"/>
            </a:xfrm>
            <a:custGeom>
              <a:avLst/>
              <a:gdLst/>
              <a:ahLst/>
              <a:cxnLst/>
              <a:rect l="l" t="t" r="r" b="b"/>
              <a:pathLst>
                <a:path w="42247" h="42279" extrusionOk="0">
                  <a:moveTo>
                    <a:pt x="18811" y="0"/>
                  </a:moveTo>
                  <a:cubicBezTo>
                    <a:pt x="18273" y="0"/>
                    <a:pt x="17830" y="412"/>
                    <a:pt x="17798" y="950"/>
                  </a:cubicBezTo>
                  <a:lnTo>
                    <a:pt x="17608" y="3579"/>
                  </a:lnTo>
                  <a:cubicBezTo>
                    <a:pt x="17545" y="3991"/>
                    <a:pt x="17260" y="4371"/>
                    <a:pt x="16816" y="4497"/>
                  </a:cubicBezTo>
                  <a:cubicBezTo>
                    <a:pt x="15264" y="4877"/>
                    <a:pt x="13776" y="5511"/>
                    <a:pt x="12383" y="6334"/>
                  </a:cubicBezTo>
                  <a:cubicBezTo>
                    <a:pt x="12216" y="6431"/>
                    <a:pt x="12032" y="6480"/>
                    <a:pt x="11848" y="6480"/>
                  </a:cubicBezTo>
                  <a:cubicBezTo>
                    <a:pt x="11611" y="6480"/>
                    <a:pt x="11375" y="6399"/>
                    <a:pt x="11179" y="6239"/>
                  </a:cubicBezTo>
                  <a:lnTo>
                    <a:pt x="9216" y="4529"/>
                  </a:lnTo>
                  <a:cubicBezTo>
                    <a:pt x="9030" y="4359"/>
                    <a:pt x="8783" y="4271"/>
                    <a:pt x="8536" y="4271"/>
                  </a:cubicBezTo>
                  <a:cubicBezTo>
                    <a:pt x="8277" y="4271"/>
                    <a:pt x="8016" y="4366"/>
                    <a:pt x="7822" y="4561"/>
                  </a:cubicBezTo>
                  <a:lnTo>
                    <a:pt x="6777" y="5606"/>
                  </a:lnTo>
                  <a:lnTo>
                    <a:pt x="5732" y="6619"/>
                  </a:lnTo>
                  <a:lnTo>
                    <a:pt x="4655" y="7664"/>
                  </a:lnTo>
                  <a:cubicBezTo>
                    <a:pt x="4275" y="8044"/>
                    <a:pt x="4244" y="8678"/>
                    <a:pt x="4592" y="9058"/>
                  </a:cubicBezTo>
                  <a:lnTo>
                    <a:pt x="6302" y="11084"/>
                  </a:lnTo>
                  <a:cubicBezTo>
                    <a:pt x="6587" y="11433"/>
                    <a:pt x="6619" y="11908"/>
                    <a:pt x="6397" y="12288"/>
                  </a:cubicBezTo>
                  <a:cubicBezTo>
                    <a:pt x="5510" y="13745"/>
                    <a:pt x="4845" y="15360"/>
                    <a:pt x="4434" y="17038"/>
                  </a:cubicBezTo>
                  <a:cubicBezTo>
                    <a:pt x="4339" y="17450"/>
                    <a:pt x="3990" y="17798"/>
                    <a:pt x="3547" y="17830"/>
                  </a:cubicBezTo>
                  <a:lnTo>
                    <a:pt x="950" y="18020"/>
                  </a:lnTo>
                  <a:cubicBezTo>
                    <a:pt x="412" y="18052"/>
                    <a:pt x="0" y="18495"/>
                    <a:pt x="0" y="19033"/>
                  </a:cubicBezTo>
                  <a:lnTo>
                    <a:pt x="0" y="23467"/>
                  </a:lnTo>
                  <a:cubicBezTo>
                    <a:pt x="0" y="24005"/>
                    <a:pt x="412" y="24449"/>
                    <a:pt x="950" y="24480"/>
                  </a:cubicBezTo>
                  <a:lnTo>
                    <a:pt x="3579" y="24702"/>
                  </a:lnTo>
                  <a:cubicBezTo>
                    <a:pt x="4022" y="24734"/>
                    <a:pt x="4370" y="25019"/>
                    <a:pt x="4497" y="25462"/>
                  </a:cubicBezTo>
                  <a:cubicBezTo>
                    <a:pt x="4909" y="27109"/>
                    <a:pt x="5574" y="28661"/>
                    <a:pt x="6460" y="30117"/>
                  </a:cubicBezTo>
                  <a:cubicBezTo>
                    <a:pt x="6682" y="30497"/>
                    <a:pt x="6651" y="30972"/>
                    <a:pt x="6365" y="31321"/>
                  </a:cubicBezTo>
                  <a:lnTo>
                    <a:pt x="4719" y="33284"/>
                  </a:lnTo>
                  <a:cubicBezTo>
                    <a:pt x="4370" y="33696"/>
                    <a:pt x="4402" y="34298"/>
                    <a:pt x="4782" y="34678"/>
                  </a:cubicBezTo>
                  <a:lnTo>
                    <a:pt x="5859" y="35723"/>
                  </a:lnTo>
                  <a:lnTo>
                    <a:pt x="6872" y="36768"/>
                  </a:lnTo>
                  <a:lnTo>
                    <a:pt x="7981" y="37813"/>
                  </a:lnTo>
                  <a:cubicBezTo>
                    <a:pt x="8179" y="38011"/>
                    <a:pt x="8437" y="38114"/>
                    <a:pt x="8697" y="38114"/>
                  </a:cubicBezTo>
                  <a:cubicBezTo>
                    <a:pt x="8936" y="38114"/>
                    <a:pt x="9177" y="38027"/>
                    <a:pt x="9374" y="37845"/>
                  </a:cubicBezTo>
                  <a:lnTo>
                    <a:pt x="11338" y="36134"/>
                  </a:lnTo>
                  <a:cubicBezTo>
                    <a:pt x="11537" y="35953"/>
                    <a:pt x="11779" y="35865"/>
                    <a:pt x="12020" y="35865"/>
                  </a:cubicBezTo>
                  <a:cubicBezTo>
                    <a:pt x="12200" y="35865"/>
                    <a:pt x="12379" y="35913"/>
                    <a:pt x="12541" y="36008"/>
                  </a:cubicBezTo>
                  <a:cubicBezTo>
                    <a:pt x="14029" y="36863"/>
                    <a:pt x="15645" y="37496"/>
                    <a:pt x="17323" y="37876"/>
                  </a:cubicBezTo>
                  <a:cubicBezTo>
                    <a:pt x="17766" y="37971"/>
                    <a:pt x="18083" y="38351"/>
                    <a:pt x="18115" y="38795"/>
                  </a:cubicBezTo>
                  <a:lnTo>
                    <a:pt x="18368" y="41392"/>
                  </a:lnTo>
                  <a:cubicBezTo>
                    <a:pt x="18431" y="41898"/>
                    <a:pt x="18875" y="42278"/>
                    <a:pt x="19413" y="42278"/>
                  </a:cubicBezTo>
                  <a:lnTo>
                    <a:pt x="20902" y="42247"/>
                  </a:lnTo>
                  <a:lnTo>
                    <a:pt x="22358" y="42215"/>
                  </a:lnTo>
                  <a:lnTo>
                    <a:pt x="23847" y="42183"/>
                  </a:lnTo>
                  <a:cubicBezTo>
                    <a:pt x="24385" y="42183"/>
                    <a:pt x="24797" y="41772"/>
                    <a:pt x="24829" y="41233"/>
                  </a:cubicBezTo>
                  <a:lnTo>
                    <a:pt x="24987" y="38605"/>
                  </a:lnTo>
                  <a:cubicBezTo>
                    <a:pt x="25019" y="38161"/>
                    <a:pt x="25304" y="37781"/>
                    <a:pt x="25747" y="37655"/>
                  </a:cubicBezTo>
                  <a:cubicBezTo>
                    <a:pt x="27235" y="37243"/>
                    <a:pt x="28692" y="36610"/>
                    <a:pt x="30022" y="35818"/>
                  </a:cubicBezTo>
                  <a:cubicBezTo>
                    <a:pt x="30189" y="35721"/>
                    <a:pt x="30373" y="35672"/>
                    <a:pt x="30557" y="35672"/>
                  </a:cubicBezTo>
                  <a:cubicBezTo>
                    <a:pt x="30794" y="35672"/>
                    <a:pt x="31030" y="35752"/>
                    <a:pt x="31226" y="35913"/>
                  </a:cubicBezTo>
                  <a:lnTo>
                    <a:pt x="33189" y="37591"/>
                  </a:lnTo>
                  <a:cubicBezTo>
                    <a:pt x="33386" y="37742"/>
                    <a:pt x="33625" y="37821"/>
                    <a:pt x="33864" y="37821"/>
                  </a:cubicBezTo>
                  <a:cubicBezTo>
                    <a:pt x="34125" y="37821"/>
                    <a:pt x="34384" y="37727"/>
                    <a:pt x="34583" y="37528"/>
                  </a:cubicBezTo>
                  <a:lnTo>
                    <a:pt x="35659" y="36451"/>
                  </a:lnTo>
                  <a:lnTo>
                    <a:pt x="36704" y="35438"/>
                  </a:lnTo>
                  <a:lnTo>
                    <a:pt x="37750" y="34393"/>
                  </a:lnTo>
                  <a:cubicBezTo>
                    <a:pt x="38130" y="34013"/>
                    <a:pt x="38130" y="33379"/>
                    <a:pt x="37781" y="32999"/>
                  </a:cubicBezTo>
                  <a:lnTo>
                    <a:pt x="36071" y="31004"/>
                  </a:lnTo>
                  <a:cubicBezTo>
                    <a:pt x="35786" y="30687"/>
                    <a:pt x="35723" y="30181"/>
                    <a:pt x="35944" y="29832"/>
                  </a:cubicBezTo>
                  <a:cubicBezTo>
                    <a:pt x="36799" y="28407"/>
                    <a:pt x="37401" y="26855"/>
                    <a:pt x="37813" y="25272"/>
                  </a:cubicBezTo>
                  <a:cubicBezTo>
                    <a:pt x="37908" y="24829"/>
                    <a:pt x="38256" y="24512"/>
                    <a:pt x="38731" y="24480"/>
                  </a:cubicBezTo>
                  <a:lnTo>
                    <a:pt x="41296" y="24259"/>
                  </a:lnTo>
                  <a:cubicBezTo>
                    <a:pt x="41835" y="24227"/>
                    <a:pt x="42247" y="23784"/>
                    <a:pt x="42247" y="23245"/>
                  </a:cubicBezTo>
                  <a:lnTo>
                    <a:pt x="42247" y="18812"/>
                  </a:lnTo>
                  <a:cubicBezTo>
                    <a:pt x="42247" y="18273"/>
                    <a:pt x="41835" y="17830"/>
                    <a:pt x="41296" y="17798"/>
                  </a:cubicBezTo>
                  <a:lnTo>
                    <a:pt x="38668" y="17577"/>
                  </a:lnTo>
                  <a:cubicBezTo>
                    <a:pt x="38225" y="17545"/>
                    <a:pt x="37876" y="17260"/>
                    <a:pt x="37750" y="16848"/>
                  </a:cubicBezTo>
                  <a:cubicBezTo>
                    <a:pt x="37338" y="15296"/>
                    <a:pt x="36736" y="13808"/>
                    <a:pt x="35944" y="12446"/>
                  </a:cubicBezTo>
                  <a:cubicBezTo>
                    <a:pt x="35691" y="12066"/>
                    <a:pt x="35754" y="11559"/>
                    <a:pt x="36039" y="11243"/>
                  </a:cubicBezTo>
                  <a:lnTo>
                    <a:pt x="37750" y="9279"/>
                  </a:lnTo>
                  <a:cubicBezTo>
                    <a:pt x="38098" y="8899"/>
                    <a:pt x="38066" y="8266"/>
                    <a:pt x="37718" y="7886"/>
                  </a:cubicBezTo>
                  <a:lnTo>
                    <a:pt x="36673" y="6841"/>
                  </a:lnTo>
                  <a:lnTo>
                    <a:pt x="35628" y="5764"/>
                  </a:lnTo>
                  <a:lnTo>
                    <a:pt x="34583" y="4719"/>
                  </a:lnTo>
                  <a:cubicBezTo>
                    <a:pt x="34377" y="4496"/>
                    <a:pt x="34106" y="4384"/>
                    <a:pt x="33835" y="4384"/>
                  </a:cubicBezTo>
                  <a:cubicBezTo>
                    <a:pt x="33606" y="4384"/>
                    <a:pt x="33378" y="4464"/>
                    <a:pt x="33189" y="4624"/>
                  </a:cubicBezTo>
                  <a:lnTo>
                    <a:pt x="31162" y="6334"/>
                  </a:lnTo>
                  <a:cubicBezTo>
                    <a:pt x="30984" y="6494"/>
                    <a:pt x="30756" y="6575"/>
                    <a:pt x="30523" y="6575"/>
                  </a:cubicBezTo>
                  <a:cubicBezTo>
                    <a:pt x="30341" y="6575"/>
                    <a:pt x="30157" y="6526"/>
                    <a:pt x="29991" y="6429"/>
                  </a:cubicBezTo>
                  <a:cubicBezTo>
                    <a:pt x="28502" y="5511"/>
                    <a:pt x="26919" y="4846"/>
                    <a:pt x="25240" y="4434"/>
                  </a:cubicBezTo>
                  <a:cubicBezTo>
                    <a:pt x="24797" y="4339"/>
                    <a:pt x="24480" y="3959"/>
                    <a:pt x="24449" y="3516"/>
                  </a:cubicBezTo>
                  <a:lnTo>
                    <a:pt x="24259" y="950"/>
                  </a:lnTo>
                  <a:cubicBezTo>
                    <a:pt x="24195" y="412"/>
                    <a:pt x="23752" y="0"/>
                    <a:pt x="23213" y="0"/>
                  </a:cubicBezTo>
                  <a:close/>
                </a:path>
              </a:pathLst>
            </a:custGeom>
            <a:solidFill>
              <a:srgbClr val="E8068C"/>
            </a:solidFill>
            <a:ln>
              <a:solidFill>
                <a:srgbClr val="E8068C"/>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13" name="Google Shape;1274;p35">
              <a:extLst>
                <a:ext uri="{FF2B5EF4-FFF2-40B4-BE49-F238E27FC236}">
                  <a16:creationId xmlns:a16="http://schemas.microsoft.com/office/drawing/2014/main" id="{272FB21F-A6D9-EED2-1600-E7F14D9C3095}"/>
                </a:ext>
              </a:extLst>
            </p:cNvPr>
            <p:cNvSpPr/>
            <p:nvPr/>
          </p:nvSpPr>
          <p:spPr>
            <a:xfrm>
              <a:off x="948635" y="2674263"/>
              <a:ext cx="510900" cy="510900"/>
            </a:xfrm>
            <a:prstGeom prst="ellipse">
              <a:avLst/>
            </a:prstGeom>
            <a:solidFill>
              <a:srgbClr val="FFFFFF"/>
            </a:solidFill>
            <a:ln>
              <a:solidFill>
                <a:srgbClr val="E8068C"/>
              </a:solidFill>
            </a:ln>
          </p:spPr>
          <p:txBody>
            <a:bodyPr spcFirstLastPara="1" wrap="square" lIns="91425" tIns="91425" rIns="91425" bIns="91425" anchor="ctr" anchorCtr="0">
              <a:noAutofit/>
            </a:bodyPr>
            <a:lstStyle/>
            <a:p>
              <a:pPr marL="0" lvl="0" indent="0" algn="ctr" rtl="0">
                <a:spcBef>
                  <a:spcPts val="0"/>
                </a:spcBef>
                <a:spcAft>
                  <a:spcPts val="0"/>
                </a:spcAft>
                <a:buNone/>
              </a:pPr>
              <a:endParaRPr sz="1700" spc="-150" dirty="0">
                <a:solidFill>
                  <a:schemeClr val="accent1"/>
                </a:solidFill>
                <a:latin typeface="Calibri" panose="020F0502020204030204" pitchFamily="34" charset="0"/>
                <a:ea typeface="Fira Sans"/>
                <a:cs typeface="Calibri" panose="020F0502020204030204" pitchFamily="34" charset="0"/>
                <a:sym typeface="Fira Sans"/>
              </a:endParaRPr>
            </a:p>
          </p:txBody>
        </p:sp>
      </p:grpSp>
      <p:grpSp>
        <p:nvGrpSpPr>
          <p:cNvPr id="18" name="Google Shape;1282;p35">
            <a:extLst>
              <a:ext uri="{FF2B5EF4-FFF2-40B4-BE49-F238E27FC236}">
                <a16:creationId xmlns:a16="http://schemas.microsoft.com/office/drawing/2014/main" id="{6631A9D5-DCA2-9FD6-6451-7F03456D8815}"/>
              </a:ext>
            </a:extLst>
          </p:cNvPr>
          <p:cNvGrpSpPr/>
          <p:nvPr/>
        </p:nvGrpSpPr>
        <p:grpSpPr>
          <a:xfrm>
            <a:off x="8764388" y="2677943"/>
            <a:ext cx="1860189" cy="1861597"/>
            <a:chOff x="3530407" y="2561257"/>
            <a:chExt cx="736471" cy="737029"/>
          </a:xfrm>
        </p:grpSpPr>
        <p:sp>
          <p:nvSpPr>
            <p:cNvPr id="22" name="Google Shape;1283;p35">
              <a:extLst>
                <a:ext uri="{FF2B5EF4-FFF2-40B4-BE49-F238E27FC236}">
                  <a16:creationId xmlns:a16="http://schemas.microsoft.com/office/drawing/2014/main" id="{D9DCC211-1A34-2E25-45C0-A235A52C1D2B}"/>
                </a:ext>
              </a:extLst>
            </p:cNvPr>
            <p:cNvSpPr/>
            <p:nvPr/>
          </p:nvSpPr>
          <p:spPr>
            <a:xfrm>
              <a:off x="3530407" y="2561257"/>
              <a:ext cx="736471" cy="737029"/>
            </a:xfrm>
            <a:custGeom>
              <a:avLst/>
              <a:gdLst/>
              <a:ahLst/>
              <a:cxnLst/>
              <a:rect l="l" t="t" r="r" b="b"/>
              <a:pathLst>
                <a:path w="42247" h="42279" extrusionOk="0">
                  <a:moveTo>
                    <a:pt x="18811" y="0"/>
                  </a:moveTo>
                  <a:cubicBezTo>
                    <a:pt x="18273" y="0"/>
                    <a:pt x="17830" y="412"/>
                    <a:pt x="17798" y="950"/>
                  </a:cubicBezTo>
                  <a:lnTo>
                    <a:pt x="17608" y="3579"/>
                  </a:lnTo>
                  <a:cubicBezTo>
                    <a:pt x="17545" y="3991"/>
                    <a:pt x="17260" y="4371"/>
                    <a:pt x="16816" y="4497"/>
                  </a:cubicBezTo>
                  <a:cubicBezTo>
                    <a:pt x="15264" y="4877"/>
                    <a:pt x="13776" y="5511"/>
                    <a:pt x="12383" y="6334"/>
                  </a:cubicBezTo>
                  <a:cubicBezTo>
                    <a:pt x="12216" y="6431"/>
                    <a:pt x="12032" y="6480"/>
                    <a:pt x="11848" y="6480"/>
                  </a:cubicBezTo>
                  <a:cubicBezTo>
                    <a:pt x="11611" y="6480"/>
                    <a:pt x="11375" y="6399"/>
                    <a:pt x="11179" y="6239"/>
                  </a:cubicBezTo>
                  <a:lnTo>
                    <a:pt x="9216" y="4529"/>
                  </a:lnTo>
                  <a:cubicBezTo>
                    <a:pt x="9030" y="4359"/>
                    <a:pt x="8783" y="4271"/>
                    <a:pt x="8536" y="4271"/>
                  </a:cubicBezTo>
                  <a:cubicBezTo>
                    <a:pt x="8277" y="4271"/>
                    <a:pt x="8016" y="4366"/>
                    <a:pt x="7822" y="4561"/>
                  </a:cubicBezTo>
                  <a:lnTo>
                    <a:pt x="6777" y="5606"/>
                  </a:lnTo>
                  <a:lnTo>
                    <a:pt x="5732" y="6619"/>
                  </a:lnTo>
                  <a:lnTo>
                    <a:pt x="4655" y="7664"/>
                  </a:lnTo>
                  <a:cubicBezTo>
                    <a:pt x="4275" y="8044"/>
                    <a:pt x="4244" y="8678"/>
                    <a:pt x="4592" y="9058"/>
                  </a:cubicBezTo>
                  <a:lnTo>
                    <a:pt x="6302" y="11084"/>
                  </a:lnTo>
                  <a:cubicBezTo>
                    <a:pt x="6587" y="11433"/>
                    <a:pt x="6619" y="11908"/>
                    <a:pt x="6397" y="12288"/>
                  </a:cubicBezTo>
                  <a:cubicBezTo>
                    <a:pt x="5510" y="13745"/>
                    <a:pt x="4845" y="15360"/>
                    <a:pt x="4434" y="17038"/>
                  </a:cubicBezTo>
                  <a:cubicBezTo>
                    <a:pt x="4339" y="17450"/>
                    <a:pt x="3990" y="17798"/>
                    <a:pt x="3547" y="17830"/>
                  </a:cubicBezTo>
                  <a:lnTo>
                    <a:pt x="950" y="18020"/>
                  </a:lnTo>
                  <a:cubicBezTo>
                    <a:pt x="412" y="18052"/>
                    <a:pt x="0" y="18495"/>
                    <a:pt x="0" y="19033"/>
                  </a:cubicBezTo>
                  <a:lnTo>
                    <a:pt x="0" y="23467"/>
                  </a:lnTo>
                  <a:cubicBezTo>
                    <a:pt x="0" y="24005"/>
                    <a:pt x="412" y="24449"/>
                    <a:pt x="950" y="24480"/>
                  </a:cubicBezTo>
                  <a:lnTo>
                    <a:pt x="3579" y="24702"/>
                  </a:lnTo>
                  <a:cubicBezTo>
                    <a:pt x="4022" y="24734"/>
                    <a:pt x="4370" y="25019"/>
                    <a:pt x="4497" y="25462"/>
                  </a:cubicBezTo>
                  <a:cubicBezTo>
                    <a:pt x="4909" y="27109"/>
                    <a:pt x="5574" y="28661"/>
                    <a:pt x="6460" y="30117"/>
                  </a:cubicBezTo>
                  <a:cubicBezTo>
                    <a:pt x="6682" y="30497"/>
                    <a:pt x="6651" y="30972"/>
                    <a:pt x="6365" y="31321"/>
                  </a:cubicBezTo>
                  <a:lnTo>
                    <a:pt x="4719" y="33284"/>
                  </a:lnTo>
                  <a:cubicBezTo>
                    <a:pt x="4370" y="33696"/>
                    <a:pt x="4402" y="34298"/>
                    <a:pt x="4782" y="34678"/>
                  </a:cubicBezTo>
                  <a:lnTo>
                    <a:pt x="5859" y="35723"/>
                  </a:lnTo>
                  <a:lnTo>
                    <a:pt x="6872" y="36768"/>
                  </a:lnTo>
                  <a:lnTo>
                    <a:pt x="7981" y="37813"/>
                  </a:lnTo>
                  <a:cubicBezTo>
                    <a:pt x="8179" y="38011"/>
                    <a:pt x="8437" y="38114"/>
                    <a:pt x="8697" y="38114"/>
                  </a:cubicBezTo>
                  <a:cubicBezTo>
                    <a:pt x="8936" y="38114"/>
                    <a:pt x="9177" y="38027"/>
                    <a:pt x="9374" y="37845"/>
                  </a:cubicBezTo>
                  <a:lnTo>
                    <a:pt x="11338" y="36134"/>
                  </a:lnTo>
                  <a:cubicBezTo>
                    <a:pt x="11537" y="35953"/>
                    <a:pt x="11779" y="35865"/>
                    <a:pt x="12020" y="35865"/>
                  </a:cubicBezTo>
                  <a:cubicBezTo>
                    <a:pt x="12200" y="35865"/>
                    <a:pt x="12379" y="35913"/>
                    <a:pt x="12541" y="36008"/>
                  </a:cubicBezTo>
                  <a:cubicBezTo>
                    <a:pt x="14029" y="36863"/>
                    <a:pt x="15645" y="37496"/>
                    <a:pt x="17323" y="37876"/>
                  </a:cubicBezTo>
                  <a:cubicBezTo>
                    <a:pt x="17766" y="37971"/>
                    <a:pt x="18083" y="38351"/>
                    <a:pt x="18115" y="38795"/>
                  </a:cubicBezTo>
                  <a:lnTo>
                    <a:pt x="18368" y="41392"/>
                  </a:lnTo>
                  <a:cubicBezTo>
                    <a:pt x="18431" y="41898"/>
                    <a:pt x="18875" y="42278"/>
                    <a:pt x="19413" y="42278"/>
                  </a:cubicBezTo>
                  <a:lnTo>
                    <a:pt x="20902" y="42247"/>
                  </a:lnTo>
                  <a:lnTo>
                    <a:pt x="22358" y="42215"/>
                  </a:lnTo>
                  <a:lnTo>
                    <a:pt x="23847" y="42183"/>
                  </a:lnTo>
                  <a:cubicBezTo>
                    <a:pt x="24385" y="42183"/>
                    <a:pt x="24797" y="41772"/>
                    <a:pt x="24829" y="41233"/>
                  </a:cubicBezTo>
                  <a:lnTo>
                    <a:pt x="24987" y="38605"/>
                  </a:lnTo>
                  <a:cubicBezTo>
                    <a:pt x="25019" y="38161"/>
                    <a:pt x="25304" y="37781"/>
                    <a:pt x="25747" y="37655"/>
                  </a:cubicBezTo>
                  <a:cubicBezTo>
                    <a:pt x="27235" y="37243"/>
                    <a:pt x="28692" y="36610"/>
                    <a:pt x="30022" y="35818"/>
                  </a:cubicBezTo>
                  <a:cubicBezTo>
                    <a:pt x="30189" y="35721"/>
                    <a:pt x="30373" y="35672"/>
                    <a:pt x="30557" y="35672"/>
                  </a:cubicBezTo>
                  <a:cubicBezTo>
                    <a:pt x="30794" y="35672"/>
                    <a:pt x="31030" y="35752"/>
                    <a:pt x="31226" y="35913"/>
                  </a:cubicBezTo>
                  <a:lnTo>
                    <a:pt x="33189" y="37591"/>
                  </a:lnTo>
                  <a:cubicBezTo>
                    <a:pt x="33386" y="37742"/>
                    <a:pt x="33625" y="37821"/>
                    <a:pt x="33864" y="37821"/>
                  </a:cubicBezTo>
                  <a:cubicBezTo>
                    <a:pt x="34125" y="37821"/>
                    <a:pt x="34384" y="37727"/>
                    <a:pt x="34583" y="37528"/>
                  </a:cubicBezTo>
                  <a:lnTo>
                    <a:pt x="35659" y="36451"/>
                  </a:lnTo>
                  <a:lnTo>
                    <a:pt x="36704" y="35438"/>
                  </a:lnTo>
                  <a:lnTo>
                    <a:pt x="37750" y="34393"/>
                  </a:lnTo>
                  <a:cubicBezTo>
                    <a:pt x="38130" y="34013"/>
                    <a:pt x="38130" y="33379"/>
                    <a:pt x="37781" y="32999"/>
                  </a:cubicBezTo>
                  <a:lnTo>
                    <a:pt x="36071" y="31004"/>
                  </a:lnTo>
                  <a:cubicBezTo>
                    <a:pt x="35786" y="30687"/>
                    <a:pt x="35723" y="30181"/>
                    <a:pt x="35944" y="29832"/>
                  </a:cubicBezTo>
                  <a:cubicBezTo>
                    <a:pt x="36799" y="28407"/>
                    <a:pt x="37401" y="26855"/>
                    <a:pt x="37813" y="25272"/>
                  </a:cubicBezTo>
                  <a:cubicBezTo>
                    <a:pt x="37908" y="24829"/>
                    <a:pt x="38256" y="24512"/>
                    <a:pt x="38731" y="24480"/>
                  </a:cubicBezTo>
                  <a:lnTo>
                    <a:pt x="41296" y="24259"/>
                  </a:lnTo>
                  <a:cubicBezTo>
                    <a:pt x="41835" y="24227"/>
                    <a:pt x="42247" y="23784"/>
                    <a:pt x="42247" y="23245"/>
                  </a:cubicBezTo>
                  <a:lnTo>
                    <a:pt x="42247" y="18812"/>
                  </a:lnTo>
                  <a:cubicBezTo>
                    <a:pt x="42247" y="18273"/>
                    <a:pt x="41835" y="17830"/>
                    <a:pt x="41296" y="17798"/>
                  </a:cubicBezTo>
                  <a:lnTo>
                    <a:pt x="38668" y="17577"/>
                  </a:lnTo>
                  <a:cubicBezTo>
                    <a:pt x="38225" y="17545"/>
                    <a:pt x="37876" y="17260"/>
                    <a:pt x="37750" y="16848"/>
                  </a:cubicBezTo>
                  <a:cubicBezTo>
                    <a:pt x="37338" y="15296"/>
                    <a:pt x="36736" y="13808"/>
                    <a:pt x="35944" y="12446"/>
                  </a:cubicBezTo>
                  <a:cubicBezTo>
                    <a:pt x="35691" y="12066"/>
                    <a:pt x="35754" y="11559"/>
                    <a:pt x="36039" y="11243"/>
                  </a:cubicBezTo>
                  <a:lnTo>
                    <a:pt x="37750" y="9279"/>
                  </a:lnTo>
                  <a:cubicBezTo>
                    <a:pt x="38098" y="8899"/>
                    <a:pt x="38066" y="8266"/>
                    <a:pt x="37718" y="7886"/>
                  </a:cubicBezTo>
                  <a:lnTo>
                    <a:pt x="36673" y="6841"/>
                  </a:lnTo>
                  <a:lnTo>
                    <a:pt x="35628" y="5764"/>
                  </a:lnTo>
                  <a:lnTo>
                    <a:pt x="34583" y="4719"/>
                  </a:lnTo>
                  <a:cubicBezTo>
                    <a:pt x="34377" y="4496"/>
                    <a:pt x="34106" y="4384"/>
                    <a:pt x="33835" y="4384"/>
                  </a:cubicBezTo>
                  <a:cubicBezTo>
                    <a:pt x="33606" y="4384"/>
                    <a:pt x="33378" y="4464"/>
                    <a:pt x="33189" y="4624"/>
                  </a:cubicBezTo>
                  <a:lnTo>
                    <a:pt x="31162" y="6334"/>
                  </a:lnTo>
                  <a:cubicBezTo>
                    <a:pt x="30984" y="6494"/>
                    <a:pt x="30756" y="6575"/>
                    <a:pt x="30523" y="6575"/>
                  </a:cubicBezTo>
                  <a:cubicBezTo>
                    <a:pt x="30341" y="6575"/>
                    <a:pt x="30157" y="6526"/>
                    <a:pt x="29991" y="6429"/>
                  </a:cubicBezTo>
                  <a:cubicBezTo>
                    <a:pt x="28502" y="5511"/>
                    <a:pt x="26919" y="4846"/>
                    <a:pt x="25240" y="4434"/>
                  </a:cubicBezTo>
                  <a:cubicBezTo>
                    <a:pt x="24797" y="4339"/>
                    <a:pt x="24480" y="3959"/>
                    <a:pt x="24449" y="3516"/>
                  </a:cubicBezTo>
                  <a:lnTo>
                    <a:pt x="24259" y="950"/>
                  </a:lnTo>
                  <a:cubicBezTo>
                    <a:pt x="24195" y="412"/>
                    <a:pt x="23752" y="0"/>
                    <a:pt x="23213" y="0"/>
                  </a:cubicBezTo>
                  <a:close/>
                </a:path>
              </a:pathLst>
            </a:custGeom>
            <a:solidFill>
              <a:srgbClr val="307EAC"/>
            </a:solidFill>
            <a:ln>
              <a:solidFill>
                <a:srgbClr val="307EAC"/>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23" name="Google Shape;1284;p35">
              <a:extLst>
                <a:ext uri="{FF2B5EF4-FFF2-40B4-BE49-F238E27FC236}">
                  <a16:creationId xmlns:a16="http://schemas.microsoft.com/office/drawing/2014/main" id="{876D6D6B-79D0-848C-71EA-964680F2DEB0}"/>
                </a:ext>
              </a:extLst>
            </p:cNvPr>
            <p:cNvSpPr/>
            <p:nvPr/>
          </p:nvSpPr>
          <p:spPr>
            <a:xfrm>
              <a:off x="3643185" y="2674263"/>
              <a:ext cx="510900" cy="510900"/>
            </a:xfrm>
            <a:prstGeom prst="ellipse">
              <a:avLst/>
            </a:prstGeom>
            <a:solidFill>
              <a:srgbClr val="FFFFFF"/>
            </a:solidFill>
            <a:ln>
              <a:solidFill>
                <a:srgbClr val="307EAC"/>
              </a:solid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endParaRPr dirty="0">
                <a:solidFill>
                  <a:schemeClr val="accent3"/>
                </a:solidFill>
                <a:latin typeface="Calibri" panose="020F0502020204030204" pitchFamily="34" charset="0"/>
                <a:cs typeface="Calibri" panose="020F0502020204030204" pitchFamily="34" charset="0"/>
              </a:endParaRPr>
            </a:p>
          </p:txBody>
        </p:sp>
      </p:grpSp>
      <p:grpSp>
        <p:nvGrpSpPr>
          <p:cNvPr id="37" name="Google Shape;1301;p35">
            <a:extLst>
              <a:ext uri="{FF2B5EF4-FFF2-40B4-BE49-F238E27FC236}">
                <a16:creationId xmlns:a16="http://schemas.microsoft.com/office/drawing/2014/main" id="{F49F141A-1F05-D9D3-8C40-D47B35910087}"/>
              </a:ext>
            </a:extLst>
          </p:cNvPr>
          <p:cNvGrpSpPr/>
          <p:nvPr/>
        </p:nvGrpSpPr>
        <p:grpSpPr>
          <a:xfrm>
            <a:off x="5162655" y="2677943"/>
            <a:ext cx="1860191" cy="1861599"/>
            <a:chOff x="2183542" y="2561257"/>
            <a:chExt cx="736471" cy="737029"/>
          </a:xfrm>
        </p:grpSpPr>
        <p:sp>
          <p:nvSpPr>
            <p:cNvPr id="41" name="Google Shape;1302;p35">
              <a:extLst>
                <a:ext uri="{FF2B5EF4-FFF2-40B4-BE49-F238E27FC236}">
                  <a16:creationId xmlns:a16="http://schemas.microsoft.com/office/drawing/2014/main" id="{2BE66051-80D2-9B87-BD53-3B08BCF357AC}"/>
                </a:ext>
              </a:extLst>
            </p:cNvPr>
            <p:cNvSpPr/>
            <p:nvPr/>
          </p:nvSpPr>
          <p:spPr>
            <a:xfrm>
              <a:off x="2183542" y="2561257"/>
              <a:ext cx="736471" cy="737029"/>
            </a:xfrm>
            <a:custGeom>
              <a:avLst/>
              <a:gdLst/>
              <a:ahLst/>
              <a:cxnLst/>
              <a:rect l="l" t="t" r="r" b="b"/>
              <a:pathLst>
                <a:path w="42247" h="42279" extrusionOk="0">
                  <a:moveTo>
                    <a:pt x="18811" y="0"/>
                  </a:moveTo>
                  <a:cubicBezTo>
                    <a:pt x="18273" y="0"/>
                    <a:pt x="17830" y="412"/>
                    <a:pt x="17798" y="950"/>
                  </a:cubicBezTo>
                  <a:lnTo>
                    <a:pt x="17608" y="3579"/>
                  </a:lnTo>
                  <a:cubicBezTo>
                    <a:pt x="17545" y="3991"/>
                    <a:pt x="17260" y="4371"/>
                    <a:pt x="16816" y="4497"/>
                  </a:cubicBezTo>
                  <a:cubicBezTo>
                    <a:pt x="15264" y="4877"/>
                    <a:pt x="13776" y="5511"/>
                    <a:pt x="12383" y="6334"/>
                  </a:cubicBezTo>
                  <a:cubicBezTo>
                    <a:pt x="12216" y="6431"/>
                    <a:pt x="12032" y="6480"/>
                    <a:pt x="11848" y="6480"/>
                  </a:cubicBezTo>
                  <a:cubicBezTo>
                    <a:pt x="11611" y="6480"/>
                    <a:pt x="11375" y="6399"/>
                    <a:pt x="11179" y="6239"/>
                  </a:cubicBezTo>
                  <a:lnTo>
                    <a:pt x="9216" y="4529"/>
                  </a:lnTo>
                  <a:cubicBezTo>
                    <a:pt x="9030" y="4359"/>
                    <a:pt x="8783" y="4271"/>
                    <a:pt x="8536" y="4271"/>
                  </a:cubicBezTo>
                  <a:cubicBezTo>
                    <a:pt x="8277" y="4271"/>
                    <a:pt x="8016" y="4366"/>
                    <a:pt x="7822" y="4561"/>
                  </a:cubicBezTo>
                  <a:lnTo>
                    <a:pt x="6777" y="5606"/>
                  </a:lnTo>
                  <a:lnTo>
                    <a:pt x="5732" y="6619"/>
                  </a:lnTo>
                  <a:lnTo>
                    <a:pt x="4655" y="7664"/>
                  </a:lnTo>
                  <a:cubicBezTo>
                    <a:pt x="4275" y="8044"/>
                    <a:pt x="4244" y="8678"/>
                    <a:pt x="4592" y="9058"/>
                  </a:cubicBezTo>
                  <a:lnTo>
                    <a:pt x="6302" y="11084"/>
                  </a:lnTo>
                  <a:cubicBezTo>
                    <a:pt x="6587" y="11433"/>
                    <a:pt x="6619" y="11908"/>
                    <a:pt x="6397" y="12288"/>
                  </a:cubicBezTo>
                  <a:cubicBezTo>
                    <a:pt x="5510" y="13745"/>
                    <a:pt x="4845" y="15360"/>
                    <a:pt x="4434" y="17038"/>
                  </a:cubicBezTo>
                  <a:cubicBezTo>
                    <a:pt x="4339" y="17450"/>
                    <a:pt x="3990" y="17798"/>
                    <a:pt x="3547" y="17830"/>
                  </a:cubicBezTo>
                  <a:lnTo>
                    <a:pt x="950" y="18020"/>
                  </a:lnTo>
                  <a:cubicBezTo>
                    <a:pt x="412" y="18052"/>
                    <a:pt x="0" y="18495"/>
                    <a:pt x="0" y="19033"/>
                  </a:cubicBezTo>
                  <a:lnTo>
                    <a:pt x="0" y="23467"/>
                  </a:lnTo>
                  <a:cubicBezTo>
                    <a:pt x="0" y="24005"/>
                    <a:pt x="412" y="24449"/>
                    <a:pt x="950" y="24480"/>
                  </a:cubicBezTo>
                  <a:lnTo>
                    <a:pt x="3579" y="24702"/>
                  </a:lnTo>
                  <a:cubicBezTo>
                    <a:pt x="4022" y="24734"/>
                    <a:pt x="4370" y="25019"/>
                    <a:pt x="4497" y="25462"/>
                  </a:cubicBezTo>
                  <a:cubicBezTo>
                    <a:pt x="4909" y="27109"/>
                    <a:pt x="5574" y="28661"/>
                    <a:pt x="6460" y="30117"/>
                  </a:cubicBezTo>
                  <a:cubicBezTo>
                    <a:pt x="6682" y="30497"/>
                    <a:pt x="6651" y="30972"/>
                    <a:pt x="6365" y="31321"/>
                  </a:cubicBezTo>
                  <a:lnTo>
                    <a:pt x="4719" y="33284"/>
                  </a:lnTo>
                  <a:cubicBezTo>
                    <a:pt x="4370" y="33696"/>
                    <a:pt x="4402" y="34298"/>
                    <a:pt x="4782" y="34678"/>
                  </a:cubicBezTo>
                  <a:lnTo>
                    <a:pt x="5859" y="35723"/>
                  </a:lnTo>
                  <a:lnTo>
                    <a:pt x="6872" y="36768"/>
                  </a:lnTo>
                  <a:lnTo>
                    <a:pt x="7981" y="37813"/>
                  </a:lnTo>
                  <a:cubicBezTo>
                    <a:pt x="8179" y="38011"/>
                    <a:pt x="8437" y="38114"/>
                    <a:pt x="8697" y="38114"/>
                  </a:cubicBezTo>
                  <a:cubicBezTo>
                    <a:pt x="8936" y="38114"/>
                    <a:pt x="9177" y="38027"/>
                    <a:pt x="9374" y="37845"/>
                  </a:cubicBezTo>
                  <a:lnTo>
                    <a:pt x="11338" y="36134"/>
                  </a:lnTo>
                  <a:cubicBezTo>
                    <a:pt x="11537" y="35953"/>
                    <a:pt x="11779" y="35865"/>
                    <a:pt x="12020" y="35865"/>
                  </a:cubicBezTo>
                  <a:cubicBezTo>
                    <a:pt x="12200" y="35865"/>
                    <a:pt x="12379" y="35913"/>
                    <a:pt x="12541" y="36008"/>
                  </a:cubicBezTo>
                  <a:cubicBezTo>
                    <a:pt x="14029" y="36863"/>
                    <a:pt x="15645" y="37496"/>
                    <a:pt x="17323" y="37876"/>
                  </a:cubicBezTo>
                  <a:cubicBezTo>
                    <a:pt x="17766" y="37971"/>
                    <a:pt x="18083" y="38351"/>
                    <a:pt x="18115" y="38795"/>
                  </a:cubicBezTo>
                  <a:lnTo>
                    <a:pt x="18368" y="41392"/>
                  </a:lnTo>
                  <a:cubicBezTo>
                    <a:pt x="18431" y="41898"/>
                    <a:pt x="18875" y="42278"/>
                    <a:pt x="19413" y="42278"/>
                  </a:cubicBezTo>
                  <a:lnTo>
                    <a:pt x="20902" y="42247"/>
                  </a:lnTo>
                  <a:lnTo>
                    <a:pt x="22358" y="42215"/>
                  </a:lnTo>
                  <a:lnTo>
                    <a:pt x="23847" y="42183"/>
                  </a:lnTo>
                  <a:cubicBezTo>
                    <a:pt x="24385" y="42183"/>
                    <a:pt x="24797" y="41772"/>
                    <a:pt x="24829" y="41233"/>
                  </a:cubicBezTo>
                  <a:lnTo>
                    <a:pt x="24987" y="38605"/>
                  </a:lnTo>
                  <a:cubicBezTo>
                    <a:pt x="25019" y="38161"/>
                    <a:pt x="25304" y="37781"/>
                    <a:pt x="25747" y="37655"/>
                  </a:cubicBezTo>
                  <a:cubicBezTo>
                    <a:pt x="27235" y="37243"/>
                    <a:pt x="28692" y="36610"/>
                    <a:pt x="30022" y="35818"/>
                  </a:cubicBezTo>
                  <a:cubicBezTo>
                    <a:pt x="30189" y="35721"/>
                    <a:pt x="30373" y="35672"/>
                    <a:pt x="30557" y="35672"/>
                  </a:cubicBezTo>
                  <a:cubicBezTo>
                    <a:pt x="30794" y="35672"/>
                    <a:pt x="31030" y="35752"/>
                    <a:pt x="31226" y="35913"/>
                  </a:cubicBezTo>
                  <a:lnTo>
                    <a:pt x="33189" y="37591"/>
                  </a:lnTo>
                  <a:cubicBezTo>
                    <a:pt x="33386" y="37742"/>
                    <a:pt x="33625" y="37821"/>
                    <a:pt x="33864" y="37821"/>
                  </a:cubicBezTo>
                  <a:cubicBezTo>
                    <a:pt x="34125" y="37821"/>
                    <a:pt x="34384" y="37727"/>
                    <a:pt x="34583" y="37528"/>
                  </a:cubicBezTo>
                  <a:lnTo>
                    <a:pt x="35659" y="36451"/>
                  </a:lnTo>
                  <a:lnTo>
                    <a:pt x="36704" y="35438"/>
                  </a:lnTo>
                  <a:lnTo>
                    <a:pt x="37750" y="34393"/>
                  </a:lnTo>
                  <a:cubicBezTo>
                    <a:pt x="38130" y="34013"/>
                    <a:pt x="38130" y="33379"/>
                    <a:pt x="37781" y="32999"/>
                  </a:cubicBezTo>
                  <a:lnTo>
                    <a:pt x="36071" y="31004"/>
                  </a:lnTo>
                  <a:cubicBezTo>
                    <a:pt x="35786" y="30687"/>
                    <a:pt x="35723" y="30181"/>
                    <a:pt x="35944" y="29832"/>
                  </a:cubicBezTo>
                  <a:cubicBezTo>
                    <a:pt x="36799" y="28407"/>
                    <a:pt x="37401" y="26855"/>
                    <a:pt x="37813" y="25272"/>
                  </a:cubicBezTo>
                  <a:cubicBezTo>
                    <a:pt x="37908" y="24829"/>
                    <a:pt x="38256" y="24512"/>
                    <a:pt x="38731" y="24480"/>
                  </a:cubicBezTo>
                  <a:lnTo>
                    <a:pt x="41296" y="24259"/>
                  </a:lnTo>
                  <a:cubicBezTo>
                    <a:pt x="41835" y="24227"/>
                    <a:pt x="42247" y="23784"/>
                    <a:pt x="42247" y="23245"/>
                  </a:cubicBezTo>
                  <a:lnTo>
                    <a:pt x="42247" y="18812"/>
                  </a:lnTo>
                  <a:cubicBezTo>
                    <a:pt x="42247" y="18273"/>
                    <a:pt x="41835" y="17830"/>
                    <a:pt x="41296" y="17798"/>
                  </a:cubicBezTo>
                  <a:lnTo>
                    <a:pt x="38668" y="17577"/>
                  </a:lnTo>
                  <a:cubicBezTo>
                    <a:pt x="38225" y="17545"/>
                    <a:pt x="37876" y="17260"/>
                    <a:pt x="37750" y="16848"/>
                  </a:cubicBezTo>
                  <a:cubicBezTo>
                    <a:pt x="37338" y="15296"/>
                    <a:pt x="36736" y="13808"/>
                    <a:pt x="35944" y="12446"/>
                  </a:cubicBezTo>
                  <a:cubicBezTo>
                    <a:pt x="35691" y="12066"/>
                    <a:pt x="35754" y="11559"/>
                    <a:pt x="36039" y="11243"/>
                  </a:cubicBezTo>
                  <a:lnTo>
                    <a:pt x="37750" y="9279"/>
                  </a:lnTo>
                  <a:cubicBezTo>
                    <a:pt x="38098" y="8899"/>
                    <a:pt x="38066" y="8266"/>
                    <a:pt x="37718" y="7886"/>
                  </a:cubicBezTo>
                  <a:lnTo>
                    <a:pt x="36673" y="6841"/>
                  </a:lnTo>
                  <a:lnTo>
                    <a:pt x="35628" y="5764"/>
                  </a:lnTo>
                  <a:lnTo>
                    <a:pt x="34583" y="4719"/>
                  </a:lnTo>
                  <a:cubicBezTo>
                    <a:pt x="34377" y="4496"/>
                    <a:pt x="34106" y="4384"/>
                    <a:pt x="33835" y="4384"/>
                  </a:cubicBezTo>
                  <a:cubicBezTo>
                    <a:pt x="33606" y="4384"/>
                    <a:pt x="33378" y="4464"/>
                    <a:pt x="33189" y="4624"/>
                  </a:cubicBezTo>
                  <a:lnTo>
                    <a:pt x="31162" y="6334"/>
                  </a:lnTo>
                  <a:cubicBezTo>
                    <a:pt x="30984" y="6494"/>
                    <a:pt x="30756" y="6575"/>
                    <a:pt x="30523" y="6575"/>
                  </a:cubicBezTo>
                  <a:cubicBezTo>
                    <a:pt x="30341" y="6575"/>
                    <a:pt x="30157" y="6526"/>
                    <a:pt x="29991" y="6429"/>
                  </a:cubicBezTo>
                  <a:cubicBezTo>
                    <a:pt x="28502" y="5511"/>
                    <a:pt x="26919" y="4846"/>
                    <a:pt x="25240" y="4434"/>
                  </a:cubicBezTo>
                  <a:cubicBezTo>
                    <a:pt x="24797" y="4339"/>
                    <a:pt x="24480" y="3959"/>
                    <a:pt x="24449" y="3516"/>
                  </a:cubicBezTo>
                  <a:lnTo>
                    <a:pt x="24259" y="950"/>
                  </a:lnTo>
                  <a:cubicBezTo>
                    <a:pt x="24195" y="412"/>
                    <a:pt x="23752" y="0"/>
                    <a:pt x="23213" y="0"/>
                  </a:cubicBezTo>
                  <a:close/>
                </a:path>
              </a:pathLst>
            </a:custGeom>
            <a:solidFill>
              <a:srgbClr val="713293"/>
            </a:solidFill>
            <a:ln>
              <a:solidFill>
                <a:srgbClr val="713293"/>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42" name="Google Shape;1303;p35">
              <a:extLst>
                <a:ext uri="{FF2B5EF4-FFF2-40B4-BE49-F238E27FC236}">
                  <a16:creationId xmlns:a16="http://schemas.microsoft.com/office/drawing/2014/main" id="{99292571-63F5-5A53-44CC-84345729FEE1}"/>
                </a:ext>
              </a:extLst>
            </p:cNvPr>
            <p:cNvSpPr/>
            <p:nvPr/>
          </p:nvSpPr>
          <p:spPr>
            <a:xfrm>
              <a:off x="2296297" y="2674263"/>
              <a:ext cx="510900" cy="510900"/>
            </a:xfrm>
            <a:prstGeom prst="ellipse">
              <a:avLst/>
            </a:prstGeom>
            <a:solidFill>
              <a:srgbClr val="FFFFFF"/>
            </a:solidFill>
            <a:ln>
              <a:solidFill>
                <a:srgbClr val="713293"/>
              </a:solid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endParaRPr dirty="0">
                <a:solidFill>
                  <a:schemeClr val="accent2"/>
                </a:solidFill>
                <a:latin typeface="Calibri" panose="020F0502020204030204" pitchFamily="34" charset="0"/>
                <a:cs typeface="Calibri" panose="020F0502020204030204" pitchFamily="34" charset="0"/>
              </a:endParaRPr>
            </a:p>
          </p:txBody>
        </p:sp>
      </p:grpSp>
      <p:sp>
        <p:nvSpPr>
          <p:cNvPr id="49" name="Freeform 48">
            <a:extLst>
              <a:ext uri="{FF2B5EF4-FFF2-40B4-BE49-F238E27FC236}">
                <a16:creationId xmlns:a16="http://schemas.microsoft.com/office/drawing/2014/main" id="{6C7D8879-F9F3-88C6-E41F-4FE811C29EFF}"/>
              </a:ext>
            </a:extLst>
          </p:cNvPr>
          <p:cNvSpPr/>
          <p:nvPr/>
        </p:nvSpPr>
        <p:spPr>
          <a:xfrm rot="16200000">
            <a:off x="5918365" y="5044490"/>
            <a:ext cx="348770" cy="583019"/>
          </a:xfrm>
          <a:custGeom>
            <a:avLst/>
            <a:gdLst>
              <a:gd name="csX0" fmla="*/ 0 w 319087"/>
              <a:gd name="csY0" fmla="*/ 266700 h 533400"/>
              <a:gd name="csX1" fmla="*/ 200025 w 319087"/>
              <a:gd name="csY1" fmla="*/ 533400 h 533400"/>
              <a:gd name="csX2" fmla="*/ 319088 w 319087"/>
              <a:gd name="csY2" fmla="*/ 533400 h 533400"/>
              <a:gd name="csX3" fmla="*/ 119063 w 319087"/>
              <a:gd name="csY3" fmla="*/ 266700 h 533400"/>
              <a:gd name="csX4" fmla="*/ 319088 w 319087"/>
              <a:gd name="csY4" fmla="*/ 0 h 533400"/>
              <a:gd name="csX5" fmla="*/ 200025 w 319087"/>
              <a:gd name="csY5" fmla="*/ 0 h 533400"/>
              <a:gd name="csX6" fmla="*/ 0 w 319087"/>
              <a:gd name="csY6" fmla="*/ 266700 h 5334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19087" h="533400">
                <a:moveTo>
                  <a:pt x="0" y="266700"/>
                </a:moveTo>
                <a:lnTo>
                  <a:pt x="200025" y="533400"/>
                </a:lnTo>
                <a:lnTo>
                  <a:pt x="319088" y="533400"/>
                </a:lnTo>
                <a:lnTo>
                  <a:pt x="119063" y="266700"/>
                </a:lnTo>
                <a:lnTo>
                  <a:pt x="319088" y="0"/>
                </a:lnTo>
                <a:lnTo>
                  <a:pt x="200025" y="0"/>
                </a:lnTo>
                <a:lnTo>
                  <a:pt x="0" y="266700"/>
                </a:lnTo>
                <a:close/>
              </a:path>
            </a:pathLst>
          </a:custGeom>
          <a:solidFill>
            <a:srgbClr val="713293"/>
          </a:solidFill>
          <a:ln w="9525" cap="flat">
            <a:noFill/>
            <a:prstDash val="solid"/>
            <a:miter/>
          </a:ln>
        </p:spPr>
      </p:sp>
      <p:sp>
        <p:nvSpPr>
          <p:cNvPr id="29" name="Freeform 28">
            <a:extLst>
              <a:ext uri="{FF2B5EF4-FFF2-40B4-BE49-F238E27FC236}">
                <a16:creationId xmlns:a16="http://schemas.microsoft.com/office/drawing/2014/main" id="{D1FBBDCE-6F38-7A05-F5BA-724FE1DF6EF7}"/>
              </a:ext>
            </a:extLst>
          </p:cNvPr>
          <p:cNvSpPr/>
          <p:nvPr/>
        </p:nvSpPr>
        <p:spPr>
          <a:xfrm rot="16200000">
            <a:off x="2257912" y="5044490"/>
            <a:ext cx="348768" cy="583016"/>
          </a:xfrm>
          <a:custGeom>
            <a:avLst/>
            <a:gdLst>
              <a:gd name="csX0" fmla="*/ 119063 w 319087"/>
              <a:gd name="csY0" fmla="*/ 266700 h 533400"/>
              <a:gd name="csX1" fmla="*/ 319088 w 319087"/>
              <a:gd name="csY1" fmla="*/ 0 h 533400"/>
              <a:gd name="csX2" fmla="*/ 200025 w 319087"/>
              <a:gd name="csY2" fmla="*/ 0 h 533400"/>
              <a:gd name="csX3" fmla="*/ 0 w 319087"/>
              <a:gd name="csY3" fmla="*/ 266700 h 533400"/>
              <a:gd name="csX4" fmla="*/ 200025 w 319087"/>
              <a:gd name="csY4" fmla="*/ 533400 h 533400"/>
              <a:gd name="csX5" fmla="*/ 319088 w 319087"/>
              <a:gd name="csY5" fmla="*/ 533400 h 533400"/>
              <a:gd name="csX6" fmla="*/ 119063 w 319087"/>
              <a:gd name="csY6" fmla="*/ 266700 h 5334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19087" h="533400">
                <a:moveTo>
                  <a:pt x="119063" y="266700"/>
                </a:moveTo>
                <a:lnTo>
                  <a:pt x="319088" y="0"/>
                </a:lnTo>
                <a:lnTo>
                  <a:pt x="200025" y="0"/>
                </a:lnTo>
                <a:lnTo>
                  <a:pt x="0" y="266700"/>
                </a:lnTo>
                <a:lnTo>
                  <a:pt x="200025" y="533400"/>
                </a:lnTo>
                <a:lnTo>
                  <a:pt x="319088" y="533400"/>
                </a:lnTo>
                <a:lnTo>
                  <a:pt x="119063" y="266700"/>
                </a:lnTo>
                <a:close/>
              </a:path>
            </a:pathLst>
          </a:custGeom>
          <a:solidFill>
            <a:srgbClr val="E8068C"/>
          </a:solidFill>
          <a:ln w="9525" cap="flat">
            <a:noFill/>
            <a:prstDash val="solid"/>
            <a:miter/>
          </a:ln>
        </p:spPr>
      </p:sp>
      <p:sp>
        <p:nvSpPr>
          <p:cNvPr id="39" name="Freeform 38">
            <a:extLst>
              <a:ext uri="{FF2B5EF4-FFF2-40B4-BE49-F238E27FC236}">
                <a16:creationId xmlns:a16="http://schemas.microsoft.com/office/drawing/2014/main" id="{05B751B4-53CA-E3CC-C6AA-0A2A9BB12710}"/>
              </a:ext>
            </a:extLst>
          </p:cNvPr>
          <p:cNvSpPr/>
          <p:nvPr/>
        </p:nvSpPr>
        <p:spPr>
          <a:xfrm rot="16200000">
            <a:off x="9520097" y="5044490"/>
            <a:ext cx="348770" cy="583019"/>
          </a:xfrm>
          <a:custGeom>
            <a:avLst/>
            <a:gdLst>
              <a:gd name="csX0" fmla="*/ 0 w 319087"/>
              <a:gd name="csY0" fmla="*/ 266700 h 533400"/>
              <a:gd name="csX1" fmla="*/ 200025 w 319087"/>
              <a:gd name="csY1" fmla="*/ 533400 h 533400"/>
              <a:gd name="csX2" fmla="*/ 319088 w 319087"/>
              <a:gd name="csY2" fmla="*/ 533400 h 533400"/>
              <a:gd name="csX3" fmla="*/ 119063 w 319087"/>
              <a:gd name="csY3" fmla="*/ 266700 h 533400"/>
              <a:gd name="csX4" fmla="*/ 319088 w 319087"/>
              <a:gd name="csY4" fmla="*/ 0 h 533400"/>
              <a:gd name="csX5" fmla="*/ 200025 w 319087"/>
              <a:gd name="csY5" fmla="*/ 0 h 533400"/>
              <a:gd name="csX6" fmla="*/ 0 w 319087"/>
              <a:gd name="csY6" fmla="*/ 266700 h 53340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19087" h="533400">
                <a:moveTo>
                  <a:pt x="0" y="266700"/>
                </a:moveTo>
                <a:lnTo>
                  <a:pt x="200025" y="533400"/>
                </a:lnTo>
                <a:lnTo>
                  <a:pt x="319088" y="533400"/>
                </a:lnTo>
                <a:lnTo>
                  <a:pt x="119063" y="266700"/>
                </a:lnTo>
                <a:lnTo>
                  <a:pt x="319088" y="0"/>
                </a:lnTo>
                <a:lnTo>
                  <a:pt x="200025" y="0"/>
                </a:lnTo>
                <a:lnTo>
                  <a:pt x="0" y="266700"/>
                </a:lnTo>
                <a:close/>
              </a:path>
            </a:pathLst>
          </a:custGeom>
          <a:solidFill>
            <a:srgbClr val="307EAC"/>
          </a:solidFill>
          <a:ln w="9525" cap="flat">
            <a:noFill/>
            <a:prstDash val="solid"/>
            <a:miter/>
          </a:ln>
        </p:spPr>
      </p:sp>
      <p:sp>
        <p:nvSpPr>
          <p:cNvPr id="48" name="Graphic 4">
            <a:extLst>
              <a:ext uri="{FF2B5EF4-FFF2-40B4-BE49-F238E27FC236}">
                <a16:creationId xmlns:a16="http://schemas.microsoft.com/office/drawing/2014/main" id="{D01440A9-2735-AAC1-BB0A-6E42927B749D}"/>
              </a:ext>
            </a:extLst>
          </p:cNvPr>
          <p:cNvSpPr/>
          <p:nvPr/>
        </p:nvSpPr>
        <p:spPr>
          <a:xfrm rot="5400000">
            <a:off x="6045250" y="-1180023"/>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pPr algn="ctr"/>
            <a:endParaRPr lang="en-US">
              <a:latin typeface="Calibri" panose="020F0502020204030204" pitchFamily="34" charset="0"/>
              <a:cs typeface="Calibri" panose="020F0502020204030204" pitchFamily="34" charset="0"/>
            </a:endParaRPr>
          </a:p>
        </p:txBody>
      </p:sp>
      <p:sp>
        <p:nvSpPr>
          <p:cNvPr id="50" name="Text Placeholder 11">
            <a:extLst>
              <a:ext uri="{FF2B5EF4-FFF2-40B4-BE49-F238E27FC236}">
                <a16:creationId xmlns:a16="http://schemas.microsoft.com/office/drawing/2014/main" id="{D7B6D957-1C22-AE7A-B342-226378FF3743}"/>
              </a:ext>
            </a:extLst>
          </p:cNvPr>
          <p:cNvSpPr txBox="1">
            <a:spLocks/>
          </p:cNvSpPr>
          <p:nvPr/>
        </p:nvSpPr>
        <p:spPr>
          <a:xfrm>
            <a:off x="9750" y="372021"/>
            <a:ext cx="12179000"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solidFill>
                  <a:srgbClr val="10153D"/>
                </a:solidFill>
                <a:latin typeface="Calibri" panose="020F0502020204030204" pitchFamily="34" charset="0"/>
                <a:cs typeface="Calibri" panose="020F0502020204030204" pitchFamily="34" charset="0"/>
              </a:rPr>
              <a:t>Edit, Decide, &amp; Document</a:t>
            </a:r>
          </a:p>
        </p:txBody>
      </p:sp>
      <p:sp>
        <p:nvSpPr>
          <p:cNvPr id="54" name="Text 6">
            <a:extLst>
              <a:ext uri="{FF2B5EF4-FFF2-40B4-BE49-F238E27FC236}">
                <a16:creationId xmlns:a16="http://schemas.microsoft.com/office/drawing/2014/main" id="{8E06B091-0ED6-A646-2450-8516808BC299}"/>
              </a:ext>
            </a:extLst>
          </p:cNvPr>
          <p:cNvSpPr/>
          <p:nvPr/>
        </p:nvSpPr>
        <p:spPr>
          <a:xfrm>
            <a:off x="6500" y="1442975"/>
            <a:ext cx="12185500" cy="1000127"/>
          </a:xfrm>
          <a:prstGeom prst="rect">
            <a:avLst/>
          </a:prstGeom>
          <a:noFill/>
          <a:ln/>
        </p:spPr>
        <p:txBody>
          <a:bodyPr wrap="square" rtlCol="0" anchor="t"/>
          <a:lstStyle/>
          <a:p>
            <a:pPr algn="ctr">
              <a:lnSpc>
                <a:spcPts val="2680"/>
              </a:lnSpc>
            </a:pPr>
            <a:r>
              <a:rPr lang="en-US" sz="2400" dirty="0">
                <a:solidFill>
                  <a:schemeClr val="bg1"/>
                </a:solidFill>
                <a:latin typeface="Calibri" panose="020F0502020204030204" pitchFamily="34" charset="0"/>
                <a:ea typeface="Calibri" pitchFamily="34" charset="-122"/>
                <a:cs typeface="Calibri" panose="020F0502020204030204" pitchFamily="34" charset="0"/>
              </a:rPr>
              <a:t>Finally, correct errors, remove uncertain fragments, and decide whether the content </a:t>
            </a:r>
          </a:p>
          <a:p>
            <a:pPr algn="ctr">
              <a:lnSpc>
                <a:spcPts val="2680"/>
              </a:lnSpc>
            </a:pPr>
            <a:r>
              <a:rPr lang="en-US" sz="2400" dirty="0">
                <a:solidFill>
                  <a:schemeClr val="bg1"/>
                </a:solidFill>
                <a:latin typeface="Calibri" panose="020F0502020204030204" pitchFamily="34" charset="0"/>
                <a:ea typeface="Calibri" pitchFamily="34" charset="-122"/>
                <a:cs typeface="Calibri" panose="020F0502020204030204" pitchFamily="34" charset="0"/>
              </a:rPr>
              <a:t>is fit for use.  Good practice is to record what was changed, what was rejected, </a:t>
            </a:r>
          </a:p>
          <a:p>
            <a:pPr algn="ctr">
              <a:lnSpc>
                <a:spcPts val="2680"/>
              </a:lnSpc>
            </a:pPr>
            <a:r>
              <a:rPr lang="en-US" sz="2400" dirty="0">
                <a:solidFill>
                  <a:schemeClr val="bg1"/>
                </a:solidFill>
                <a:latin typeface="Calibri" panose="020F0502020204030204" pitchFamily="34" charset="0"/>
                <a:ea typeface="Calibri" pitchFamily="34" charset="-122"/>
                <a:cs typeface="Calibri" panose="020F0502020204030204" pitchFamily="34" charset="0"/>
              </a:rPr>
              <a:t>and which sources confirmed the final version of the text. </a:t>
            </a:r>
            <a:r>
              <a:rPr lang="en-US" sz="2400" b="1" dirty="0">
                <a:solidFill>
                  <a:schemeClr val="bg1"/>
                </a:solidFill>
                <a:latin typeface="Calibri" panose="020F0502020204030204" pitchFamily="34" charset="0"/>
                <a:ea typeface="Calibri" pitchFamily="34" charset="-122"/>
                <a:cs typeface="Calibri" panose="020F0502020204030204" pitchFamily="34" charset="0"/>
              </a:rPr>
              <a:t>Final decision:</a:t>
            </a:r>
          </a:p>
          <a:p>
            <a:pPr algn="ctr">
              <a:lnSpc>
                <a:spcPts val="2680"/>
              </a:lnSpc>
            </a:pPr>
            <a:endParaRPr lang="en-US" sz="2400" dirty="0">
              <a:solidFill>
                <a:srgbClr val="10153D"/>
              </a:solidFill>
              <a:latin typeface="Calibri" panose="020F0502020204030204" pitchFamily="34" charset="0"/>
              <a:cs typeface="Calibri" panose="020F0502020204030204" pitchFamily="34" charset="0"/>
            </a:endParaRPr>
          </a:p>
        </p:txBody>
      </p:sp>
      <p:sp>
        <p:nvSpPr>
          <p:cNvPr id="3" name="Google Shape;1277;p35">
            <a:extLst>
              <a:ext uri="{FF2B5EF4-FFF2-40B4-BE49-F238E27FC236}">
                <a16:creationId xmlns:a16="http://schemas.microsoft.com/office/drawing/2014/main" id="{378500B0-19C0-8D38-6A6E-C6D0377D8AC7}"/>
              </a:ext>
            </a:extLst>
          </p:cNvPr>
          <p:cNvSpPr txBox="1"/>
          <p:nvPr/>
        </p:nvSpPr>
        <p:spPr>
          <a:xfrm>
            <a:off x="8986244" y="3707438"/>
            <a:ext cx="1416476" cy="690246"/>
          </a:xfrm>
          <a:prstGeom prst="rect">
            <a:avLst/>
          </a:prstGeom>
          <a:noFill/>
          <a:ln>
            <a:noFill/>
          </a:ln>
        </p:spPr>
        <p:txBody>
          <a:bodyPr spcFirstLastPara="1" wrap="square" lIns="91425" tIns="91425" rIns="91425" bIns="91425" anchor="t" anchorCtr="0">
            <a:noAutofit/>
          </a:bodyPr>
          <a:lstStyle/>
          <a:p>
            <a:pPr algn="ctr">
              <a:lnSpc>
                <a:spcPts val="1620"/>
              </a:lnSpc>
            </a:pPr>
            <a:r>
              <a:rPr lang="en-IE" sz="8000" b="1" dirty="0">
                <a:solidFill>
                  <a:srgbClr val="0289AE"/>
                </a:solidFill>
                <a:latin typeface="Calibri" panose="020F0502020204030204" pitchFamily="34" charset="0"/>
                <a:ea typeface="Fira Sans"/>
                <a:cs typeface="Calibri" panose="020F0502020204030204" pitchFamily="34" charset="0"/>
                <a:sym typeface="Fira Sans"/>
              </a:rPr>
              <a:t>3</a:t>
            </a:r>
            <a:endParaRPr sz="8000" b="1" dirty="0">
              <a:solidFill>
                <a:srgbClr val="0289AE"/>
              </a:solidFill>
              <a:latin typeface="Calibri" panose="020F0502020204030204" pitchFamily="34" charset="0"/>
              <a:ea typeface="Fira Sans"/>
              <a:cs typeface="Calibri" panose="020F0502020204030204" pitchFamily="34" charset="0"/>
              <a:sym typeface="Fira Sans"/>
            </a:endParaRPr>
          </a:p>
        </p:txBody>
      </p:sp>
      <p:sp>
        <p:nvSpPr>
          <p:cNvPr id="4" name="Google Shape;1277;p35">
            <a:extLst>
              <a:ext uri="{FF2B5EF4-FFF2-40B4-BE49-F238E27FC236}">
                <a16:creationId xmlns:a16="http://schemas.microsoft.com/office/drawing/2014/main" id="{9C2490AC-FBBE-7E5A-B7A3-339187E43ABA}"/>
              </a:ext>
            </a:extLst>
          </p:cNvPr>
          <p:cNvSpPr txBox="1"/>
          <p:nvPr/>
        </p:nvSpPr>
        <p:spPr>
          <a:xfrm>
            <a:off x="1724058" y="3707438"/>
            <a:ext cx="1416476" cy="570125"/>
          </a:xfrm>
          <a:prstGeom prst="rect">
            <a:avLst/>
          </a:prstGeom>
          <a:noFill/>
          <a:ln>
            <a:noFill/>
          </a:ln>
        </p:spPr>
        <p:txBody>
          <a:bodyPr spcFirstLastPara="1" wrap="square" lIns="91425" tIns="91425" rIns="91425" bIns="91425" anchor="t" anchorCtr="0">
            <a:noAutofit/>
          </a:bodyPr>
          <a:lstStyle/>
          <a:p>
            <a:pPr algn="ctr">
              <a:lnSpc>
                <a:spcPts val="1620"/>
              </a:lnSpc>
            </a:pPr>
            <a:r>
              <a:rPr lang="en-IE" sz="8000" b="1" dirty="0">
                <a:solidFill>
                  <a:srgbClr val="E8068C"/>
                </a:solidFill>
                <a:latin typeface="Calibri" panose="020F0502020204030204" pitchFamily="34" charset="0"/>
                <a:ea typeface="Fira Sans"/>
                <a:cs typeface="Calibri" panose="020F0502020204030204" pitchFamily="34" charset="0"/>
                <a:sym typeface="Fira Sans"/>
              </a:rPr>
              <a:t>1</a:t>
            </a:r>
            <a:endParaRPr sz="8000" b="1" dirty="0">
              <a:solidFill>
                <a:srgbClr val="E8068C"/>
              </a:solidFill>
              <a:latin typeface="Calibri" panose="020F0502020204030204" pitchFamily="34" charset="0"/>
              <a:ea typeface="Fira Sans"/>
              <a:cs typeface="Calibri" panose="020F0502020204030204" pitchFamily="34" charset="0"/>
              <a:sym typeface="Fira Sans"/>
            </a:endParaRPr>
          </a:p>
        </p:txBody>
      </p:sp>
      <p:sp>
        <p:nvSpPr>
          <p:cNvPr id="5" name="Google Shape;1277;p35">
            <a:extLst>
              <a:ext uri="{FF2B5EF4-FFF2-40B4-BE49-F238E27FC236}">
                <a16:creationId xmlns:a16="http://schemas.microsoft.com/office/drawing/2014/main" id="{A08E40AB-04F4-9A10-172A-7DC4454EB5CC}"/>
              </a:ext>
            </a:extLst>
          </p:cNvPr>
          <p:cNvSpPr txBox="1"/>
          <p:nvPr/>
        </p:nvSpPr>
        <p:spPr>
          <a:xfrm>
            <a:off x="5384512" y="3707438"/>
            <a:ext cx="1416476" cy="690246"/>
          </a:xfrm>
          <a:prstGeom prst="rect">
            <a:avLst/>
          </a:prstGeom>
          <a:noFill/>
          <a:ln>
            <a:noFill/>
          </a:ln>
        </p:spPr>
        <p:txBody>
          <a:bodyPr spcFirstLastPara="1" wrap="square" lIns="91425" tIns="91425" rIns="91425" bIns="91425" anchor="t" anchorCtr="0">
            <a:noAutofit/>
          </a:bodyPr>
          <a:lstStyle/>
          <a:p>
            <a:pPr algn="ctr">
              <a:lnSpc>
                <a:spcPts val="1620"/>
              </a:lnSpc>
            </a:pPr>
            <a:r>
              <a:rPr lang="en-IE" sz="8000" b="1" dirty="0">
                <a:solidFill>
                  <a:srgbClr val="713293"/>
                </a:solidFill>
                <a:latin typeface="Calibri" panose="020F0502020204030204" pitchFamily="34" charset="0"/>
                <a:ea typeface="Fira Sans"/>
                <a:cs typeface="Calibri" panose="020F0502020204030204" pitchFamily="34" charset="0"/>
                <a:sym typeface="Fira Sans"/>
              </a:rPr>
              <a:t>2</a:t>
            </a:r>
            <a:endParaRPr sz="8000" b="1" dirty="0">
              <a:solidFill>
                <a:srgbClr val="713293"/>
              </a:solidFill>
              <a:latin typeface="Calibri" panose="020F0502020204030204" pitchFamily="34" charset="0"/>
              <a:ea typeface="Fira Sans"/>
              <a:cs typeface="Calibri" panose="020F0502020204030204" pitchFamily="34" charset="0"/>
              <a:sym typeface="Fira Sans"/>
            </a:endParaRPr>
          </a:p>
        </p:txBody>
      </p:sp>
      <p:sp>
        <p:nvSpPr>
          <p:cNvPr id="6" name="Google Shape;1277;p35">
            <a:extLst>
              <a:ext uri="{FF2B5EF4-FFF2-40B4-BE49-F238E27FC236}">
                <a16:creationId xmlns:a16="http://schemas.microsoft.com/office/drawing/2014/main" id="{C8D8F1F4-9C85-0C8D-4E20-37ED73C271FD}"/>
              </a:ext>
            </a:extLst>
          </p:cNvPr>
          <p:cNvSpPr txBox="1"/>
          <p:nvPr/>
        </p:nvSpPr>
        <p:spPr>
          <a:xfrm>
            <a:off x="530841" y="4575570"/>
            <a:ext cx="3802910" cy="635284"/>
          </a:xfrm>
          <a:prstGeom prst="rect">
            <a:avLst/>
          </a:prstGeom>
          <a:noFill/>
          <a:ln>
            <a:noFill/>
          </a:ln>
        </p:spPr>
        <p:txBody>
          <a:bodyPr spcFirstLastPara="1" wrap="square" lIns="91425" tIns="91425" rIns="91425" bIns="91425" anchor="t" anchorCtr="0">
            <a:noAutofit/>
          </a:bodyPr>
          <a:lstStyle/>
          <a:p>
            <a:pPr algn="ctr"/>
            <a:r>
              <a:rPr lang="en-US" sz="2800" b="1" dirty="0">
                <a:solidFill>
                  <a:srgbClr val="E8068C"/>
                </a:solidFill>
                <a:latin typeface="Calibri" panose="020F0502020204030204" pitchFamily="34" charset="0"/>
                <a:cs typeface="Calibri" panose="020F0502020204030204" pitchFamily="34" charset="0"/>
              </a:rPr>
              <a:t>Publish</a:t>
            </a:r>
            <a:endParaRPr lang="en-US" sz="2800" dirty="0">
              <a:solidFill>
                <a:srgbClr val="E8068C"/>
              </a:solidFill>
              <a:latin typeface="Calibri" panose="020F0502020204030204" pitchFamily="34" charset="0"/>
              <a:cs typeface="Calibri" panose="020F0502020204030204" pitchFamily="34" charset="0"/>
            </a:endParaRPr>
          </a:p>
        </p:txBody>
      </p:sp>
      <p:sp>
        <p:nvSpPr>
          <p:cNvPr id="7" name="Google Shape;1306;p35">
            <a:extLst>
              <a:ext uri="{FF2B5EF4-FFF2-40B4-BE49-F238E27FC236}">
                <a16:creationId xmlns:a16="http://schemas.microsoft.com/office/drawing/2014/main" id="{F8EDC070-4239-EC7D-E20B-08A2596B5594}"/>
              </a:ext>
            </a:extLst>
          </p:cNvPr>
          <p:cNvSpPr txBox="1"/>
          <p:nvPr/>
        </p:nvSpPr>
        <p:spPr>
          <a:xfrm>
            <a:off x="4463709" y="4575570"/>
            <a:ext cx="3258082" cy="635284"/>
          </a:xfrm>
          <a:prstGeom prst="rect">
            <a:avLst/>
          </a:prstGeom>
          <a:noFill/>
          <a:ln>
            <a:noFill/>
          </a:ln>
        </p:spPr>
        <p:txBody>
          <a:bodyPr spcFirstLastPara="1" wrap="square" lIns="91425" tIns="91425" rIns="91425" bIns="91425" anchor="t" anchorCtr="0">
            <a:noAutofit/>
          </a:bodyPr>
          <a:lstStyle/>
          <a:p>
            <a:pPr algn="ctr"/>
            <a:r>
              <a:rPr lang="en-US" sz="2800" b="1" dirty="0">
                <a:solidFill>
                  <a:srgbClr val="713293"/>
                </a:solidFill>
                <a:latin typeface="Calibri" panose="020F0502020204030204" pitchFamily="34" charset="0"/>
                <a:ea typeface="Calibri" pitchFamily="34" charset="-122"/>
                <a:cs typeface="Calibri" panose="020F0502020204030204" pitchFamily="34" charset="0"/>
              </a:rPr>
              <a:t>Hold</a:t>
            </a:r>
          </a:p>
        </p:txBody>
      </p:sp>
      <p:sp>
        <p:nvSpPr>
          <p:cNvPr id="9" name="Google Shape;1306;p35">
            <a:extLst>
              <a:ext uri="{FF2B5EF4-FFF2-40B4-BE49-F238E27FC236}">
                <a16:creationId xmlns:a16="http://schemas.microsoft.com/office/drawing/2014/main" id="{FE8D1428-120F-1A83-5EF6-237810A9324C}"/>
              </a:ext>
            </a:extLst>
          </p:cNvPr>
          <p:cNvSpPr txBox="1"/>
          <p:nvPr/>
        </p:nvSpPr>
        <p:spPr>
          <a:xfrm>
            <a:off x="8065441" y="4575570"/>
            <a:ext cx="3258082" cy="635284"/>
          </a:xfrm>
          <a:prstGeom prst="rect">
            <a:avLst/>
          </a:prstGeom>
          <a:noFill/>
          <a:ln>
            <a:noFill/>
          </a:ln>
        </p:spPr>
        <p:txBody>
          <a:bodyPr spcFirstLastPara="1" wrap="square" lIns="91425" tIns="91425" rIns="91425" bIns="91425" anchor="t" anchorCtr="0">
            <a:noAutofit/>
          </a:bodyPr>
          <a:lstStyle/>
          <a:p>
            <a:pPr algn="ctr"/>
            <a:r>
              <a:rPr lang="en-US" sz="2800" b="1" dirty="0">
                <a:solidFill>
                  <a:srgbClr val="307EAC"/>
                </a:solidFill>
                <a:latin typeface="Calibri" panose="020F0502020204030204" pitchFamily="34" charset="0"/>
                <a:ea typeface="Calibri" pitchFamily="34" charset="-122"/>
                <a:cs typeface="Calibri" panose="020F0502020204030204" pitchFamily="34" charset="0"/>
              </a:rPr>
              <a:t>Reject</a:t>
            </a:r>
          </a:p>
        </p:txBody>
      </p:sp>
      <p:sp>
        <p:nvSpPr>
          <p:cNvPr id="10" name="Google Shape;1277;p35">
            <a:extLst>
              <a:ext uri="{FF2B5EF4-FFF2-40B4-BE49-F238E27FC236}">
                <a16:creationId xmlns:a16="http://schemas.microsoft.com/office/drawing/2014/main" id="{79F12BB9-F815-F6A2-5973-B2725F7DE0C3}"/>
              </a:ext>
            </a:extLst>
          </p:cNvPr>
          <p:cNvSpPr txBox="1"/>
          <p:nvPr/>
        </p:nvSpPr>
        <p:spPr>
          <a:xfrm>
            <a:off x="530841" y="5545671"/>
            <a:ext cx="3802910" cy="1673490"/>
          </a:xfrm>
          <a:prstGeom prst="rect">
            <a:avLst/>
          </a:prstGeom>
          <a:noFill/>
          <a:ln>
            <a:noFill/>
          </a:ln>
        </p:spPr>
        <p:txBody>
          <a:bodyPr spcFirstLastPara="1" wrap="square" lIns="91425" tIns="91425" rIns="91425" bIns="91425" anchor="t" anchorCtr="0">
            <a:noAutofit/>
          </a:bodyPr>
          <a:lstStyle/>
          <a:p>
            <a:pPr algn="ctr">
              <a:lnSpc>
                <a:spcPts val="2180"/>
              </a:lnSpc>
            </a:pPr>
            <a:r>
              <a:rPr lang="en-US" sz="2300" dirty="0">
                <a:solidFill>
                  <a:srgbClr val="10153D"/>
                </a:solidFill>
                <a:latin typeface="Calibri" panose="020F0502020204030204" pitchFamily="34" charset="0"/>
                <a:ea typeface="Calibri" pitchFamily="34" charset="-122"/>
                <a:cs typeface="Calibri" panose="020F0502020204030204" pitchFamily="34" charset="0"/>
              </a:rPr>
              <a:t>If the content has been checked and corrected.</a:t>
            </a:r>
          </a:p>
        </p:txBody>
      </p:sp>
      <p:sp>
        <p:nvSpPr>
          <p:cNvPr id="11" name="Google Shape;1306;p35">
            <a:extLst>
              <a:ext uri="{FF2B5EF4-FFF2-40B4-BE49-F238E27FC236}">
                <a16:creationId xmlns:a16="http://schemas.microsoft.com/office/drawing/2014/main" id="{3B46370F-F23A-F197-7CCB-9A16F9A4B58E}"/>
              </a:ext>
            </a:extLst>
          </p:cNvPr>
          <p:cNvSpPr txBox="1"/>
          <p:nvPr/>
        </p:nvSpPr>
        <p:spPr>
          <a:xfrm>
            <a:off x="4463709" y="5545671"/>
            <a:ext cx="3258082" cy="1673490"/>
          </a:xfrm>
          <a:prstGeom prst="rect">
            <a:avLst/>
          </a:prstGeom>
          <a:noFill/>
          <a:ln>
            <a:noFill/>
          </a:ln>
        </p:spPr>
        <p:txBody>
          <a:bodyPr spcFirstLastPara="1" wrap="square" lIns="91425" tIns="91425" rIns="91425" bIns="91425" anchor="t" anchorCtr="0">
            <a:noAutofit/>
          </a:bodyPr>
          <a:lstStyle/>
          <a:p>
            <a:pPr algn="ctr">
              <a:lnSpc>
                <a:spcPts val="2180"/>
              </a:lnSpc>
            </a:pPr>
            <a:r>
              <a:rPr lang="en-US" sz="2300" dirty="0">
                <a:solidFill>
                  <a:srgbClr val="10153D"/>
                </a:solidFill>
                <a:latin typeface="Calibri" panose="020F0502020204030204" pitchFamily="34" charset="0"/>
                <a:ea typeface="Calibri" pitchFamily="34" charset="-122"/>
                <a:cs typeface="Calibri" panose="020F0502020204030204" pitchFamily="34" charset="0"/>
              </a:rPr>
              <a:t>If some information remains uncertain.</a:t>
            </a:r>
          </a:p>
        </p:txBody>
      </p:sp>
      <p:sp>
        <p:nvSpPr>
          <p:cNvPr id="14" name="Google Shape;1306;p35">
            <a:extLst>
              <a:ext uri="{FF2B5EF4-FFF2-40B4-BE49-F238E27FC236}">
                <a16:creationId xmlns:a16="http://schemas.microsoft.com/office/drawing/2014/main" id="{538DE840-68B2-D258-E98A-8B818E47927C}"/>
              </a:ext>
            </a:extLst>
          </p:cNvPr>
          <p:cNvSpPr txBox="1"/>
          <p:nvPr/>
        </p:nvSpPr>
        <p:spPr>
          <a:xfrm>
            <a:off x="8065441" y="5545671"/>
            <a:ext cx="3258082" cy="1673490"/>
          </a:xfrm>
          <a:prstGeom prst="rect">
            <a:avLst/>
          </a:prstGeom>
          <a:noFill/>
          <a:ln>
            <a:noFill/>
          </a:ln>
        </p:spPr>
        <p:txBody>
          <a:bodyPr spcFirstLastPara="1" wrap="square" lIns="91425" tIns="91425" rIns="91425" bIns="91425" anchor="t" anchorCtr="0">
            <a:noAutofit/>
          </a:bodyPr>
          <a:lstStyle/>
          <a:p>
            <a:pPr algn="ctr">
              <a:lnSpc>
                <a:spcPts val="2180"/>
              </a:lnSpc>
            </a:pPr>
            <a:r>
              <a:rPr lang="en-US" sz="2300" dirty="0">
                <a:solidFill>
                  <a:srgbClr val="10153D"/>
                </a:solidFill>
                <a:latin typeface="Calibri" panose="020F0502020204030204" pitchFamily="34" charset="0"/>
                <a:ea typeface="Calibri" pitchFamily="34" charset="-122"/>
                <a:cs typeface="Calibri" panose="020F0502020204030204" pitchFamily="34" charset="0"/>
              </a:rPr>
              <a:t>If the content contains too many errors or lacks source confirmation.</a:t>
            </a:r>
          </a:p>
        </p:txBody>
      </p:sp>
    </p:spTree>
    <p:extLst>
      <p:ext uri="{BB962C8B-B14F-4D97-AF65-F5344CB8AC3E}">
        <p14:creationId xmlns:p14="http://schemas.microsoft.com/office/powerpoint/2010/main" val="34436065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66F064-C5D5-29EE-272C-33792C20140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E6F1608-7128-8534-4BDD-57CA3EC50E10}"/>
              </a:ext>
            </a:extLst>
          </p:cNvPr>
          <p:cNvSpPr>
            <a:spLocks noGrp="1"/>
          </p:cNvSpPr>
          <p:nvPr>
            <p:ph type="body" sz="quarter" idx="16"/>
          </p:nvPr>
        </p:nvSpPr>
        <p:spPr>
          <a:xfrm>
            <a:off x="5297322" y="2639355"/>
            <a:ext cx="6245104" cy="2987721"/>
          </a:xfrm>
        </p:spPr>
        <p:txBody>
          <a:bodyPr>
            <a:normAutofit/>
          </a:bodyPr>
          <a:lstStyle/>
          <a:p>
            <a:r>
              <a:rPr lang="en-US" dirty="0"/>
              <a:t>Data Analysis with AI</a:t>
            </a:r>
          </a:p>
          <a:p>
            <a:endParaRPr lang="en-US" dirty="0"/>
          </a:p>
          <a:p>
            <a:r>
              <a:rPr lang="en-US" b="1" dirty="0"/>
              <a:t>(10 min)</a:t>
            </a:r>
          </a:p>
          <a:p>
            <a:endParaRPr lang="en-US" dirty="0"/>
          </a:p>
        </p:txBody>
      </p:sp>
      <p:sp>
        <p:nvSpPr>
          <p:cNvPr id="5" name="Text Placeholder 4">
            <a:extLst>
              <a:ext uri="{FF2B5EF4-FFF2-40B4-BE49-F238E27FC236}">
                <a16:creationId xmlns:a16="http://schemas.microsoft.com/office/drawing/2014/main" id="{A0C7EB02-D457-F8AC-3C76-1F387D8DCE6A}"/>
              </a:ext>
            </a:extLst>
          </p:cNvPr>
          <p:cNvSpPr>
            <a:spLocks noGrp="1"/>
          </p:cNvSpPr>
          <p:nvPr>
            <p:ph type="body" sz="quarter" idx="17"/>
          </p:nvPr>
        </p:nvSpPr>
        <p:spPr/>
        <p:txBody>
          <a:bodyPr/>
          <a:lstStyle/>
          <a:p>
            <a:r>
              <a:rPr lang="en-US" dirty="0"/>
              <a:t>07</a:t>
            </a:r>
          </a:p>
        </p:txBody>
      </p:sp>
      <p:sp>
        <p:nvSpPr>
          <p:cNvPr id="7" name="Graphic 7">
            <a:extLst>
              <a:ext uri="{FF2B5EF4-FFF2-40B4-BE49-F238E27FC236}">
                <a16:creationId xmlns:a16="http://schemas.microsoft.com/office/drawing/2014/main" id="{14FC98C9-8816-B50D-94A5-C97AD47B3DD4}"/>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125097960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0D8E0-A72E-D792-10C6-C89804A6253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AAC0D23-9FF1-00A8-5D76-2D5F523B1F4A}"/>
              </a:ext>
            </a:extLst>
          </p:cNvPr>
          <p:cNvSpPr/>
          <p:nvPr/>
        </p:nvSpPr>
        <p:spPr>
          <a:xfrm flipH="1" flipV="1">
            <a:off x="5572124" y="-9"/>
            <a:ext cx="6619871"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1A5296BC-CA76-AF53-D66E-E5CABF035692}"/>
              </a:ext>
            </a:extLst>
          </p:cNvPr>
          <p:cNvSpPr txBox="1">
            <a:spLocks/>
          </p:cNvSpPr>
          <p:nvPr/>
        </p:nvSpPr>
        <p:spPr>
          <a:xfrm>
            <a:off x="470896" y="306951"/>
            <a:ext cx="4579208"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buNone/>
            </a:pPr>
            <a:r>
              <a:rPr lang="en-US" sz="3600" b="1" dirty="0">
                <a:solidFill>
                  <a:srgbClr val="22BDBF"/>
                </a:solidFill>
                <a:cs typeface="Times New Roman" panose="02020603050405020304" pitchFamily="18" charset="0"/>
              </a:rPr>
              <a:t>When you </a:t>
            </a:r>
            <a:r>
              <a:rPr lang="en-US" sz="3600" b="1" dirty="0" err="1">
                <a:solidFill>
                  <a:srgbClr val="22BDBF"/>
                </a:solidFill>
                <a:cs typeface="Times New Roman" panose="02020603050405020304" pitchFamily="18" charset="0"/>
              </a:rPr>
              <a:t>analyse</a:t>
            </a:r>
            <a:r>
              <a:rPr lang="en-US" sz="3600" b="1" dirty="0">
                <a:solidFill>
                  <a:srgbClr val="22BDBF"/>
                </a:solidFill>
                <a:cs typeface="Times New Roman" panose="02020603050405020304" pitchFamily="18" charset="0"/>
              </a:rPr>
              <a:t> data with AI, validation is the work</a:t>
            </a:r>
          </a:p>
          <a:p>
            <a:pPr marL="0" indent="0">
              <a:lnSpc>
                <a:spcPts val="3720"/>
              </a:lnSpc>
              <a:buNone/>
            </a:pPr>
            <a:endParaRPr lang="en-US" sz="2600" b="1" dirty="0">
              <a:solidFill>
                <a:srgbClr val="22BDBF"/>
              </a:solidFill>
              <a:cs typeface="Times New Roman" panose="02020603050405020304" pitchFamily="18" charset="0"/>
            </a:endParaRPr>
          </a:p>
        </p:txBody>
      </p:sp>
      <p:sp>
        <p:nvSpPr>
          <p:cNvPr id="10" name="pole tekstowe 19">
            <a:extLst>
              <a:ext uri="{FF2B5EF4-FFF2-40B4-BE49-F238E27FC236}">
                <a16:creationId xmlns:a16="http://schemas.microsoft.com/office/drawing/2014/main" id="{D794F4B1-CAD2-F42A-1CD0-8D4D913DA9FB}"/>
              </a:ext>
            </a:extLst>
          </p:cNvPr>
          <p:cNvSpPr txBox="1"/>
          <p:nvPr/>
        </p:nvSpPr>
        <p:spPr>
          <a:xfrm>
            <a:off x="6229350" y="2244284"/>
            <a:ext cx="5594350" cy="5139869"/>
          </a:xfrm>
          <a:prstGeom prst="rect">
            <a:avLst/>
          </a:prstGeom>
          <a:noFill/>
        </p:spPr>
        <p:txBody>
          <a:bodyPr wrap="square" rtlCol="0">
            <a:spAutoFit/>
          </a:bodyPr>
          <a:lstStyle/>
          <a:p>
            <a:pPr marL="342900" indent="-342900">
              <a:spcBef>
                <a:spcPts val="800"/>
              </a:spcBef>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Skip the methodology (no mention of sample size, method, or assumptions)</a:t>
            </a:r>
          </a:p>
          <a:p>
            <a:pPr marL="342900" indent="-342900">
              <a:spcBef>
                <a:spcPts val="800"/>
              </a:spcBef>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Average over outliers without flagging them</a:t>
            </a:r>
          </a:p>
          <a:p>
            <a:pPr marL="342900" indent="-342900">
              <a:spcBef>
                <a:spcPts val="800"/>
              </a:spcBef>
              <a:buFont typeface="Arial" panose="020B0604020202020204" pitchFamily="34" charset="0"/>
              <a:buChar char="•"/>
            </a:pPr>
            <a:r>
              <a:rPr lang="en-US" sz="2400" dirty="0" err="1">
                <a:solidFill>
                  <a:schemeClr val="bg1"/>
                </a:solidFill>
                <a:latin typeface="Calibri" panose="020F0502020204030204" pitchFamily="34" charset="0"/>
                <a:cs typeface="Calibri" panose="020F0502020204030204" pitchFamily="34" charset="0"/>
              </a:rPr>
              <a:t>Generalise</a:t>
            </a:r>
            <a:r>
              <a:rPr lang="en-US" sz="2400" dirty="0">
                <a:solidFill>
                  <a:schemeClr val="bg1"/>
                </a:solidFill>
                <a:latin typeface="Calibri" panose="020F0502020204030204" pitchFamily="34" charset="0"/>
                <a:cs typeface="Calibri" panose="020F0502020204030204" pitchFamily="34" charset="0"/>
              </a:rPr>
              <a:t> from a small sample (e.g., n=10 respondents)</a:t>
            </a:r>
          </a:p>
          <a:p>
            <a:pPr marL="342900" indent="-342900">
              <a:spcBef>
                <a:spcPts val="800"/>
              </a:spcBef>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Produce confident conclusions (where data only supports tentative ones)</a:t>
            </a:r>
          </a:p>
          <a:p>
            <a:pPr marL="342900" indent="-342900">
              <a:spcBef>
                <a:spcPts val="800"/>
              </a:spcBef>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Confirmation bias: AI repeats the framing of your prompt back to you</a:t>
            </a:r>
          </a:p>
          <a:p>
            <a:pPr marL="342900" indent="-342900">
              <a:spcBef>
                <a:spcPts val="800"/>
              </a:spcBef>
              <a:buFont typeface="Arial" panose="020B0604020202020204" pitchFamily="34" charset="0"/>
              <a:buChar char="•"/>
            </a:pPr>
            <a:endParaRPr lang="en-US" sz="2400" dirty="0">
              <a:solidFill>
                <a:schemeClr val="bg1"/>
              </a:solidFill>
              <a:latin typeface="Calibri" panose="020F0502020204030204" pitchFamily="34" charset="0"/>
              <a:cs typeface="Calibri" panose="020F0502020204030204" pitchFamily="34" charset="0"/>
            </a:endParaRPr>
          </a:p>
          <a:p>
            <a:pPr marL="342900" indent="-342900">
              <a:spcBef>
                <a:spcPts val="800"/>
              </a:spcBef>
              <a:buFont typeface="Arial" panose="020B0604020202020204" pitchFamily="34" charset="0"/>
              <a:buChar char="•"/>
            </a:pPr>
            <a:endParaRPr lang="en-US" sz="2400" dirty="0">
              <a:solidFill>
                <a:schemeClr val="bg1"/>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D5939EC3-2A45-6A42-F2E2-905598BCCBF8}"/>
              </a:ext>
            </a:extLst>
          </p:cNvPr>
          <p:cNvSpPr/>
          <p:nvPr/>
        </p:nvSpPr>
        <p:spPr>
          <a:xfrm>
            <a:off x="8832285" y="-656465"/>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0604087-07AC-253A-BE20-3163B250D66D}"/>
              </a:ext>
            </a:extLst>
          </p:cNvPr>
          <p:cNvSpPr/>
          <p:nvPr/>
        </p:nvSpPr>
        <p:spPr>
          <a:xfrm>
            <a:off x="0" y="1925955"/>
            <a:ext cx="6048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3" name="pole tekstowe 19">
            <a:extLst>
              <a:ext uri="{FF2B5EF4-FFF2-40B4-BE49-F238E27FC236}">
                <a16:creationId xmlns:a16="http://schemas.microsoft.com/office/drawing/2014/main" id="{081CBEDC-A6EF-AFEE-9C98-DF560E3E5DF0}"/>
              </a:ext>
            </a:extLst>
          </p:cNvPr>
          <p:cNvSpPr txBox="1"/>
          <p:nvPr/>
        </p:nvSpPr>
        <p:spPr>
          <a:xfrm>
            <a:off x="470896" y="2244284"/>
            <a:ext cx="4057187" cy="2171235"/>
          </a:xfrm>
          <a:prstGeom prst="rect">
            <a:avLst/>
          </a:prstGeom>
          <a:noFill/>
        </p:spPr>
        <p:txBody>
          <a:bodyPr wrap="square" rtlCol="0">
            <a:spAutoFit/>
          </a:bodyPr>
          <a:lstStyle/>
          <a:p>
            <a:pPr>
              <a:lnSpc>
                <a:spcPts val="2720"/>
              </a:lnSpc>
            </a:pPr>
            <a:r>
              <a:rPr lang="en-US" sz="2600" b="1" dirty="0">
                <a:solidFill>
                  <a:srgbClr val="10153D"/>
                </a:solidFill>
                <a:latin typeface="Calibri" panose="020F0502020204030204" pitchFamily="34" charset="0"/>
                <a:cs typeface="Calibri" panose="020F0502020204030204" pitchFamily="34" charset="0"/>
              </a:rPr>
              <a:t>When you ask AI to </a:t>
            </a:r>
            <a:r>
              <a:rPr lang="en-US" sz="2600" b="1" dirty="0" err="1">
                <a:solidFill>
                  <a:srgbClr val="10153D"/>
                </a:solidFill>
                <a:latin typeface="Calibri" panose="020F0502020204030204" pitchFamily="34" charset="0"/>
                <a:cs typeface="Calibri" panose="020F0502020204030204" pitchFamily="34" charset="0"/>
              </a:rPr>
              <a:t>analyse</a:t>
            </a:r>
            <a:r>
              <a:rPr lang="en-US" sz="2600" b="1" dirty="0">
                <a:solidFill>
                  <a:srgbClr val="10153D"/>
                </a:solidFill>
                <a:latin typeface="Calibri" panose="020F0502020204030204" pitchFamily="34" charset="0"/>
                <a:cs typeface="Calibri" panose="020F0502020204030204" pitchFamily="34" charset="0"/>
              </a:rPr>
              <a:t> data, the system will generate a fluent narrative. Depending on prompt and tool, the output may also:</a:t>
            </a:r>
          </a:p>
          <a:p>
            <a:pPr>
              <a:lnSpc>
                <a:spcPts val="2720"/>
              </a:lnSpc>
            </a:pPr>
            <a:endParaRPr lang="en-US" sz="2600" b="1" dirty="0">
              <a:solidFill>
                <a:srgbClr val="10153D"/>
              </a:solidFill>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3C97B88B-EE7C-4B25-4D62-C5C8AA537349}"/>
              </a:ext>
            </a:extLst>
          </p:cNvPr>
          <p:cNvSpPr/>
          <p:nvPr/>
        </p:nvSpPr>
        <p:spPr>
          <a:xfrm rot="21325498">
            <a:off x="4103668" y="4251142"/>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215909980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1237EF-EA33-C7B9-2CA3-3D80CC14C23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2A9E8C2-CAE1-87EA-1809-972DE83B1BAD}"/>
              </a:ext>
            </a:extLst>
          </p:cNvPr>
          <p:cNvSpPr/>
          <p:nvPr/>
        </p:nvSpPr>
        <p:spPr>
          <a:xfrm flipH="1" flipV="1">
            <a:off x="5572124" y="-9"/>
            <a:ext cx="6619871"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9D1CFE1A-716A-69F0-A8AC-5B6C2DF6E41E}"/>
              </a:ext>
            </a:extLst>
          </p:cNvPr>
          <p:cNvSpPr txBox="1">
            <a:spLocks/>
          </p:cNvSpPr>
          <p:nvPr/>
        </p:nvSpPr>
        <p:spPr>
          <a:xfrm>
            <a:off x="470896" y="306951"/>
            <a:ext cx="4579208"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buNone/>
            </a:pPr>
            <a:r>
              <a:rPr lang="en-US" sz="3600" b="1" dirty="0">
                <a:solidFill>
                  <a:srgbClr val="22BDBF"/>
                </a:solidFill>
                <a:cs typeface="Times New Roman" panose="02020603050405020304" pitchFamily="18" charset="0"/>
              </a:rPr>
              <a:t>When you </a:t>
            </a:r>
            <a:r>
              <a:rPr lang="en-US" sz="3600" b="1" dirty="0" err="1">
                <a:solidFill>
                  <a:srgbClr val="22BDBF"/>
                </a:solidFill>
                <a:cs typeface="Times New Roman" panose="02020603050405020304" pitchFamily="18" charset="0"/>
              </a:rPr>
              <a:t>analyse</a:t>
            </a:r>
            <a:r>
              <a:rPr lang="en-US" sz="3600" b="1" dirty="0">
                <a:solidFill>
                  <a:srgbClr val="22BDBF"/>
                </a:solidFill>
                <a:cs typeface="Times New Roman" panose="02020603050405020304" pitchFamily="18" charset="0"/>
              </a:rPr>
              <a:t> data with AI, validation is the work</a:t>
            </a:r>
          </a:p>
          <a:p>
            <a:pPr marL="0" indent="0">
              <a:lnSpc>
                <a:spcPts val="3720"/>
              </a:lnSpc>
              <a:buNone/>
            </a:pPr>
            <a:endParaRPr lang="en-US" sz="2600" b="1" dirty="0">
              <a:solidFill>
                <a:srgbClr val="22BDBF"/>
              </a:solidFill>
              <a:cs typeface="Times New Roman" panose="02020603050405020304" pitchFamily="18" charset="0"/>
            </a:endParaRPr>
          </a:p>
        </p:txBody>
      </p:sp>
      <p:sp>
        <p:nvSpPr>
          <p:cNvPr id="10" name="pole tekstowe 19">
            <a:extLst>
              <a:ext uri="{FF2B5EF4-FFF2-40B4-BE49-F238E27FC236}">
                <a16:creationId xmlns:a16="http://schemas.microsoft.com/office/drawing/2014/main" id="{F0B47004-4D24-7F61-81A5-C0116EA360E5}"/>
              </a:ext>
            </a:extLst>
          </p:cNvPr>
          <p:cNvSpPr txBox="1"/>
          <p:nvPr/>
        </p:nvSpPr>
        <p:spPr>
          <a:xfrm>
            <a:off x="6229350" y="2500341"/>
            <a:ext cx="5157788" cy="3826689"/>
          </a:xfrm>
          <a:prstGeom prst="rect">
            <a:avLst/>
          </a:prstGeom>
          <a:noFill/>
        </p:spPr>
        <p:txBody>
          <a:bodyPr wrap="square" rtlCol="0">
            <a:spAutoFit/>
          </a:bodyPr>
          <a:lstStyle/>
          <a:p>
            <a:pPr marL="342900" indent="-342900">
              <a:spcBef>
                <a:spcPts val="800"/>
              </a:spcBef>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You catch errors before they reach a report or publication.</a:t>
            </a:r>
          </a:p>
          <a:p>
            <a:pPr marL="342900" indent="-342900">
              <a:spcBef>
                <a:spcPts val="800"/>
              </a:spcBef>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You distinguish strong findings from confident-sounding noise.</a:t>
            </a:r>
          </a:p>
          <a:p>
            <a:pPr marL="342900" indent="-342900">
              <a:spcBef>
                <a:spcPts val="800"/>
              </a:spcBef>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You avoid drawing decisions from unrepresentative samples.</a:t>
            </a:r>
          </a:p>
          <a:p>
            <a:pPr marL="342900" indent="-342900">
              <a:spcBef>
                <a:spcPts val="800"/>
              </a:spcBef>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You keep authorship of the analysis - not the model</a:t>
            </a:r>
          </a:p>
          <a:p>
            <a:pPr marL="342900" indent="-342900">
              <a:spcBef>
                <a:spcPts val="800"/>
              </a:spcBef>
              <a:buFont typeface="Arial" panose="020B0604020202020204" pitchFamily="34" charset="0"/>
              <a:buChar char="•"/>
            </a:pPr>
            <a:endParaRPr lang="en-US" sz="2400" dirty="0">
              <a:solidFill>
                <a:schemeClr val="bg1"/>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CFD5184F-9BFD-1268-1773-1DAC0757684E}"/>
              </a:ext>
            </a:extLst>
          </p:cNvPr>
          <p:cNvSpPr/>
          <p:nvPr/>
        </p:nvSpPr>
        <p:spPr>
          <a:xfrm>
            <a:off x="8832285" y="-656465"/>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559D607-B776-C1DA-294E-B69092A90B28}"/>
              </a:ext>
            </a:extLst>
          </p:cNvPr>
          <p:cNvSpPr/>
          <p:nvPr/>
        </p:nvSpPr>
        <p:spPr>
          <a:xfrm>
            <a:off x="0" y="1925955"/>
            <a:ext cx="6048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3" name="pole tekstowe 19">
            <a:extLst>
              <a:ext uri="{FF2B5EF4-FFF2-40B4-BE49-F238E27FC236}">
                <a16:creationId xmlns:a16="http://schemas.microsoft.com/office/drawing/2014/main" id="{2D0EDA19-DF1D-7372-91BA-98C612C1DCE0}"/>
              </a:ext>
            </a:extLst>
          </p:cNvPr>
          <p:cNvSpPr txBox="1"/>
          <p:nvPr/>
        </p:nvSpPr>
        <p:spPr>
          <a:xfrm>
            <a:off x="470897" y="2500341"/>
            <a:ext cx="2515192" cy="1132490"/>
          </a:xfrm>
          <a:prstGeom prst="rect">
            <a:avLst/>
          </a:prstGeom>
          <a:noFill/>
        </p:spPr>
        <p:txBody>
          <a:bodyPr wrap="square" rtlCol="0">
            <a:spAutoFit/>
          </a:bodyPr>
          <a:lstStyle/>
          <a:p>
            <a:pPr>
              <a:lnSpc>
                <a:spcPts val="2720"/>
              </a:lnSpc>
            </a:pPr>
            <a:r>
              <a:rPr lang="en-US" sz="2600" b="1" dirty="0">
                <a:solidFill>
                  <a:srgbClr val="10153D"/>
                </a:solidFill>
                <a:latin typeface="Calibri" panose="020F0502020204030204" pitchFamily="34" charset="0"/>
                <a:cs typeface="Calibri" panose="020F0502020204030204" pitchFamily="34" charset="0"/>
              </a:rPr>
              <a:t>Why validating analysis matters:</a:t>
            </a:r>
          </a:p>
          <a:p>
            <a:pPr>
              <a:lnSpc>
                <a:spcPts val="2720"/>
              </a:lnSpc>
            </a:pPr>
            <a:endParaRPr lang="en-US" sz="2600" b="1" dirty="0">
              <a:solidFill>
                <a:srgbClr val="10153D"/>
              </a:solidFill>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71712480-1F4D-6414-28D8-C2C172094876}"/>
              </a:ext>
            </a:extLst>
          </p:cNvPr>
          <p:cNvSpPr/>
          <p:nvPr/>
        </p:nvSpPr>
        <p:spPr>
          <a:xfrm>
            <a:off x="2716419" y="3608268"/>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82619630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14EBE4-AE13-AB48-1549-EC5CF3557DF5}"/>
            </a:ext>
          </a:extLst>
        </p:cNvPr>
        <p:cNvGrpSpPr/>
        <p:nvPr/>
      </p:nvGrpSpPr>
      <p:grpSpPr>
        <a:xfrm>
          <a:off x="0" y="0"/>
          <a:ext cx="0" cy="0"/>
          <a:chOff x="0" y="0"/>
          <a:chExt cx="0" cy="0"/>
        </a:xfrm>
      </p:grpSpPr>
      <p:sp>
        <p:nvSpPr>
          <p:cNvPr id="42" name="Shape 12">
            <a:extLst>
              <a:ext uri="{FF2B5EF4-FFF2-40B4-BE49-F238E27FC236}">
                <a16:creationId xmlns:a16="http://schemas.microsoft.com/office/drawing/2014/main" id="{B92D9476-B6B0-B449-5A2D-D501BD4E96DA}"/>
              </a:ext>
            </a:extLst>
          </p:cNvPr>
          <p:cNvSpPr/>
          <p:nvPr/>
        </p:nvSpPr>
        <p:spPr>
          <a:xfrm>
            <a:off x="6535968" y="0"/>
            <a:ext cx="5494107" cy="6858000"/>
          </a:xfrm>
          <a:prstGeom prst="rect">
            <a:avLst/>
          </a:prstGeom>
          <a:solidFill>
            <a:srgbClr val="3C3795"/>
          </a:solidFill>
          <a:ln w="6350">
            <a:solidFill>
              <a:srgbClr val="294684"/>
            </a:solidFill>
            <a:prstDash val="solid"/>
          </a:ln>
        </p:spPr>
        <p:txBody>
          <a:bodyPr/>
          <a:lstStyle/>
          <a:p>
            <a:endParaRPr lang="pl-PL">
              <a:solidFill>
                <a:schemeClr val="bg1"/>
              </a:solidFill>
              <a:latin typeface="Calibri" panose="020F0502020204030204" pitchFamily="34" charset="0"/>
              <a:cs typeface="Calibri" panose="020F0502020204030204" pitchFamily="34" charset="0"/>
            </a:endParaRPr>
          </a:p>
        </p:txBody>
      </p:sp>
      <p:sp>
        <p:nvSpPr>
          <p:cNvPr id="59" name="Text 39">
            <a:extLst>
              <a:ext uri="{FF2B5EF4-FFF2-40B4-BE49-F238E27FC236}">
                <a16:creationId xmlns:a16="http://schemas.microsoft.com/office/drawing/2014/main" id="{2AEFEBF6-085C-56C6-5868-5226D0BCBFA9}"/>
              </a:ext>
            </a:extLst>
          </p:cNvPr>
          <p:cNvSpPr/>
          <p:nvPr/>
        </p:nvSpPr>
        <p:spPr>
          <a:xfrm>
            <a:off x="7455048" y="528773"/>
            <a:ext cx="4575027" cy="583171"/>
          </a:xfrm>
          <a:prstGeom prst="rect">
            <a:avLst/>
          </a:prstGeom>
          <a:noFill/>
          <a:ln/>
        </p:spPr>
        <p:txBody>
          <a:bodyPr wrap="square" rtlCol="0" anchor="t"/>
          <a:lstStyle/>
          <a:p>
            <a:pPr>
              <a:lnSpc>
                <a:spcPts val="2380"/>
              </a:lnSpc>
            </a:pPr>
            <a:r>
              <a:rPr lang="en-US" sz="2200" b="1" dirty="0">
                <a:solidFill>
                  <a:schemeClr val="bg1"/>
                </a:solidFill>
                <a:latin typeface="Calibri" pitchFamily="34" charset="0"/>
                <a:ea typeface="Calibri" pitchFamily="34" charset="-122"/>
                <a:cs typeface="Calibri" pitchFamily="34" charset="-120"/>
              </a:rPr>
              <a:t>(Most reliable): </a:t>
            </a:r>
            <a:r>
              <a:rPr lang="en-US" sz="2200" dirty="0">
                <a:solidFill>
                  <a:schemeClr val="bg1"/>
                </a:solidFill>
                <a:latin typeface="Calibri" pitchFamily="34" charset="0"/>
                <a:ea typeface="Calibri" pitchFamily="34" charset="-122"/>
                <a:cs typeface="Calibri" pitchFamily="34" charset="-120"/>
              </a:rPr>
              <a:t>Ask a general question (no personal data).</a:t>
            </a:r>
          </a:p>
          <a:p>
            <a:br>
              <a:rPr lang="en-US" sz="800" dirty="0">
                <a:solidFill>
                  <a:schemeClr val="bg1"/>
                </a:solidFill>
                <a:latin typeface="Calibri" pitchFamily="34" charset="0"/>
                <a:ea typeface="Calibri" pitchFamily="34" charset="-122"/>
                <a:cs typeface="Calibri" pitchFamily="34" charset="-120"/>
              </a:rPr>
            </a:br>
            <a:r>
              <a:rPr lang="en-US" sz="2200" b="1" i="1" dirty="0">
                <a:solidFill>
                  <a:schemeClr val="bg1"/>
                </a:solidFill>
                <a:latin typeface="Calibri" pitchFamily="34" charset="0"/>
                <a:ea typeface="Calibri" pitchFamily="34" charset="-122"/>
                <a:cs typeface="Calibri" pitchFamily="34" charset="-120"/>
              </a:rPr>
              <a:t>Example: “Explain when a t-test is appropriate vs Mann-Whitney U.”</a:t>
            </a:r>
          </a:p>
          <a:p>
            <a:pPr>
              <a:lnSpc>
                <a:spcPts val="2380"/>
              </a:lnSpc>
            </a:pPr>
            <a:endParaRPr lang="en-US" sz="2200" dirty="0">
              <a:solidFill>
                <a:schemeClr val="bg1"/>
              </a:solidFill>
            </a:endParaRPr>
          </a:p>
        </p:txBody>
      </p:sp>
      <p:sp>
        <p:nvSpPr>
          <p:cNvPr id="14" name="Text 39">
            <a:extLst>
              <a:ext uri="{FF2B5EF4-FFF2-40B4-BE49-F238E27FC236}">
                <a16:creationId xmlns:a16="http://schemas.microsoft.com/office/drawing/2014/main" id="{447FB319-0B8A-51BB-25FF-5C4BA1AEC06B}"/>
              </a:ext>
            </a:extLst>
          </p:cNvPr>
          <p:cNvSpPr/>
          <p:nvPr/>
        </p:nvSpPr>
        <p:spPr>
          <a:xfrm>
            <a:off x="7455048" y="2470883"/>
            <a:ext cx="4174977" cy="583171"/>
          </a:xfrm>
          <a:prstGeom prst="rect">
            <a:avLst/>
          </a:prstGeom>
          <a:noFill/>
          <a:ln/>
        </p:spPr>
        <p:txBody>
          <a:bodyPr wrap="square" rtlCol="0" anchor="t"/>
          <a:lstStyle/>
          <a:p>
            <a:r>
              <a:rPr lang="en-US" sz="2200" dirty="0">
                <a:solidFill>
                  <a:schemeClr val="bg1"/>
                </a:solidFill>
                <a:latin typeface="Calibri" pitchFamily="34" charset="0"/>
                <a:ea typeface="Calibri" pitchFamily="34" charset="-122"/>
                <a:cs typeface="Calibri" pitchFamily="34" charset="-120"/>
              </a:rPr>
              <a:t>Use an </a:t>
            </a:r>
            <a:r>
              <a:rPr lang="en-US" sz="2200" dirty="0" err="1">
                <a:solidFill>
                  <a:schemeClr val="bg1"/>
                </a:solidFill>
                <a:latin typeface="Calibri" pitchFamily="34" charset="0"/>
                <a:ea typeface="Calibri" pitchFamily="34" charset="-122"/>
                <a:cs typeface="Calibri" pitchFamily="34" charset="-120"/>
              </a:rPr>
              <a:t>anonymised</a:t>
            </a:r>
            <a:r>
              <a:rPr lang="en-US" sz="2200" dirty="0">
                <a:solidFill>
                  <a:schemeClr val="bg1"/>
                </a:solidFill>
                <a:latin typeface="Calibri" pitchFamily="34" charset="0"/>
                <a:ea typeface="Calibri" pitchFamily="34" charset="-122"/>
                <a:cs typeface="Calibri" pitchFamily="34" charset="-120"/>
              </a:rPr>
              <a:t> summary (roles, no identifiers).</a:t>
            </a:r>
            <a:br>
              <a:rPr lang="en-US" sz="2200" dirty="0">
                <a:solidFill>
                  <a:schemeClr val="bg1"/>
                </a:solidFill>
                <a:latin typeface="Calibri" pitchFamily="34" charset="0"/>
                <a:ea typeface="Calibri" pitchFamily="34" charset="-122"/>
                <a:cs typeface="Calibri" pitchFamily="34" charset="-120"/>
              </a:rPr>
            </a:br>
            <a:endParaRPr lang="en-US" sz="800" dirty="0">
              <a:solidFill>
                <a:schemeClr val="bg1"/>
              </a:solidFill>
              <a:latin typeface="Calibri" pitchFamily="34" charset="0"/>
              <a:ea typeface="Calibri" pitchFamily="34" charset="-122"/>
              <a:cs typeface="Calibri" pitchFamily="34" charset="-120"/>
            </a:endParaRPr>
          </a:p>
          <a:p>
            <a:pPr>
              <a:lnSpc>
                <a:spcPts val="2380"/>
              </a:lnSpc>
            </a:pPr>
            <a:r>
              <a:rPr lang="en-US" sz="2200" b="1" i="1" dirty="0">
                <a:solidFill>
                  <a:schemeClr val="bg1"/>
                </a:solidFill>
                <a:latin typeface="Calibri" pitchFamily="34" charset="0"/>
                <a:ea typeface="Calibri" pitchFamily="34" charset="-122"/>
                <a:cs typeface="Calibri" pitchFamily="34" charset="-120"/>
              </a:rPr>
              <a:t>Example: “Mean = 4.2, SD = 1.1, n = 120 - what does this suggest about the trend?”</a:t>
            </a:r>
          </a:p>
          <a:p>
            <a:pPr>
              <a:lnSpc>
                <a:spcPts val="2380"/>
              </a:lnSpc>
            </a:pPr>
            <a:endParaRPr lang="en-US" sz="2200" dirty="0">
              <a:solidFill>
                <a:schemeClr val="bg1"/>
              </a:solidFill>
              <a:latin typeface="Calibri" pitchFamily="34" charset="0"/>
              <a:ea typeface="Calibri" pitchFamily="34" charset="-122"/>
              <a:cs typeface="Calibri" pitchFamily="34" charset="-120"/>
            </a:endParaRPr>
          </a:p>
        </p:txBody>
      </p:sp>
      <p:sp>
        <p:nvSpPr>
          <p:cNvPr id="15" name="Text 39">
            <a:extLst>
              <a:ext uri="{FF2B5EF4-FFF2-40B4-BE49-F238E27FC236}">
                <a16:creationId xmlns:a16="http://schemas.microsoft.com/office/drawing/2014/main" id="{ED6C70CC-9C3A-8CF7-769A-404B54358F01}"/>
              </a:ext>
            </a:extLst>
          </p:cNvPr>
          <p:cNvSpPr/>
          <p:nvPr/>
        </p:nvSpPr>
        <p:spPr>
          <a:xfrm>
            <a:off x="7455048" y="4658977"/>
            <a:ext cx="4013063" cy="1566708"/>
          </a:xfrm>
          <a:prstGeom prst="rect">
            <a:avLst/>
          </a:prstGeom>
          <a:noFill/>
          <a:ln/>
        </p:spPr>
        <p:txBody>
          <a:bodyPr wrap="square" rtlCol="0" anchor="t"/>
          <a:lstStyle/>
          <a:p>
            <a:pPr>
              <a:lnSpc>
                <a:spcPts val="2380"/>
              </a:lnSpc>
            </a:pPr>
            <a:r>
              <a:rPr lang="en-US" sz="2200" dirty="0">
                <a:solidFill>
                  <a:schemeClr val="bg1"/>
                </a:solidFill>
                <a:latin typeface="Calibri" pitchFamily="34" charset="0"/>
                <a:ea typeface="Calibri" pitchFamily="34" charset="-122"/>
                <a:cs typeface="Calibri" pitchFamily="34" charset="-120"/>
              </a:rPr>
              <a:t>Use limited, de-identified data only if necessary.</a:t>
            </a:r>
          </a:p>
          <a:p>
            <a:br>
              <a:rPr lang="en-US" sz="800" dirty="0">
                <a:solidFill>
                  <a:schemeClr val="bg1"/>
                </a:solidFill>
                <a:latin typeface="Calibri" pitchFamily="34" charset="0"/>
                <a:ea typeface="Calibri" pitchFamily="34" charset="-122"/>
                <a:cs typeface="Calibri" pitchFamily="34" charset="-120"/>
              </a:rPr>
            </a:br>
            <a:r>
              <a:rPr lang="en-US" sz="2200" b="1" i="1" dirty="0">
                <a:solidFill>
                  <a:schemeClr val="bg1"/>
                </a:solidFill>
                <a:latin typeface="Calibri" pitchFamily="34" charset="0"/>
                <a:ea typeface="Calibri" pitchFamily="34" charset="-122"/>
                <a:cs typeface="Calibri" pitchFamily="34" charset="-120"/>
              </a:rPr>
              <a:t>Example: “Here is the dataset. Compute X, then I will recheck against my own calculation.”</a:t>
            </a:r>
          </a:p>
          <a:p>
            <a:pPr>
              <a:lnSpc>
                <a:spcPts val="2380"/>
              </a:lnSpc>
            </a:pPr>
            <a:endParaRPr lang="en-US" sz="2200" dirty="0">
              <a:solidFill>
                <a:schemeClr val="bg1"/>
              </a:solidFill>
            </a:endParaRPr>
          </a:p>
        </p:txBody>
      </p:sp>
      <p:sp>
        <p:nvSpPr>
          <p:cNvPr id="24" name="pole tekstowe 19">
            <a:extLst>
              <a:ext uri="{FF2B5EF4-FFF2-40B4-BE49-F238E27FC236}">
                <a16:creationId xmlns:a16="http://schemas.microsoft.com/office/drawing/2014/main" id="{DD41B02D-88C5-9576-6977-A96C37B39B2C}"/>
              </a:ext>
            </a:extLst>
          </p:cNvPr>
          <p:cNvSpPr txBox="1"/>
          <p:nvPr/>
        </p:nvSpPr>
        <p:spPr>
          <a:xfrm>
            <a:off x="405728" y="499542"/>
            <a:ext cx="4909222" cy="4506362"/>
          </a:xfrm>
          <a:prstGeom prst="rect">
            <a:avLst/>
          </a:prstGeom>
          <a:noFill/>
        </p:spPr>
        <p:txBody>
          <a:bodyPr wrap="square" rtlCol="0">
            <a:spAutoFit/>
          </a:bodyPr>
          <a:lstStyle/>
          <a:p>
            <a:pPr>
              <a:lnSpc>
                <a:spcPts val="4020"/>
              </a:lnSpc>
            </a:pPr>
            <a:r>
              <a:rPr lang="en-US" sz="4400" b="1" dirty="0">
                <a:solidFill>
                  <a:srgbClr val="22BDBF"/>
                </a:solidFill>
                <a:cs typeface="Times New Roman" panose="02020603050405020304" pitchFamily="18" charset="0"/>
              </a:rPr>
              <a:t>SAFE Analysis Ladder: </a:t>
            </a:r>
            <a:r>
              <a:rPr lang="en-US" sz="4400" dirty="0">
                <a:solidFill>
                  <a:srgbClr val="10153D"/>
                </a:solidFill>
                <a:cs typeface="Times New Roman" panose="02020603050405020304" pitchFamily="18" charset="0"/>
              </a:rPr>
              <a:t>choose the most verifiable level</a:t>
            </a:r>
          </a:p>
          <a:p>
            <a:pPr>
              <a:lnSpc>
                <a:spcPts val="3720"/>
              </a:lnSpc>
            </a:pPr>
            <a:endParaRPr lang="en-US" sz="3600" b="1" dirty="0">
              <a:solidFill>
                <a:srgbClr val="22BDBF"/>
              </a:solidFill>
              <a:cs typeface="Times New Roman" panose="02020603050405020304" pitchFamily="18" charset="0"/>
            </a:endParaRPr>
          </a:p>
          <a:p>
            <a:pPr>
              <a:lnSpc>
                <a:spcPts val="2580"/>
              </a:lnSpc>
            </a:pPr>
            <a:r>
              <a:rPr lang="en-US" sz="2400" dirty="0">
                <a:solidFill>
                  <a:srgbClr val="10153D"/>
                </a:solidFill>
                <a:latin typeface="Calibri" panose="020F0502020204030204" pitchFamily="34" charset="0"/>
                <a:cs typeface="Calibri" panose="020F0502020204030204" pitchFamily="34" charset="0"/>
              </a:rPr>
              <a:t>When you </a:t>
            </a:r>
            <a:r>
              <a:rPr lang="en-US" sz="2400" dirty="0" err="1">
                <a:solidFill>
                  <a:srgbClr val="10153D"/>
                </a:solidFill>
                <a:latin typeface="Calibri" panose="020F0502020204030204" pitchFamily="34" charset="0"/>
                <a:cs typeface="Calibri" panose="020F0502020204030204" pitchFamily="34" charset="0"/>
              </a:rPr>
              <a:t>analyse</a:t>
            </a:r>
            <a:r>
              <a:rPr lang="en-US" sz="2400" dirty="0">
                <a:solidFill>
                  <a:srgbClr val="10153D"/>
                </a:solidFill>
                <a:latin typeface="Calibri" panose="020F0502020204030204" pitchFamily="34" charset="0"/>
                <a:cs typeface="Calibri" panose="020F0502020204030204" pitchFamily="34" charset="0"/>
              </a:rPr>
              <a:t> data with AI,            do not start at the top of the ladder. Choose the lowest level that still answers your question.</a:t>
            </a:r>
          </a:p>
          <a:p>
            <a:pPr>
              <a:lnSpc>
                <a:spcPts val="2580"/>
              </a:lnSpc>
            </a:pPr>
            <a:endParaRPr lang="en-US" sz="2400" dirty="0">
              <a:solidFill>
                <a:srgbClr val="10153D"/>
              </a:solidFill>
              <a:latin typeface="Calibri" panose="020F0502020204030204" pitchFamily="34" charset="0"/>
              <a:cs typeface="Calibri" panose="020F0502020204030204" pitchFamily="34" charset="0"/>
            </a:endParaRPr>
          </a:p>
          <a:p>
            <a:pPr>
              <a:lnSpc>
                <a:spcPts val="2580"/>
              </a:lnSpc>
            </a:pPr>
            <a:endParaRPr lang="en-US" sz="2400" dirty="0">
              <a:solidFill>
                <a:srgbClr val="10153D"/>
              </a:solidFill>
              <a:latin typeface="Calibri" panose="020F0502020204030204" pitchFamily="34" charset="0"/>
              <a:cs typeface="Calibri" panose="020F0502020204030204" pitchFamily="34" charset="0"/>
            </a:endParaRPr>
          </a:p>
          <a:p>
            <a:endParaRPr lang="en-US" sz="2600" b="1" dirty="0">
              <a:solidFill>
                <a:srgbClr val="10153D"/>
              </a:solidFill>
              <a:latin typeface="Calibri" panose="020F0502020204030204" pitchFamily="34" charset="0"/>
              <a:cs typeface="Calibri" panose="020F0502020204030204" pitchFamily="34" charset="0"/>
            </a:endParaRPr>
          </a:p>
        </p:txBody>
      </p:sp>
      <p:cxnSp>
        <p:nvCxnSpPr>
          <p:cNvPr id="31" name="Straight Connector 30">
            <a:extLst>
              <a:ext uri="{FF2B5EF4-FFF2-40B4-BE49-F238E27FC236}">
                <a16:creationId xmlns:a16="http://schemas.microsoft.com/office/drawing/2014/main" id="{94129E31-B506-6536-45A9-FDC7D9D19628}"/>
              </a:ext>
            </a:extLst>
          </p:cNvPr>
          <p:cNvCxnSpPr>
            <a:cxnSpLocks/>
          </p:cNvCxnSpPr>
          <p:nvPr/>
        </p:nvCxnSpPr>
        <p:spPr>
          <a:xfrm>
            <a:off x="6843081" y="2308609"/>
            <a:ext cx="8100000" cy="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33C6000F-4F01-2235-E8BA-D26A55B1623F}"/>
              </a:ext>
            </a:extLst>
          </p:cNvPr>
          <p:cNvCxnSpPr>
            <a:cxnSpLocks/>
          </p:cNvCxnSpPr>
          <p:nvPr/>
        </p:nvCxnSpPr>
        <p:spPr>
          <a:xfrm>
            <a:off x="7086024" y="4521212"/>
            <a:ext cx="7851934" cy="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7B82AB9A-C9C5-BA81-8EB6-D826D9BA3B58}"/>
              </a:ext>
            </a:extLst>
          </p:cNvPr>
          <p:cNvCxnSpPr>
            <a:cxnSpLocks/>
          </p:cNvCxnSpPr>
          <p:nvPr/>
        </p:nvCxnSpPr>
        <p:spPr>
          <a:xfrm>
            <a:off x="6696576" y="363273"/>
            <a:ext cx="8280000" cy="23473"/>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B6AB056F-1BF2-11E4-2A6F-3AA7B4C1CC1A}"/>
              </a:ext>
            </a:extLst>
          </p:cNvPr>
          <p:cNvGrpSpPr/>
          <p:nvPr/>
        </p:nvGrpSpPr>
        <p:grpSpPr>
          <a:xfrm>
            <a:off x="5984152" y="349205"/>
            <a:ext cx="1268603" cy="474964"/>
            <a:chOff x="481432" y="1663908"/>
            <a:chExt cx="1363624" cy="510540"/>
          </a:xfrm>
        </p:grpSpPr>
        <p:sp>
          <p:nvSpPr>
            <p:cNvPr id="7" name="Shape 8">
              <a:extLst>
                <a:ext uri="{FF2B5EF4-FFF2-40B4-BE49-F238E27FC236}">
                  <a16:creationId xmlns:a16="http://schemas.microsoft.com/office/drawing/2014/main" id="{CA3EEC01-9C52-4361-5448-CD35A0B61F8D}"/>
                </a:ext>
              </a:extLst>
            </p:cNvPr>
            <p:cNvSpPr/>
            <p:nvPr/>
          </p:nvSpPr>
          <p:spPr>
            <a:xfrm>
              <a:off x="481432" y="1663908"/>
              <a:ext cx="1357591" cy="502920"/>
            </a:xfrm>
            <a:prstGeom prst="rect">
              <a:avLst/>
            </a:prstGeom>
            <a:solidFill>
              <a:srgbClr val="E8068C"/>
            </a:solidFill>
            <a:ln/>
          </p:spPr>
          <p:txBody>
            <a:bodyPr/>
            <a:lstStyle/>
            <a:p>
              <a:endParaRPr lang="pl-PL" sz="2400" dirty="0">
                <a:solidFill>
                  <a:srgbClr val="10153D"/>
                </a:solidFill>
                <a:latin typeface="Calibri" panose="020F0502020204030204" pitchFamily="34" charset="0"/>
                <a:cs typeface="Calibri" panose="020F0502020204030204" pitchFamily="34" charset="0"/>
              </a:endParaRPr>
            </a:p>
          </p:txBody>
        </p:sp>
        <p:sp>
          <p:nvSpPr>
            <p:cNvPr id="20" name="Text 9">
              <a:extLst>
                <a:ext uri="{FF2B5EF4-FFF2-40B4-BE49-F238E27FC236}">
                  <a16:creationId xmlns:a16="http://schemas.microsoft.com/office/drawing/2014/main" id="{EF8FD914-4300-3DCD-7D19-9F2D7F3F1461}"/>
                </a:ext>
              </a:extLst>
            </p:cNvPr>
            <p:cNvSpPr/>
            <p:nvPr/>
          </p:nvSpPr>
          <p:spPr>
            <a:xfrm>
              <a:off x="481736" y="1671528"/>
              <a:ext cx="1363320" cy="502920"/>
            </a:xfrm>
            <a:prstGeom prst="rect">
              <a:avLst/>
            </a:prstGeom>
            <a:noFill/>
            <a:ln/>
          </p:spPr>
          <p:txBody>
            <a:bodyPr wrap="square" rtlCol="0" anchor="ctr"/>
            <a:lstStyle/>
            <a:p>
              <a:pPr marL="0" indent="0">
                <a:buNone/>
              </a:pPr>
              <a:r>
                <a:rPr lang="en-US" sz="2400" b="1" dirty="0">
                  <a:solidFill>
                    <a:schemeClr val="bg1"/>
                  </a:solidFill>
                  <a:latin typeface="Calibri" panose="020F0502020204030204" pitchFamily="34" charset="0"/>
                  <a:ea typeface="Georgia" pitchFamily="34" charset="-122"/>
                  <a:cs typeface="Calibri" panose="020F0502020204030204" pitchFamily="34" charset="0"/>
                </a:rPr>
                <a:t> LEVEL 1</a:t>
              </a:r>
              <a:endParaRPr lang="en-US" sz="2400" dirty="0">
                <a:solidFill>
                  <a:schemeClr val="bg1"/>
                </a:solidFill>
                <a:latin typeface="Calibri" panose="020F0502020204030204" pitchFamily="34" charset="0"/>
                <a:cs typeface="Calibri" panose="020F0502020204030204" pitchFamily="34" charset="0"/>
              </a:endParaRPr>
            </a:p>
          </p:txBody>
        </p:sp>
      </p:grpSp>
      <p:sp>
        <p:nvSpPr>
          <p:cNvPr id="33" name="Freeform 32">
            <a:extLst>
              <a:ext uri="{FF2B5EF4-FFF2-40B4-BE49-F238E27FC236}">
                <a16:creationId xmlns:a16="http://schemas.microsoft.com/office/drawing/2014/main" id="{5BAEAF4E-71BB-AD70-9864-5D4C704745B8}"/>
              </a:ext>
            </a:extLst>
          </p:cNvPr>
          <p:cNvSpPr/>
          <p:nvPr/>
        </p:nvSpPr>
        <p:spPr>
          <a:xfrm rot="16200000">
            <a:off x="8670125" y="3348043"/>
            <a:ext cx="6858000" cy="161913"/>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grpSp>
        <p:nvGrpSpPr>
          <p:cNvPr id="2" name="Group 1">
            <a:extLst>
              <a:ext uri="{FF2B5EF4-FFF2-40B4-BE49-F238E27FC236}">
                <a16:creationId xmlns:a16="http://schemas.microsoft.com/office/drawing/2014/main" id="{79B27DD2-61C1-A674-6959-0117E26E2CC8}"/>
              </a:ext>
            </a:extLst>
          </p:cNvPr>
          <p:cNvGrpSpPr/>
          <p:nvPr/>
        </p:nvGrpSpPr>
        <p:grpSpPr>
          <a:xfrm>
            <a:off x="6018600" y="2299122"/>
            <a:ext cx="1268603" cy="474964"/>
            <a:chOff x="481432" y="1663908"/>
            <a:chExt cx="1363624" cy="510540"/>
          </a:xfrm>
        </p:grpSpPr>
        <p:sp>
          <p:nvSpPr>
            <p:cNvPr id="8" name="Shape 8">
              <a:extLst>
                <a:ext uri="{FF2B5EF4-FFF2-40B4-BE49-F238E27FC236}">
                  <a16:creationId xmlns:a16="http://schemas.microsoft.com/office/drawing/2014/main" id="{F91FBC22-29D8-6B6C-5F81-4BC2A2151B13}"/>
                </a:ext>
              </a:extLst>
            </p:cNvPr>
            <p:cNvSpPr/>
            <p:nvPr/>
          </p:nvSpPr>
          <p:spPr>
            <a:xfrm>
              <a:off x="481432" y="1663908"/>
              <a:ext cx="1357591" cy="502920"/>
            </a:xfrm>
            <a:prstGeom prst="rect">
              <a:avLst/>
            </a:prstGeom>
            <a:solidFill>
              <a:srgbClr val="307EAC"/>
            </a:solidFill>
            <a:ln/>
          </p:spPr>
          <p:txBody>
            <a:bodyPr/>
            <a:lstStyle/>
            <a:p>
              <a:endParaRPr lang="pl-PL" sz="2400" dirty="0">
                <a:solidFill>
                  <a:srgbClr val="10153D"/>
                </a:solidFill>
                <a:latin typeface="Calibri" panose="020F0502020204030204" pitchFamily="34" charset="0"/>
                <a:cs typeface="Calibri" panose="020F0502020204030204" pitchFamily="34" charset="0"/>
              </a:endParaRPr>
            </a:p>
          </p:txBody>
        </p:sp>
        <p:sp>
          <p:nvSpPr>
            <p:cNvPr id="9" name="Text 9">
              <a:extLst>
                <a:ext uri="{FF2B5EF4-FFF2-40B4-BE49-F238E27FC236}">
                  <a16:creationId xmlns:a16="http://schemas.microsoft.com/office/drawing/2014/main" id="{F0BF972B-E7A5-0C12-99BE-E14D4D739E90}"/>
                </a:ext>
              </a:extLst>
            </p:cNvPr>
            <p:cNvSpPr/>
            <p:nvPr/>
          </p:nvSpPr>
          <p:spPr>
            <a:xfrm>
              <a:off x="481736" y="1671528"/>
              <a:ext cx="1363320" cy="502920"/>
            </a:xfrm>
            <a:prstGeom prst="rect">
              <a:avLst/>
            </a:prstGeom>
            <a:noFill/>
            <a:ln/>
          </p:spPr>
          <p:txBody>
            <a:bodyPr wrap="square" rtlCol="0" anchor="ctr"/>
            <a:lstStyle/>
            <a:p>
              <a:pPr marL="0" indent="0">
                <a:buNone/>
              </a:pPr>
              <a:r>
                <a:rPr lang="en-US" sz="2400" b="1" dirty="0">
                  <a:solidFill>
                    <a:schemeClr val="bg1"/>
                  </a:solidFill>
                  <a:latin typeface="Calibri" panose="020F0502020204030204" pitchFamily="34" charset="0"/>
                  <a:ea typeface="Georgia" pitchFamily="34" charset="-122"/>
                  <a:cs typeface="Calibri" panose="020F0502020204030204" pitchFamily="34" charset="0"/>
                </a:rPr>
                <a:t> LEVEL 2</a:t>
              </a:r>
              <a:endParaRPr lang="en-US" sz="2400" dirty="0">
                <a:solidFill>
                  <a:schemeClr val="bg1"/>
                </a:solidFill>
                <a:latin typeface="Calibri" panose="020F0502020204030204" pitchFamily="34" charset="0"/>
                <a:cs typeface="Calibri" panose="020F0502020204030204" pitchFamily="34" charset="0"/>
              </a:endParaRPr>
            </a:p>
          </p:txBody>
        </p:sp>
      </p:grpSp>
      <p:grpSp>
        <p:nvGrpSpPr>
          <p:cNvPr id="10" name="Group 9">
            <a:extLst>
              <a:ext uri="{FF2B5EF4-FFF2-40B4-BE49-F238E27FC236}">
                <a16:creationId xmlns:a16="http://schemas.microsoft.com/office/drawing/2014/main" id="{AECD5BBE-FF31-940C-9829-A105FFA803FF}"/>
              </a:ext>
            </a:extLst>
          </p:cNvPr>
          <p:cNvGrpSpPr/>
          <p:nvPr/>
        </p:nvGrpSpPr>
        <p:grpSpPr>
          <a:xfrm>
            <a:off x="6012987" y="4502668"/>
            <a:ext cx="1268603" cy="474964"/>
            <a:chOff x="481432" y="1663908"/>
            <a:chExt cx="1363624" cy="510540"/>
          </a:xfrm>
        </p:grpSpPr>
        <p:sp>
          <p:nvSpPr>
            <p:cNvPr id="11" name="Shape 8">
              <a:extLst>
                <a:ext uri="{FF2B5EF4-FFF2-40B4-BE49-F238E27FC236}">
                  <a16:creationId xmlns:a16="http://schemas.microsoft.com/office/drawing/2014/main" id="{18EF8CE1-C035-56F5-BF01-889495CC3B20}"/>
                </a:ext>
              </a:extLst>
            </p:cNvPr>
            <p:cNvSpPr/>
            <p:nvPr/>
          </p:nvSpPr>
          <p:spPr>
            <a:xfrm>
              <a:off x="481432" y="1663908"/>
              <a:ext cx="1357591" cy="502920"/>
            </a:xfrm>
            <a:prstGeom prst="rect">
              <a:avLst/>
            </a:prstGeom>
            <a:solidFill>
              <a:srgbClr val="22BDBF"/>
            </a:solidFill>
            <a:ln/>
          </p:spPr>
          <p:txBody>
            <a:bodyPr/>
            <a:lstStyle/>
            <a:p>
              <a:endParaRPr lang="pl-PL" sz="2400" dirty="0">
                <a:solidFill>
                  <a:srgbClr val="10153D"/>
                </a:solidFill>
                <a:latin typeface="Calibri" panose="020F0502020204030204" pitchFamily="34" charset="0"/>
                <a:cs typeface="Calibri" panose="020F0502020204030204" pitchFamily="34" charset="0"/>
              </a:endParaRPr>
            </a:p>
          </p:txBody>
        </p:sp>
        <p:sp>
          <p:nvSpPr>
            <p:cNvPr id="12" name="Text 9">
              <a:extLst>
                <a:ext uri="{FF2B5EF4-FFF2-40B4-BE49-F238E27FC236}">
                  <a16:creationId xmlns:a16="http://schemas.microsoft.com/office/drawing/2014/main" id="{648BB541-FD4A-22FD-82C3-240BF226C207}"/>
                </a:ext>
              </a:extLst>
            </p:cNvPr>
            <p:cNvSpPr/>
            <p:nvPr/>
          </p:nvSpPr>
          <p:spPr>
            <a:xfrm>
              <a:off x="481736" y="1671528"/>
              <a:ext cx="1363320" cy="502920"/>
            </a:xfrm>
            <a:prstGeom prst="rect">
              <a:avLst/>
            </a:prstGeom>
            <a:noFill/>
            <a:ln/>
          </p:spPr>
          <p:txBody>
            <a:bodyPr wrap="square" rtlCol="0" anchor="ctr"/>
            <a:lstStyle/>
            <a:p>
              <a:pPr marL="0" indent="0">
                <a:buNone/>
              </a:pPr>
              <a:r>
                <a:rPr lang="en-US" sz="2400" b="1" dirty="0">
                  <a:solidFill>
                    <a:schemeClr val="bg1"/>
                  </a:solidFill>
                  <a:latin typeface="Calibri" panose="020F0502020204030204" pitchFamily="34" charset="0"/>
                  <a:ea typeface="Georgia" pitchFamily="34" charset="-122"/>
                  <a:cs typeface="Calibri" panose="020F0502020204030204" pitchFamily="34" charset="0"/>
                </a:rPr>
                <a:t> LEVEL 3</a:t>
              </a:r>
              <a:endParaRPr lang="en-US" sz="2400" dirty="0">
                <a:solidFill>
                  <a:schemeClr val="bg1"/>
                </a:solidFill>
                <a:latin typeface="Calibri" panose="020F0502020204030204" pitchFamily="34" charset="0"/>
                <a:cs typeface="Calibri" panose="020F0502020204030204" pitchFamily="34" charset="0"/>
              </a:endParaRPr>
            </a:p>
          </p:txBody>
        </p:sp>
      </p:grpSp>
      <p:sp>
        <p:nvSpPr>
          <p:cNvPr id="13" name="Rounded Rectangle 12">
            <a:extLst>
              <a:ext uri="{FF2B5EF4-FFF2-40B4-BE49-F238E27FC236}">
                <a16:creationId xmlns:a16="http://schemas.microsoft.com/office/drawing/2014/main" id="{7B7FCB01-28D4-0125-97D4-913EDEDCCBEE}"/>
              </a:ext>
            </a:extLst>
          </p:cNvPr>
          <p:cNvSpPr/>
          <p:nvPr/>
        </p:nvSpPr>
        <p:spPr>
          <a:xfrm>
            <a:off x="-815290" y="4521212"/>
            <a:ext cx="5830203" cy="1600450"/>
          </a:xfrm>
          <a:prstGeom prst="roundRect">
            <a:avLst>
              <a:gd name="adj" fmla="val 7861"/>
            </a:avLst>
          </a:prstGeom>
          <a:solidFill>
            <a:schemeClr val="bg1"/>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685B5891-4B24-7386-AD14-F13FD3377F37}"/>
              </a:ext>
            </a:extLst>
          </p:cNvPr>
          <p:cNvSpPr txBox="1"/>
          <p:nvPr/>
        </p:nvSpPr>
        <p:spPr>
          <a:xfrm>
            <a:off x="402412" y="4793926"/>
            <a:ext cx="4311536" cy="1327736"/>
          </a:xfrm>
          <a:prstGeom prst="rect">
            <a:avLst/>
          </a:prstGeom>
          <a:noFill/>
        </p:spPr>
        <p:txBody>
          <a:bodyPr wrap="square" rtlCol="0">
            <a:spAutoFit/>
          </a:bodyPr>
          <a:lstStyle/>
          <a:p>
            <a:pPr>
              <a:lnSpc>
                <a:spcPts val="2440"/>
              </a:lnSpc>
            </a:pPr>
            <a:r>
              <a:rPr lang="en-US" sz="2400" b="1" dirty="0">
                <a:solidFill>
                  <a:srgbClr val="10153D"/>
                </a:solidFill>
              </a:rPr>
              <a:t>Stop rule: If you cannot remove sensitive/confidential elements → do not upload</a:t>
            </a:r>
          </a:p>
          <a:p>
            <a:pPr>
              <a:lnSpc>
                <a:spcPts val="2440"/>
              </a:lnSpc>
            </a:pPr>
            <a:endParaRPr lang="en-IE" sz="2400" b="1" dirty="0">
              <a:solidFill>
                <a:srgbClr val="10153D"/>
              </a:solidFill>
            </a:endParaRPr>
          </a:p>
        </p:txBody>
      </p:sp>
    </p:spTree>
    <p:extLst>
      <p:ext uri="{BB962C8B-B14F-4D97-AF65-F5344CB8AC3E}">
        <p14:creationId xmlns:p14="http://schemas.microsoft.com/office/powerpoint/2010/main" val="42788970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12EC71-4A68-26EB-0228-00EEA9D88A9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7B52635-21EA-2178-4FA3-DDD5A1D4E510}"/>
              </a:ext>
            </a:extLst>
          </p:cNvPr>
          <p:cNvSpPr/>
          <p:nvPr/>
        </p:nvSpPr>
        <p:spPr>
          <a:xfrm flipH="1" flipV="1">
            <a:off x="0" y="2189728"/>
            <a:ext cx="12185498" cy="2938876"/>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01F30EAF-24A7-5EA6-7135-8A8F4684EF6C}"/>
              </a:ext>
            </a:extLst>
          </p:cNvPr>
          <p:cNvSpPr/>
          <p:nvPr/>
        </p:nvSpPr>
        <p:spPr>
          <a:xfrm>
            <a:off x="-1331192" y="1850491"/>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1" name="Text Placeholder 11">
            <a:extLst>
              <a:ext uri="{FF2B5EF4-FFF2-40B4-BE49-F238E27FC236}">
                <a16:creationId xmlns:a16="http://schemas.microsoft.com/office/drawing/2014/main" id="{5D3032FC-5F46-BB68-E73E-781F98B5A40F}"/>
              </a:ext>
            </a:extLst>
          </p:cNvPr>
          <p:cNvSpPr txBox="1">
            <a:spLocks/>
          </p:cNvSpPr>
          <p:nvPr/>
        </p:nvSpPr>
        <p:spPr>
          <a:xfrm>
            <a:off x="589676" y="572622"/>
            <a:ext cx="3653712" cy="1277869"/>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10153D"/>
                </a:solidFill>
                <a:cs typeface="Times New Roman" panose="02020603050405020304" pitchFamily="18" charset="0"/>
              </a:rPr>
              <a:t>Conclusion from Small Data</a:t>
            </a:r>
          </a:p>
          <a:p>
            <a:pPr marL="0" indent="0">
              <a:buNone/>
            </a:pPr>
            <a:endParaRPr lang="en-US" sz="3600" b="1" dirty="0">
              <a:solidFill>
                <a:srgbClr val="10153D"/>
              </a:solidFill>
              <a:cs typeface="Times New Roman" panose="02020603050405020304" pitchFamily="18" charset="0"/>
            </a:endParaRPr>
          </a:p>
        </p:txBody>
      </p:sp>
      <p:sp>
        <p:nvSpPr>
          <p:cNvPr id="13" name="Freeform 12">
            <a:extLst>
              <a:ext uri="{FF2B5EF4-FFF2-40B4-BE49-F238E27FC236}">
                <a16:creationId xmlns:a16="http://schemas.microsoft.com/office/drawing/2014/main" id="{FBCCEDC4-92AB-A5C0-6D58-1C1684CCA9BE}"/>
              </a:ext>
            </a:extLst>
          </p:cNvPr>
          <p:cNvSpPr/>
          <p:nvPr/>
        </p:nvSpPr>
        <p:spPr>
          <a:xfrm>
            <a:off x="579276" y="2145382"/>
            <a:ext cx="396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71124A54-D2EC-4FAF-E9E8-C4955E29D2DF}"/>
              </a:ext>
            </a:extLst>
          </p:cNvPr>
          <p:cNvSpPr/>
          <p:nvPr/>
        </p:nvSpPr>
        <p:spPr>
          <a:xfrm rot="13950439" flipH="1">
            <a:off x="2875292" y="1307023"/>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4" name="Speech Bubble: Rectangle with Corners Rounded 3">
            <a:extLst>
              <a:ext uri="{FF2B5EF4-FFF2-40B4-BE49-F238E27FC236}">
                <a16:creationId xmlns:a16="http://schemas.microsoft.com/office/drawing/2014/main" id="{33C484BA-97D9-4671-5E57-C0D1C100FC7E}"/>
              </a:ext>
            </a:extLst>
          </p:cNvPr>
          <p:cNvSpPr/>
          <p:nvPr/>
        </p:nvSpPr>
        <p:spPr>
          <a:xfrm>
            <a:off x="5912956" y="394538"/>
            <a:ext cx="5962029" cy="3264628"/>
          </a:xfrm>
          <a:prstGeom prst="wedgeRoundRectCallout">
            <a:avLst>
              <a:gd name="adj1" fmla="val -66034"/>
              <a:gd name="adj2" fmla="val -23338"/>
              <a:gd name="adj3" fmla="val 16667"/>
            </a:avLst>
          </a:prstGeom>
          <a:solidFill>
            <a:srgbClr val="E8068C">
              <a:alpha val="9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800" b="1" dirty="0">
                <a:solidFill>
                  <a:schemeClr val="bg1"/>
                </a:solidFill>
                <a:latin typeface="Calibri" panose="020F0502020204030204" pitchFamily="34" charset="0"/>
                <a:cs typeface="Calibri" panose="020F0502020204030204" pitchFamily="34" charset="0"/>
              </a:rPr>
              <a:t>Unreliable AI output (realistic):</a:t>
            </a:r>
          </a:p>
          <a:p>
            <a:pPr algn="ctr"/>
            <a:br>
              <a:rPr lang="en-IE" sz="1000" dirty="0">
                <a:solidFill>
                  <a:schemeClr val="bg1"/>
                </a:solidFill>
                <a:latin typeface="Calibri" panose="020F0502020204030204" pitchFamily="34" charset="0"/>
                <a:cs typeface="Calibri" panose="020F0502020204030204" pitchFamily="34" charset="0"/>
              </a:rPr>
            </a:br>
            <a:r>
              <a:rPr lang="en-IE" sz="2400" dirty="0">
                <a:solidFill>
                  <a:schemeClr val="bg1"/>
                </a:solidFill>
                <a:latin typeface="Calibri" panose="020F0502020204030204" pitchFamily="34" charset="0"/>
                <a:cs typeface="Calibri" panose="020F0502020204030204" pitchFamily="34" charset="0"/>
              </a:rPr>
              <a:t>“AI ran sentiment analysis on 200 tweets about our brand. 67% positive. Therefore brand sentiment is strongly positive.”</a:t>
            </a:r>
          </a:p>
        </p:txBody>
      </p:sp>
      <p:sp>
        <p:nvSpPr>
          <p:cNvPr id="10" name="Speech Bubble: Rectangle with Corners Rounded 3">
            <a:extLst>
              <a:ext uri="{FF2B5EF4-FFF2-40B4-BE49-F238E27FC236}">
                <a16:creationId xmlns:a16="http://schemas.microsoft.com/office/drawing/2014/main" id="{02614458-4C22-DC5D-ACEA-955EADCEFAC9}"/>
              </a:ext>
            </a:extLst>
          </p:cNvPr>
          <p:cNvSpPr/>
          <p:nvPr/>
        </p:nvSpPr>
        <p:spPr>
          <a:xfrm>
            <a:off x="388974" y="3300413"/>
            <a:ext cx="9343296" cy="2784287"/>
          </a:xfrm>
          <a:prstGeom prst="wedgeRoundRectCallout">
            <a:avLst>
              <a:gd name="adj1" fmla="val 34673"/>
              <a:gd name="adj2" fmla="val 67965"/>
              <a:gd name="adj3" fmla="val 16667"/>
            </a:avLst>
          </a:prstGeom>
          <a:solidFill>
            <a:srgbClr val="24C3C6">
              <a:alpha val="9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800" b="1" dirty="0">
                <a:solidFill>
                  <a:schemeClr val="bg1"/>
                </a:solidFill>
                <a:latin typeface="Calibri" panose="020F0502020204030204" pitchFamily="34" charset="0"/>
                <a:cs typeface="Calibri" panose="020F0502020204030204" pitchFamily="34" charset="0"/>
              </a:rPr>
              <a:t>What is unreliable?</a:t>
            </a:r>
          </a:p>
          <a:p>
            <a:pPr algn="ctr"/>
            <a:endParaRPr lang="en-IE" sz="1000" b="1" dirty="0">
              <a:solidFill>
                <a:schemeClr val="bg1"/>
              </a:solidFill>
              <a:latin typeface="Calibri" panose="020F0502020204030204" pitchFamily="34" charset="0"/>
              <a:cs typeface="Calibri" panose="020F0502020204030204" pitchFamily="34" charset="0"/>
            </a:endParaRPr>
          </a:p>
          <a:p>
            <a:pPr marL="342900" indent="-342900" algn="ctr">
              <a:buFont typeface="Arial" panose="020B0604020202020204" pitchFamily="34" charset="0"/>
              <a:buChar char="•"/>
            </a:pPr>
            <a:r>
              <a:rPr lang="en-IE" sz="2400" dirty="0">
                <a:solidFill>
                  <a:schemeClr val="bg1"/>
                </a:solidFill>
                <a:latin typeface="Calibri" panose="020F0502020204030204" pitchFamily="34" charset="0"/>
                <a:cs typeface="Calibri" panose="020F0502020204030204" pitchFamily="34" charset="0"/>
              </a:rPr>
              <a:t>“67%” with no methodology, no model, no validation</a:t>
            </a:r>
          </a:p>
          <a:p>
            <a:pPr marL="342900" indent="-342900" algn="ctr">
              <a:buFont typeface="Arial" panose="020B0604020202020204" pitchFamily="34" charset="0"/>
              <a:buChar char="•"/>
            </a:pPr>
            <a:r>
              <a:rPr lang="en-IE" sz="2400" dirty="0">
                <a:solidFill>
                  <a:schemeClr val="bg1"/>
                </a:solidFill>
                <a:latin typeface="Calibri" panose="020F0502020204030204" pitchFamily="34" charset="0"/>
                <a:cs typeface="Calibri" panose="020F0502020204030204" pitchFamily="34" charset="0"/>
              </a:rPr>
              <a:t>200 tweets is a tiny, possibly biased slice</a:t>
            </a:r>
          </a:p>
          <a:p>
            <a:pPr marL="342900" indent="-342900" algn="ctr">
              <a:buFont typeface="Arial" panose="020B0604020202020204" pitchFamily="34" charset="0"/>
              <a:buChar char="•"/>
            </a:pPr>
            <a:r>
              <a:rPr lang="en-IE" sz="2400" dirty="0">
                <a:solidFill>
                  <a:schemeClr val="bg1"/>
                </a:solidFill>
                <a:latin typeface="Calibri" panose="020F0502020204030204" pitchFamily="34" charset="0"/>
                <a:cs typeface="Calibri" panose="020F0502020204030204" pitchFamily="34" charset="0"/>
              </a:rPr>
              <a:t>“strongly positive” overstates what the number shows</a:t>
            </a:r>
          </a:p>
        </p:txBody>
      </p:sp>
    </p:spTree>
    <p:extLst>
      <p:ext uri="{BB962C8B-B14F-4D97-AF65-F5344CB8AC3E}">
        <p14:creationId xmlns:p14="http://schemas.microsoft.com/office/powerpoint/2010/main" val="41388587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DF3907B-1125-BB93-1283-0973D264C9D1}"/>
            </a:ext>
          </a:extLst>
        </p:cNvPr>
        <p:cNvGrpSpPr/>
        <p:nvPr/>
      </p:nvGrpSpPr>
      <p:grpSpPr>
        <a:xfrm>
          <a:off x="0" y="0"/>
          <a:ext cx="0" cy="0"/>
          <a:chOff x="0" y="0"/>
          <a:chExt cx="0" cy="0"/>
        </a:xfrm>
      </p:grpSpPr>
      <p:pic>
        <p:nvPicPr>
          <p:cNvPr id="16" name="Picture Placeholder 5">
            <a:extLst>
              <a:ext uri="{FF2B5EF4-FFF2-40B4-BE49-F238E27FC236}">
                <a16:creationId xmlns:a16="http://schemas.microsoft.com/office/drawing/2014/main" id="{DD4BF96D-1ED3-FF17-C634-7B2FEADAD48A}"/>
              </a:ext>
            </a:extLst>
          </p:cNvPr>
          <p:cNvPicPr>
            <a:picLocks noChangeAspect="1"/>
          </p:cNvPicPr>
          <p:nvPr/>
        </p:nvPicPr>
        <p:blipFill rotWithShape="1">
          <a:blip r:embed="rId3"/>
          <a:srcRect l="8322" r="8322"/>
          <a:stretch>
            <a:fillRect/>
          </a:stretch>
        </p:blipFill>
        <p:spPr>
          <a:xfrm>
            <a:off x="4463586" y="3260875"/>
            <a:ext cx="7062412" cy="3597126"/>
          </a:xfrm>
          <a:prstGeom prst="rect">
            <a:avLst/>
          </a:prstGeom>
          <a:solidFill>
            <a:schemeClr val="bg1">
              <a:lumMod val="85000"/>
            </a:schemeClr>
          </a:solidFill>
          <a:ln>
            <a:noFill/>
          </a:ln>
        </p:spPr>
      </p:pic>
      <p:pic>
        <p:nvPicPr>
          <p:cNvPr id="14" name="Picture 13">
            <a:extLst>
              <a:ext uri="{FF2B5EF4-FFF2-40B4-BE49-F238E27FC236}">
                <a16:creationId xmlns:a16="http://schemas.microsoft.com/office/drawing/2014/main" id="{F73582D6-E1E4-2FB5-F352-5D9186ADC508}"/>
              </a:ext>
            </a:extLst>
          </p:cNvPr>
          <p:cNvPicPr>
            <a:picLocks noChangeAspect="1"/>
          </p:cNvPicPr>
          <p:nvPr/>
        </p:nvPicPr>
        <p:blipFill>
          <a:blip r:embed="rId4"/>
          <a:stretch>
            <a:fillRect/>
          </a:stretch>
        </p:blipFill>
        <p:spPr>
          <a:xfrm>
            <a:off x="575864" y="559399"/>
            <a:ext cx="3283279" cy="2335756"/>
          </a:xfrm>
          <a:prstGeom prst="rect">
            <a:avLst/>
          </a:prstGeom>
        </p:spPr>
      </p:pic>
      <p:sp>
        <p:nvSpPr>
          <p:cNvPr id="28" name="Freeform 27">
            <a:extLst>
              <a:ext uri="{FF2B5EF4-FFF2-40B4-BE49-F238E27FC236}">
                <a16:creationId xmlns:a16="http://schemas.microsoft.com/office/drawing/2014/main" id="{9CC664E8-6A09-98CD-85E1-93C26FF7C289}"/>
              </a:ext>
            </a:extLst>
          </p:cNvPr>
          <p:cNvSpPr/>
          <p:nvPr/>
        </p:nvSpPr>
        <p:spPr>
          <a:xfrm rot="16200000">
            <a:off x="5206180" y="530470"/>
            <a:ext cx="5581071" cy="7073989"/>
          </a:xfrm>
          <a:custGeom>
            <a:avLst/>
            <a:gdLst>
              <a:gd name="csX0" fmla="*/ 0 w 3587172"/>
              <a:gd name="csY0" fmla="*/ 7124400 h 7124400"/>
              <a:gd name="csX1" fmla="*/ 0 w 3587172"/>
              <a:gd name="csY1" fmla="*/ 0 h 7124400"/>
              <a:gd name="csX2" fmla="*/ 2479658 w 3587172"/>
              <a:gd name="csY2" fmla="*/ 0 h 7124400"/>
              <a:gd name="csX3" fmla="*/ 2479658 w 3587172"/>
              <a:gd name="csY3" fmla="*/ 12 h 7124400"/>
              <a:gd name="csX4" fmla="*/ 2629177 w 3587172"/>
              <a:gd name="csY4" fmla="*/ 12 h 7124400"/>
              <a:gd name="csX5" fmla="*/ 3587172 w 3587172"/>
              <a:gd name="csY5" fmla="*/ 1379395 h 7124400"/>
              <a:gd name="csX6" fmla="*/ 3587172 w 3587172"/>
              <a:gd name="csY6" fmla="*/ 7124400 h 7124400"/>
              <a:gd name="csX7" fmla="*/ 2479658 w 3587172"/>
              <a:gd name="csY7" fmla="*/ 7124400 h 7124400"/>
              <a:gd name="csX8" fmla="*/ 2461372 w 3587172"/>
              <a:gd name="csY8" fmla="*/ 7124400 h 71244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587172" h="7124400">
                <a:moveTo>
                  <a:pt x="0" y="7124400"/>
                </a:moveTo>
                <a:lnTo>
                  <a:pt x="0" y="0"/>
                </a:lnTo>
                <a:lnTo>
                  <a:pt x="2479658" y="0"/>
                </a:lnTo>
                <a:lnTo>
                  <a:pt x="2479658" y="12"/>
                </a:lnTo>
                <a:lnTo>
                  <a:pt x="2629177" y="12"/>
                </a:lnTo>
                <a:cubicBezTo>
                  <a:pt x="3158597" y="12"/>
                  <a:pt x="3587172" y="617104"/>
                  <a:pt x="3587172" y="1379395"/>
                </a:cubicBezTo>
                <a:lnTo>
                  <a:pt x="3587172" y="7124400"/>
                </a:lnTo>
                <a:lnTo>
                  <a:pt x="2479658" y="7124400"/>
                </a:lnTo>
                <a:lnTo>
                  <a:pt x="2461372" y="7124400"/>
                </a:lnTo>
                <a:close/>
              </a:path>
            </a:pathLst>
          </a:custGeom>
          <a:gradFill>
            <a:gsLst>
              <a:gs pos="12000">
                <a:srgbClr val="22BDBF">
                  <a:alpha val="39000"/>
                </a:srgbClr>
              </a:gs>
              <a:gs pos="3000">
                <a:srgbClr val="22BDBF">
                  <a:alpha val="39000"/>
                </a:srgbClr>
              </a:gs>
              <a:gs pos="61000">
                <a:srgbClr val="3C3795"/>
              </a:gs>
            </a:gsLst>
            <a:lin ang="0" scaled="0"/>
          </a:gradFill>
          <a:ln w="3598" cap="flat">
            <a:noFill/>
            <a:prstDash val="solid"/>
            <a:miter/>
          </a:ln>
        </p:spPr>
        <p:txBody>
          <a:bodyPr wrap="square" rtlCol="0" anchor="ctr">
            <a:noAutofit/>
          </a:bodyPr>
          <a:lstStyle/>
          <a:p>
            <a:endParaRPr lang="en-US" sz="1800" b="0" i="0" dirty="0">
              <a:latin typeface="Calibri" panose="020F0502020204030204" pitchFamily="34" charset="0"/>
            </a:endParaRPr>
          </a:p>
        </p:txBody>
      </p:sp>
      <p:sp>
        <p:nvSpPr>
          <p:cNvPr id="43" name="Rectangle 42">
            <a:hlinkClick r:id="rId5"/>
            <a:extLst>
              <a:ext uri="{FF2B5EF4-FFF2-40B4-BE49-F238E27FC236}">
                <a16:creationId xmlns:a16="http://schemas.microsoft.com/office/drawing/2014/main" id="{E549B85D-890B-6D85-C08C-897216739CF7}"/>
              </a:ext>
            </a:extLst>
          </p:cNvPr>
          <p:cNvSpPr/>
          <p:nvPr/>
        </p:nvSpPr>
        <p:spPr>
          <a:xfrm>
            <a:off x="0" y="4588117"/>
            <a:ext cx="4800600" cy="888970"/>
          </a:xfrm>
          <a:prstGeom prst="rect">
            <a:avLst/>
          </a:prstGeom>
          <a:gradFill>
            <a:gsLst>
              <a:gs pos="100000">
                <a:srgbClr val="22BDBF"/>
              </a:gs>
              <a:gs pos="49000">
                <a:srgbClr val="3C3795"/>
              </a:gs>
              <a:gs pos="0">
                <a:srgbClr val="E8068C"/>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 Placeholder 7">
            <a:extLst>
              <a:ext uri="{FF2B5EF4-FFF2-40B4-BE49-F238E27FC236}">
                <a16:creationId xmlns:a16="http://schemas.microsoft.com/office/drawing/2014/main" id="{089E49A4-35A4-508C-A80D-9BD2509A1180}"/>
              </a:ext>
            </a:extLst>
          </p:cNvPr>
          <p:cNvSpPr txBox="1">
            <a:spLocks/>
          </p:cNvSpPr>
          <p:nvPr/>
        </p:nvSpPr>
        <p:spPr>
          <a:xfrm>
            <a:off x="324561" y="4798338"/>
            <a:ext cx="4139025" cy="5331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dirty="0" err="1">
                <a:solidFill>
                  <a:schemeClr val="bg1"/>
                </a:solidFill>
              </a:rPr>
              <a:t>www.</a:t>
            </a:r>
            <a:r>
              <a:rPr lang="en-US" sz="3200" b="1" dirty="0" err="1">
                <a:solidFill>
                  <a:schemeClr val="bg1"/>
                </a:solidFill>
              </a:rPr>
              <a:t>valuesai.</a:t>
            </a:r>
            <a:r>
              <a:rPr lang="en-US" sz="3200" dirty="0" err="1">
                <a:solidFill>
                  <a:schemeClr val="bg1"/>
                </a:solidFill>
              </a:rPr>
              <a:t>eu</a:t>
            </a:r>
            <a:endParaRPr lang="en-US" sz="3200" dirty="0">
              <a:solidFill>
                <a:schemeClr val="bg1"/>
              </a:solidFill>
            </a:endParaRPr>
          </a:p>
          <a:p>
            <a:endParaRPr lang="en-US" dirty="0"/>
          </a:p>
        </p:txBody>
      </p:sp>
      <p:sp>
        <p:nvSpPr>
          <p:cNvPr id="4" name="Text Placeholder 5">
            <a:extLst>
              <a:ext uri="{FF2B5EF4-FFF2-40B4-BE49-F238E27FC236}">
                <a16:creationId xmlns:a16="http://schemas.microsoft.com/office/drawing/2014/main" id="{5E326438-95FC-3F95-7B0D-BF6D2E5536E7}"/>
              </a:ext>
            </a:extLst>
          </p:cNvPr>
          <p:cNvSpPr txBox="1">
            <a:spLocks/>
          </p:cNvSpPr>
          <p:nvPr/>
        </p:nvSpPr>
        <p:spPr>
          <a:xfrm>
            <a:off x="6579865" y="1785943"/>
            <a:ext cx="4447078" cy="6905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3200" dirty="0">
                <a:solidFill>
                  <a:schemeClr val="bg1"/>
                </a:solidFill>
              </a:rPr>
              <a:t>Follow Our Journey</a:t>
            </a:r>
          </a:p>
        </p:txBody>
      </p:sp>
      <p:sp>
        <p:nvSpPr>
          <p:cNvPr id="37" name="Rectangle 36">
            <a:extLst>
              <a:ext uri="{FF2B5EF4-FFF2-40B4-BE49-F238E27FC236}">
                <a16:creationId xmlns:a16="http://schemas.microsoft.com/office/drawing/2014/main" id="{8423E433-1469-6F1D-0EAE-1CC6B70436B7}"/>
              </a:ext>
            </a:extLst>
          </p:cNvPr>
          <p:cNvSpPr/>
          <p:nvPr/>
        </p:nvSpPr>
        <p:spPr>
          <a:xfrm>
            <a:off x="4232328" y="5779535"/>
            <a:ext cx="7409212" cy="7940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8DE2DA77-5414-12BA-2564-20A8C26D625B}"/>
              </a:ext>
            </a:extLst>
          </p:cNvPr>
          <p:cNvSpPr/>
          <p:nvPr/>
        </p:nvSpPr>
        <p:spPr>
          <a:xfrm>
            <a:off x="7447051" y="5958237"/>
            <a:ext cx="3738686" cy="504112"/>
          </a:xfrm>
          <a:prstGeom prst="rect">
            <a:avLst/>
          </a:prstGeom>
        </p:spPr>
        <p:txBody>
          <a:bodyPr wrap="square">
            <a:spAutoFit/>
          </a:bodyPr>
          <a:lstStyle/>
          <a:p>
            <a:pPr algn="just" defTabSz="181904" hangingPunct="0">
              <a:lnSpc>
                <a:spcPts val="760"/>
              </a:lnSpc>
              <a:defRPr/>
            </a:pPr>
            <a:r>
              <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pic>
        <p:nvPicPr>
          <p:cNvPr id="39" name="Picture 38" descr="Co-funded by the European Union logo in png for web usage">
            <a:extLst>
              <a:ext uri="{FF2B5EF4-FFF2-40B4-BE49-F238E27FC236}">
                <a16:creationId xmlns:a16="http://schemas.microsoft.com/office/drawing/2014/main" id="{38F3C549-B42B-69AF-1EE6-E6AEA50F30C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286764" y="5984648"/>
            <a:ext cx="2160286" cy="451290"/>
          </a:xfrm>
          <a:prstGeom prst="rect">
            <a:avLst/>
          </a:prstGeom>
          <a:noFill/>
          <a:ln>
            <a:noFill/>
          </a:ln>
        </p:spPr>
      </p:pic>
      <p:sp>
        <p:nvSpPr>
          <p:cNvPr id="69" name="TextBox 68">
            <a:extLst>
              <a:ext uri="{FF2B5EF4-FFF2-40B4-BE49-F238E27FC236}">
                <a16:creationId xmlns:a16="http://schemas.microsoft.com/office/drawing/2014/main" id="{88685383-AE5B-55FE-3A54-5F2C56A6B89B}"/>
              </a:ext>
            </a:extLst>
          </p:cNvPr>
          <p:cNvSpPr txBox="1"/>
          <p:nvPr/>
        </p:nvSpPr>
        <p:spPr>
          <a:xfrm>
            <a:off x="9363581" y="2637175"/>
            <a:ext cx="689314" cy="430887"/>
          </a:xfrm>
          <a:prstGeom prst="rect">
            <a:avLst/>
          </a:prstGeom>
          <a:noFill/>
        </p:spPr>
        <p:txBody>
          <a:bodyPr wrap="square">
            <a:spAutoFit/>
          </a:bodyPr>
          <a:lstStyle/>
          <a:p>
            <a:pPr algn="ctr"/>
            <a:r>
              <a:rPr lang="en-US" sz="2200" dirty="0">
                <a:solidFill>
                  <a:srgbClr val="E8068C"/>
                </a:solidFill>
                <a:hlinkClick r:id="rId7">
                  <a:extLst>
                    <a:ext uri="{A12FA001-AC4F-418D-AE19-62706E023703}">
                      <ahyp:hlinkClr xmlns:ahyp="http://schemas.microsoft.com/office/drawing/2018/hyperlinkcolor" val="tx"/>
                    </a:ext>
                  </a:extLst>
                </a:hlinkClick>
              </a:rPr>
              <a:t>in</a:t>
            </a:r>
            <a:endParaRPr lang="en-US" sz="2200" dirty="0">
              <a:solidFill>
                <a:srgbClr val="E8068C"/>
              </a:solidFill>
            </a:endParaRPr>
          </a:p>
        </p:txBody>
      </p:sp>
      <p:sp>
        <p:nvSpPr>
          <p:cNvPr id="70" name="TextBox 69">
            <a:extLst>
              <a:ext uri="{FF2B5EF4-FFF2-40B4-BE49-F238E27FC236}">
                <a16:creationId xmlns:a16="http://schemas.microsoft.com/office/drawing/2014/main" id="{4538D28F-ED62-7B51-C506-922E81387101}"/>
              </a:ext>
            </a:extLst>
          </p:cNvPr>
          <p:cNvSpPr txBox="1"/>
          <p:nvPr/>
        </p:nvSpPr>
        <p:spPr>
          <a:xfrm>
            <a:off x="10223275" y="2661499"/>
            <a:ext cx="689314" cy="430887"/>
          </a:xfrm>
          <a:prstGeom prst="rect">
            <a:avLst/>
          </a:prstGeom>
          <a:noFill/>
        </p:spPr>
        <p:txBody>
          <a:bodyPr wrap="square">
            <a:spAutoFit/>
          </a:bodyPr>
          <a:lstStyle/>
          <a:p>
            <a:pPr algn="ctr"/>
            <a:r>
              <a:rPr lang="en-US" sz="2200" dirty="0">
                <a:solidFill>
                  <a:srgbClr val="E8068C"/>
                </a:solidFill>
                <a:hlinkClick r:id="rId8">
                  <a:extLst>
                    <a:ext uri="{A12FA001-AC4F-418D-AE19-62706E023703}">
                      <ahyp:hlinkClr xmlns:ahyp="http://schemas.microsoft.com/office/drawing/2018/hyperlinkcolor" val="tx"/>
                    </a:ext>
                  </a:extLst>
                </a:hlinkClick>
              </a:rPr>
              <a:t>f</a:t>
            </a:r>
            <a:endParaRPr lang="en-US" sz="2200" dirty="0">
              <a:solidFill>
                <a:srgbClr val="E8068C"/>
              </a:solidFill>
            </a:endParaRPr>
          </a:p>
        </p:txBody>
      </p:sp>
      <p:sp>
        <p:nvSpPr>
          <p:cNvPr id="71" name="TextBox 70">
            <a:extLst>
              <a:ext uri="{FF2B5EF4-FFF2-40B4-BE49-F238E27FC236}">
                <a16:creationId xmlns:a16="http://schemas.microsoft.com/office/drawing/2014/main" id="{93E38ED1-3A9F-2137-2E8D-DEB9C09BE3CE}"/>
              </a:ext>
            </a:extLst>
          </p:cNvPr>
          <p:cNvSpPr txBox="1"/>
          <p:nvPr/>
        </p:nvSpPr>
        <p:spPr>
          <a:xfrm>
            <a:off x="8483487" y="2637176"/>
            <a:ext cx="689314" cy="430887"/>
          </a:xfrm>
          <a:prstGeom prst="rect">
            <a:avLst/>
          </a:prstGeom>
          <a:noFill/>
        </p:spPr>
        <p:txBody>
          <a:bodyPr wrap="square">
            <a:spAutoFit/>
          </a:bodyPr>
          <a:lstStyle/>
          <a:p>
            <a:pPr algn="ctr"/>
            <a:r>
              <a:rPr lang="en-US" sz="2200" dirty="0">
                <a:solidFill>
                  <a:srgbClr val="E8068C"/>
                </a:solidFill>
                <a:hlinkClick r:id="rId9">
                  <a:extLst>
                    <a:ext uri="{A12FA001-AC4F-418D-AE19-62706E023703}">
                      <ahyp:hlinkClr xmlns:ahyp="http://schemas.microsoft.com/office/drawing/2018/hyperlinkcolor" val="tx"/>
                    </a:ext>
                  </a:extLst>
                </a:hlinkClick>
              </a:rPr>
              <a:t>l</a:t>
            </a:r>
            <a:endParaRPr lang="en-US" sz="2200" dirty="0">
              <a:solidFill>
                <a:srgbClr val="E8068C"/>
              </a:solidFill>
            </a:endParaRPr>
          </a:p>
        </p:txBody>
      </p:sp>
      <p:grpSp>
        <p:nvGrpSpPr>
          <p:cNvPr id="72" name="Graphic 3">
            <a:extLst>
              <a:ext uri="{FF2B5EF4-FFF2-40B4-BE49-F238E27FC236}">
                <a16:creationId xmlns:a16="http://schemas.microsoft.com/office/drawing/2014/main" id="{936AFE58-E285-C139-48E4-B4C743667FA1}"/>
              </a:ext>
            </a:extLst>
          </p:cNvPr>
          <p:cNvGrpSpPr/>
          <p:nvPr/>
        </p:nvGrpSpPr>
        <p:grpSpPr>
          <a:xfrm>
            <a:off x="9336970" y="2493436"/>
            <a:ext cx="735039" cy="735039"/>
            <a:chOff x="1950027" y="2499889"/>
            <a:chExt cx="850463" cy="850463"/>
          </a:xfrm>
        </p:grpSpPr>
        <p:sp>
          <p:nvSpPr>
            <p:cNvPr id="73" name="Freeform 72">
              <a:hlinkClick r:id="rId7"/>
              <a:extLst>
                <a:ext uri="{FF2B5EF4-FFF2-40B4-BE49-F238E27FC236}">
                  <a16:creationId xmlns:a16="http://schemas.microsoft.com/office/drawing/2014/main" id="{6BF77C30-D469-0BA6-5E93-0CFDC8B3DC1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2BDB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74" name="Graphic 3">
              <a:extLst>
                <a:ext uri="{FF2B5EF4-FFF2-40B4-BE49-F238E27FC236}">
                  <a16:creationId xmlns:a16="http://schemas.microsoft.com/office/drawing/2014/main" id="{6587B43F-3F9C-E433-927C-3202D7DA1F81}"/>
                </a:ext>
              </a:extLst>
            </p:cNvPr>
            <p:cNvGrpSpPr/>
            <p:nvPr/>
          </p:nvGrpSpPr>
          <p:grpSpPr>
            <a:xfrm>
              <a:off x="2107521" y="2657382"/>
              <a:ext cx="535476" cy="535477"/>
              <a:chOff x="2107521" y="2657382"/>
              <a:chExt cx="535476" cy="535477"/>
            </a:xfrm>
            <a:solidFill>
              <a:srgbClr val="FFFFFF"/>
            </a:solidFill>
          </p:grpSpPr>
          <p:sp>
            <p:nvSpPr>
              <p:cNvPr id="75" name="Freeform 74">
                <a:extLst>
                  <a:ext uri="{FF2B5EF4-FFF2-40B4-BE49-F238E27FC236}">
                    <a16:creationId xmlns:a16="http://schemas.microsoft.com/office/drawing/2014/main" id="{113D817D-FED5-993A-B793-7E571F0656F1}"/>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041763C3-3F2E-E724-B31B-E5AB9D72866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7" name="Freeform 76">
                <a:extLst>
                  <a:ext uri="{FF2B5EF4-FFF2-40B4-BE49-F238E27FC236}">
                    <a16:creationId xmlns:a16="http://schemas.microsoft.com/office/drawing/2014/main" id="{3A3EC36F-A050-C259-0C02-31F522079D46}"/>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78" name="Graphic 3">
            <a:extLst>
              <a:ext uri="{FF2B5EF4-FFF2-40B4-BE49-F238E27FC236}">
                <a16:creationId xmlns:a16="http://schemas.microsoft.com/office/drawing/2014/main" id="{366DB444-4247-604D-835D-FF4A5BD3D602}"/>
              </a:ext>
            </a:extLst>
          </p:cNvPr>
          <p:cNvGrpSpPr/>
          <p:nvPr/>
        </p:nvGrpSpPr>
        <p:grpSpPr>
          <a:xfrm>
            <a:off x="10208651" y="2493436"/>
            <a:ext cx="735039" cy="735584"/>
            <a:chOff x="-1196056" y="2499889"/>
            <a:chExt cx="850463" cy="851093"/>
          </a:xfrm>
        </p:grpSpPr>
        <p:sp>
          <p:nvSpPr>
            <p:cNvPr id="79" name="Freeform 78">
              <a:hlinkClick r:id="rId8"/>
              <a:extLst>
                <a:ext uri="{FF2B5EF4-FFF2-40B4-BE49-F238E27FC236}">
                  <a16:creationId xmlns:a16="http://schemas.microsoft.com/office/drawing/2014/main" id="{CDC056F0-8442-BCCA-914D-B2515A45E568}"/>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2BDB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0" name="Freeform 79">
              <a:extLst>
                <a:ext uri="{FF2B5EF4-FFF2-40B4-BE49-F238E27FC236}">
                  <a16:creationId xmlns:a16="http://schemas.microsoft.com/office/drawing/2014/main" id="{82F1A1E4-D3F1-B01B-ACDE-CB8C52A9A291}"/>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81" name="Group 80">
            <a:extLst>
              <a:ext uri="{FF2B5EF4-FFF2-40B4-BE49-F238E27FC236}">
                <a16:creationId xmlns:a16="http://schemas.microsoft.com/office/drawing/2014/main" id="{94347150-AE71-2957-CB12-837E7EDDE6F6}"/>
              </a:ext>
            </a:extLst>
          </p:cNvPr>
          <p:cNvGrpSpPr/>
          <p:nvPr/>
        </p:nvGrpSpPr>
        <p:grpSpPr>
          <a:xfrm>
            <a:off x="8465289" y="2493436"/>
            <a:ext cx="735039" cy="735039"/>
            <a:chOff x="3094393" y="4759137"/>
            <a:chExt cx="1074283" cy="1074283"/>
          </a:xfrm>
        </p:grpSpPr>
        <p:sp>
          <p:nvSpPr>
            <p:cNvPr id="82" name="Freeform 81">
              <a:hlinkClick r:id="rId9"/>
              <a:extLst>
                <a:ext uri="{FF2B5EF4-FFF2-40B4-BE49-F238E27FC236}">
                  <a16:creationId xmlns:a16="http://schemas.microsoft.com/office/drawing/2014/main" id="{89AE8BCF-1826-2659-306A-81C5F2B617C4}"/>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2BDB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83" name="Group 82">
              <a:extLst>
                <a:ext uri="{FF2B5EF4-FFF2-40B4-BE49-F238E27FC236}">
                  <a16:creationId xmlns:a16="http://schemas.microsoft.com/office/drawing/2014/main" id="{CC7C9C0E-6295-912D-2F9B-2FA11A42C29C}"/>
                </a:ext>
              </a:extLst>
            </p:cNvPr>
            <p:cNvGrpSpPr/>
            <p:nvPr/>
          </p:nvGrpSpPr>
          <p:grpSpPr>
            <a:xfrm>
              <a:off x="3303016" y="4946695"/>
              <a:ext cx="685139" cy="655838"/>
              <a:chOff x="3303016" y="4946695"/>
              <a:chExt cx="685139" cy="655838"/>
            </a:xfrm>
          </p:grpSpPr>
          <p:sp>
            <p:nvSpPr>
              <p:cNvPr id="84" name="Freeform 83">
                <a:extLst>
                  <a:ext uri="{FF2B5EF4-FFF2-40B4-BE49-F238E27FC236}">
                    <a16:creationId xmlns:a16="http://schemas.microsoft.com/office/drawing/2014/main" id="{28F5B139-8835-6AFD-E2BF-28A3EC149202}"/>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B40FD955-91EF-3520-5099-3CE6050CE852}"/>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9F525FD9-F318-7424-B109-AD9413DE213F}"/>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9624280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DE9CB-9090-AA31-F1A5-F98756308D9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C985EB4-0E74-1836-C20F-C11D9B38E57F}"/>
              </a:ext>
            </a:extLst>
          </p:cNvPr>
          <p:cNvSpPr/>
          <p:nvPr/>
        </p:nvSpPr>
        <p:spPr>
          <a:xfrm flipH="1" flipV="1">
            <a:off x="-1" y="-4"/>
            <a:ext cx="3792071" cy="691461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0" name="pole tekstowe 19">
            <a:extLst>
              <a:ext uri="{FF2B5EF4-FFF2-40B4-BE49-F238E27FC236}">
                <a16:creationId xmlns:a16="http://schemas.microsoft.com/office/drawing/2014/main" id="{DE9C691B-7470-7834-51F7-253C0D9AAB51}"/>
              </a:ext>
            </a:extLst>
          </p:cNvPr>
          <p:cNvSpPr txBox="1"/>
          <p:nvPr/>
        </p:nvSpPr>
        <p:spPr>
          <a:xfrm>
            <a:off x="488916" y="474694"/>
            <a:ext cx="3303155" cy="2164760"/>
          </a:xfrm>
          <a:prstGeom prst="rect">
            <a:avLst/>
          </a:prstGeom>
          <a:noFill/>
        </p:spPr>
        <p:txBody>
          <a:bodyPr wrap="square" rtlCol="0">
            <a:spAutoFit/>
          </a:bodyPr>
          <a:lstStyle/>
          <a:p>
            <a:r>
              <a:rPr lang="en-US" sz="3600" b="1" dirty="0">
                <a:solidFill>
                  <a:schemeClr val="bg1"/>
                </a:solidFill>
                <a:latin typeface="Calibri" panose="020F0502020204030204" pitchFamily="34" charset="0"/>
                <a:cs typeface="Calibri" panose="020F0502020204030204" pitchFamily="34" charset="0"/>
              </a:rPr>
              <a:t>Reliable AI Content - What Builds Trust</a:t>
            </a:r>
          </a:p>
          <a:p>
            <a:endParaRPr lang="en-US" sz="2667" b="1" dirty="0">
              <a:solidFill>
                <a:schemeClr val="bg1"/>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587FEB28-10BC-A9C0-6F40-CB9AFDABFBB7}"/>
              </a:ext>
            </a:extLst>
          </p:cNvPr>
          <p:cNvSpPr/>
          <p:nvPr/>
        </p:nvSpPr>
        <p:spPr>
          <a:xfrm>
            <a:off x="-834936" y="3240649"/>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6" name="pole tekstowe 19">
            <a:extLst>
              <a:ext uri="{FF2B5EF4-FFF2-40B4-BE49-F238E27FC236}">
                <a16:creationId xmlns:a16="http://schemas.microsoft.com/office/drawing/2014/main" id="{3C2A4BC5-F0EA-DA2E-27FA-15148DA191DA}"/>
              </a:ext>
            </a:extLst>
          </p:cNvPr>
          <p:cNvSpPr txBox="1"/>
          <p:nvPr/>
        </p:nvSpPr>
        <p:spPr>
          <a:xfrm>
            <a:off x="4280986" y="474694"/>
            <a:ext cx="7422097" cy="6709529"/>
          </a:xfrm>
          <a:prstGeom prst="rect">
            <a:avLst/>
          </a:prstGeom>
          <a:noFill/>
        </p:spPr>
        <p:txBody>
          <a:bodyPr wrap="square" rtlCol="0">
            <a:spAutoFit/>
          </a:bodyPr>
          <a:lstStyle/>
          <a:p>
            <a:pPr>
              <a:lnSpc>
                <a:spcPts val="2580"/>
              </a:lnSpc>
              <a:spcAft>
                <a:spcPts val="1000"/>
              </a:spcAft>
              <a:buClr>
                <a:srgbClr val="22BDBF"/>
              </a:buClr>
            </a:pPr>
            <a:r>
              <a:rPr lang="en-US" sz="2400" b="1" dirty="0">
                <a:solidFill>
                  <a:srgbClr val="10153D"/>
                </a:solidFill>
                <a:latin typeface="Calibri" panose="020F0502020204030204" pitchFamily="34" charset="0"/>
                <a:cs typeface="Calibri" panose="020F0502020204030204" pitchFamily="34" charset="0"/>
              </a:rPr>
              <a:t>Credible content usually explains not only what but also why and on what basis, so combining data with expert commentary and practical examples works well</a:t>
            </a:r>
            <a:r>
              <a:rPr lang="en-US" sz="2400" dirty="0">
                <a:solidFill>
                  <a:srgbClr val="10153D"/>
                </a:solidFill>
                <a:latin typeface="Calibri" panose="020F0502020204030204" pitchFamily="34" charset="0"/>
                <a:cs typeface="Calibri" panose="020F0502020204030204" pitchFamily="34" charset="0"/>
              </a:rPr>
              <a:t>.</a:t>
            </a:r>
          </a:p>
          <a:p>
            <a:pPr marL="457200" indent="-457200">
              <a:lnSpc>
                <a:spcPts val="2580"/>
              </a:lnSpc>
              <a:spcAft>
                <a:spcPts val="1000"/>
              </a:spcAft>
              <a:buClr>
                <a:srgbClr val="22BDBF"/>
              </a:buClr>
              <a:buFont typeface="Arial" panose="020B0604020202020204" pitchFamily="34" charset="0"/>
              <a:buChar char="•"/>
            </a:pPr>
            <a:r>
              <a:rPr lang="en-US" sz="2400" dirty="0">
                <a:solidFill>
                  <a:srgbClr val="10153D"/>
                </a:solidFill>
                <a:latin typeface="Calibri" panose="020F0502020204030204" pitchFamily="34" charset="0"/>
                <a:cs typeface="Calibri" panose="020F0502020204030204" pitchFamily="34" charset="0"/>
              </a:rPr>
              <a:t>Publication and update dates,</a:t>
            </a:r>
          </a:p>
          <a:p>
            <a:pPr marL="457200" indent="-457200">
              <a:lnSpc>
                <a:spcPts val="2580"/>
              </a:lnSpc>
              <a:spcAft>
                <a:spcPts val="1000"/>
              </a:spcAft>
              <a:buClr>
                <a:srgbClr val="22BDBF"/>
              </a:buClr>
              <a:buFont typeface="Arial" panose="020B0604020202020204" pitchFamily="34" charset="0"/>
              <a:buChar char="•"/>
            </a:pPr>
            <a:r>
              <a:rPr lang="en-US" sz="2400" dirty="0">
                <a:solidFill>
                  <a:srgbClr val="10153D"/>
                </a:solidFill>
                <a:latin typeface="Calibri" panose="020F0502020204030204" pitchFamily="34" charset="0"/>
                <a:cs typeface="Calibri" panose="020F0502020204030204" pitchFamily="34" charset="0"/>
              </a:rPr>
              <a:t>Links to primary sources,</a:t>
            </a:r>
          </a:p>
          <a:p>
            <a:pPr marL="457200" indent="-457200">
              <a:lnSpc>
                <a:spcPts val="2580"/>
              </a:lnSpc>
              <a:spcAft>
                <a:spcPts val="1000"/>
              </a:spcAft>
              <a:buClr>
                <a:srgbClr val="22BDBF"/>
              </a:buClr>
              <a:buFont typeface="Arial" panose="020B0604020202020204" pitchFamily="34" charset="0"/>
              <a:buChar char="•"/>
            </a:pPr>
            <a:r>
              <a:rPr lang="en-US" sz="2400" dirty="0">
                <a:solidFill>
                  <a:srgbClr val="10153D"/>
                </a:solidFill>
                <a:latin typeface="Calibri" panose="020F0502020204030204" pitchFamily="34" charset="0"/>
                <a:cs typeface="Calibri" panose="020F0502020204030204" pitchFamily="34" charset="0"/>
              </a:rPr>
              <a:t>An expert or author with relevant credentials,</a:t>
            </a:r>
          </a:p>
          <a:p>
            <a:pPr marL="457200" indent="-457200">
              <a:lnSpc>
                <a:spcPts val="2580"/>
              </a:lnSpc>
              <a:spcAft>
                <a:spcPts val="1000"/>
              </a:spcAft>
              <a:buClr>
                <a:srgbClr val="22BDBF"/>
              </a:buClr>
              <a:buFont typeface="Arial" panose="020B0604020202020204" pitchFamily="34" charset="0"/>
              <a:buChar char="•"/>
            </a:pPr>
            <a:r>
              <a:rPr lang="en-US" sz="2400" dirty="0">
                <a:solidFill>
                  <a:srgbClr val="10153D"/>
                </a:solidFill>
                <a:latin typeface="Calibri" panose="020F0502020204030204" pitchFamily="34" charset="0"/>
                <a:cs typeface="Calibri" panose="020F0502020204030204" pitchFamily="34" charset="0"/>
              </a:rPr>
              <a:t>A logical text structure,</a:t>
            </a:r>
          </a:p>
          <a:p>
            <a:pPr marL="457200" indent="-457200">
              <a:lnSpc>
                <a:spcPts val="2580"/>
              </a:lnSpc>
              <a:spcAft>
                <a:spcPts val="1000"/>
              </a:spcAft>
              <a:buClr>
                <a:srgbClr val="22BDBF"/>
              </a:buClr>
              <a:buFont typeface="Arial" panose="020B0604020202020204" pitchFamily="34" charset="0"/>
              <a:buChar char="•"/>
            </a:pPr>
            <a:r>
              <a:rPr lang="en-US" sz="2400" dirty="0">
                <a:solidFill>
                  <a:srgbClr val="10153D"/>
                </a:solidFill>
                <a:latin typeface="Calibri" panose="020F0502020204030204" pitchFamily="34" charset="0"/>
                <a:cs typeface="Calibri" panose="020F0502020204030204" pitchFamily="34" charset="0"/>
              </a:rPr>
              <a:t>A clear distinction between fact, opinion, and interpretation,</a:t>
            </a:r>
          </a:p>
          <a:p>
            <a:pPr marL="457200" indent="-457200">
              <a:lnSpc>
                <a:spcPts val="2580"/>
              </a:lnSpc>
              <a:spcAft>
                <a:spcPts val="1000"/>
              </a:spcAft>
              <a:buClr>
                <a:srgbClr val="22BDBF"/>
              </a:buClr>
              <a:buFont typeface="Arial" panose="020B0604020202020204" pitchFamily="34" charset="0"/>
              <a:buChar char="•"/>
            </a:pPr>
            <a:r>
              <a:rPr lang="en-US" sz="2400" dirty="0">
                <a:solidFill>
                  <a:srgbClr val="10153D"/>
                </a:solidFill>
                <a:latin typeface="Calibri" panose="020F0502020204030204" pitchFamily="34" charset="0"/>
                <a:cs typeface="Calibri" panose="020F0502020204030204" pitchFamily="34" charset="0"/>
              </a:rPr>
              <a:t>No sensational or clickbait-style language.</a:t>
            </a:r>
          </a:p>
          <a:p>
            <a:pPr marL="457200" indent="-457200">
              <a:lnSpc>
                <a:spcPts val="2580"/>
              </a:lnSpc>
              <a:spcAft>
                <a:spcPts val="1000"/>
              </a:spcAft>
              <a:buClr>
                <a:srgbClr val="22BDBF"/>
              </a:buClr>
              <a:buFont typeface="Arial" panose="020B0604020202020204" pitchFamily="34" charset="0"/>
              <a:buChar char="•"/>
            </a:pPr>
            <a:endParaRPr lang="en-US" sz="2400" dirty="0">
              <a:solidFill>
                <a:srgbClr val="10153D"/>
              </a:solidFill>
              <a:latin typeface="Calibri" panose="020F0502020204030204" pitchFamily="34" charset="0"/>
              <a:cs typeface="Calibri" panose="020F0502020204030204" pitchFamily="34" charset="0"/>
            </a:endParaRPr>
          </a:p>
          <a:p>
            <a:pPr>
              <a:lnSpc>
                <a:spcPts val="2580"/>
              </a:lnSpc>
              <a:spcAft>
                <a:spcPts val="1000"/>
              </a:spcAft>
              <a:buClr>
                <a:srgbClr val="22BDBF"/>
              </a:buClr>
            </a:pPr>
            <a:r>
              <a:rPr lang="en-US" sz="2400" i="1" dirty="0">
                <a:solidFill>
                  <a:srgbClr val="10153D"/>
                </a:solidFill>
                <a:latin typeface="Calibri" panose="020F0502020204030204" pitchFamily="34" charset="0"/>
                <a:cs typeface="Calibri" panose="020F0502020204030204" pitchFamily="34" charset="0"/>
              </a:rPr>
              <a:t>In practice, credible content in the AI era is created when AI supports the work, but humans remain responsible for truthfulness and meaning.</a:t>
            </a:r>
          </a:p>
          <a:p>
            <a:pPr marL="457200" indent="-457200">
              <a:lnSpc>
                <a:spcPts val="2580"/>
              </a:lnSpc>
              <a:spcAft>
                <a:spcPts val="1000"/>
              </a:spcAft>
              <a:buClr>
                <a:srgbClr val="22BDBF"/>
              </a:buClr>
              <a:buFont typeface="Arial" panose="020B0604020202020204" pitchFamily="34" charset="0"/>
              <a:buChar char="•"/>
            </a:pPr>
            <a:endParaRPr lang="en-US" sz="2400" dirty="0">
              <a:solidFill>
                <a:srgbClr val="10153D"/>
              </a:solidFill>
              <a:latin typeface="Calibri" panose="020F0502020204030204" pitchFamily="34" charset="0"/>
              <a:cs typeface="Calibri" panose="020F0502020204030204" pitchFamily="34" charset="0"/>
            </a:endParaRPr>
          </a:p>
          <a:p>
            <a:pPr>
              <a:lnSpc>
                <a:spcPts val="2580"/>
              </a:lnSpc>
              <a:spcAft>
                <a:spcPts val="1000"/>
              </a:spcAft>
              <a:buClr>
                <a:srgbClr val="22BDBF"/>
              </a:buClr>
            </a:pPr>
            <a:endParaRPr lang="en-US" sz="2400" dirty="0">
              <a:solidFill>
                <a:srgbClr val="10153D"/>
              </a:solidFill>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02C5F2D4-DD67-BE55-A443-CCAF7508083E}"/>
              </a:ext>
            </a:extLst>
          </p:cNvPr>
          <p:cNvSpPr/>
          <p:nvPr/>
        </p:nvSpPr>
        <p:spPr>
          <a:xfrm rot="16200000">
            <a:off x="2520475" y="1772590"/>
            <a:ext cx="2556000" cy="95191"/>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Tree>
    <p:extLst>
      <p:ext uri="{BB962C8B-B14F-4D97-AF65-F5344CB8AC3E}">
        <p14:creationId xmlns:p14="http://schemas.microsoft.com/office/powerpoint/2010/main" val="426179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23F4DB-21BD-EFB1-8A87-E50CB349F58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6211D43-BA4B-19E3-BE66-8068C60CD3FC}"/>
              </a:ext>
            </a:extLst>
          </p:cNvPr>
          <p:cNvSpPr/>
          <p:nvPr/>
        </p:nvSpPr>
        <p:spPr>
          <a:xfrm flipH="1" flipV="1">
            <a:off x="0" y="1788917"/>
            <a:ext cx="12185500" cy="3730377"/>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4F7D111E-A228-C351-87FC-80EE91978497}"/>
              </a:ext>
            </a:extLst>
          </p:cNvPr>
          <p:cNvSpPr txBox="1">
            <a:spLocks/>
          </p:cNvSpPr>
          <p:nvPr/>
        </p:nvSpPr>
        <p:spPr>
          <a:xfrm>
            <a:off x="579276" y="708572"/>
            <a:ext cx="9644224"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Why “reliable content” matters with AI</a:t>
            </a:r>
          </a:p>
          <a:p>
            <a:pPr marL="0" indent="0">
              <a:buNone/>
            </a:pPr>
            <a:endParaRPr lang="en-US" sz="3600" b="1" dirty="0">
              <a:solidFill>
                <a:srgbClr val="22BDBF"/>
              </a:solidFill>
              <a:cs typeface="Times New Roman" panose="02020603050405020304" pitchFamily="18" charset="0"/>
            </a:endParaRPr>
          </a:p>
        </p:txBody>
      </p:sp>
      <p:sp>
        <p:nvSpPr>
          <p:cNvPr id="8" name="TextBox 6">
            <a:extLst>
              <a:ext uri="{FF2B5EF4-FFF2-40B4-BE49-F238E27FC236}">
                <a16:creationId xmlns:a16="http://schemas.microsoft.com/office/drawing/2014/main" id="{F7B377B2-908B-8F20-AED8-3E249A6E196A}"/>
              </a:ext>
            </a:extLst>
          </p:cNvPr>
          <p:cNvSpPr txBox="1"/>
          <p:nvPr/>
        </p:nvSpPr>
        <p:spPr>
          <a:xfrm>
            <a:off x="579277" y="2230582"/>
            <a:ext cx="4786099" cy="2308324"/>
          </a:xfrm>
          <a:prstGeom prst="rect">
            <a:avLst/>
          </a:prstGeom>
          <a:noFill/>
        </p:spPr>
        <p:txBody>
          <a:bodyPr wrap="square" lIns="91440" tIns="45720" rIns="91440" bIns="45720" rtlCol="0" anchor="t">
            <a:spAutoFit/>
          </a:bodyPr>
          <a:lstStyle/>
          <a:p>
            <a:r>
              <a:rPr lang="en-US" sz="2400" b="1" spc="56" dirty="0">
                <a:solidFill>
                  <a:schemeClr val="bg1"/>
                </a:solidFill>
                <a:latin typeface="Calibri" panose="020F0502020204030204" pitchFamily="34" charset="0"/>
                <a:ea typeface="Calibri (MS)"/>
                <a:cs typeface="Calibri" panose="020F0502020204030204" pitchFamily="34" charset="0"/>
                <a:sym typeface="Calibri (MS)"/>
              </a:rPr>
              <a:t>AI tools can produce content quickly, but every output is a draft: </a:t>
            </a:r>
            <a:r>
              <a:rPr lang="en-US" sz="2400" spc="56" dirty="0">
                <a:solidFill>
                  <a:schemeClr val="bg1"/>
                </a:solidFill>
                <a:latin typeface="Calibri" panose="020F0502020204030204" pitchFamily="34" charset="0"/>
                <a:ea typeface="Calibri (MS)"/>
                <a:cs typeface="Calibri" panose="020F0502020204030204" pitchFamily="34" charset="0"/>
                <a:sym typeface="Calibri (MS)"/>
              </a:rPr>
              <a:t>fluent text, plausible numbers, and convincing summaries that may still be wrong.</a:t>
            </a:r>
          </a:p>
          <a:p>
            <a:endParaRPr lang="en-US" sz="2400" spc="56" dirty="0">
              <a:solidFill>
                <a:schemeClr val="bg1"/>
              </a:solidFill>
              <a:latin typeface="Calibri" panose="020F0502020204030204" pitchFamily="34" charset="0"/>
              <a:ea typeface="Calibri (MS)"/>
              <a:cs typeface="Calibri" panose="020F0502020204030204" pitchFamily="34" charset="0"/>
              <a:sym typeface="Calibri (MS)"/>
            </a:endParaRPr>
          </a:p>
        </p:txBody>
      </p:sp>
      <p:sp>
        <p:nvSpPr>
          <p:cNvPr id="10" name="Graphic 7">
            <a:extLst>
              <a:ext uri="{FF2B5EF4-FFF2-40B4-BE49-F238E27FC236}">
                <a16:creationId xmlns:a16="http://schemas.microsoft.com/office/drawing/2014/main" id="{A0920527-CE5C-E804-3DE0-C1989EFA390C}"/>
              </a:ext>
            </a:extLst>
          </p:cNvPr>
          <p:cNvSpPr/>
          <p:nvPr/>
        </p:nvSpPr>
        <p:spPr>
          <a:xfrm>
            <a:off x="8943748" y="2929640"/>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E9AF8296-6A9A-3580-0D30-D6C8C8F6593C}"/>
              </a:ext>
            </a:extLst>
          </p:cNvPr>
          <p:cNvSpPr/>
          <p:nvPr/>
        </p:nvSpPr>
        <p:spPr>
          <a:xfrm rot="12319873" flipH="1">
            <a:off x="8480300" y="828688"/>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13" name="TextBox 12">
            <a:extLst>
              <a:ext uri="{FF2B5EF4-FFF2-40B4-BE49-F238E27FC236}">
                <a16:creationId xmlns:a16="http://schemas.microsoft.com/office/drawing/2014/main" id="{AC661EB7-61DE-FFB6-7B93-E4A9BA6B0032}"/>
              </a:ext>
            </a:extLst>
          </p:cNvPr>
          <p:cNvSpPr txBox="1"/>
          <p:nvPr/>
        </p:nvSpPr>
        <p:spPr>
          <a:xfrm>
            <a:off x="5755341" y="2230582"/>
            <a:ext cx="6031275" cy="2452659"/>
          </a:xfrm>
          <a:prstGeom prst="rect">
            <a:avLst/>
          </a:prstGeom>
          <a:noFill/>
        </p:spPr>
        <p:txBody>
          <a:bodyPr wrap="square" rtlCol="0">
            <a:spAutoFit/>
          </a:bodyPr>
          <a:lstStyle/>
          <a:p>
            <a:pPr>
              <a:lnSpc>
                <a:spcPts val="2340"/>
              </a:lnSpc>
            </a:pPr>
            <a:r>
              <a:rPr lang="en-US" sz="2200" b="1" dirty="0">
                <a:solidFill>
                  <a:schemeClr val="bg1"/>
                </a:solidFill>
              </a:rPr>
              <a:t>Why this matters:</a:t>
            </a:r>
          </a:p>
          <a:p>
            <a:pPr marL="342900" indent="-342900">
              <a:lnSpc>
                <a:spcPts val="2340"/>
              </a:lnSpc>
              <a:buFont typeface="Arial" panose="020B0604020202020204" pitchFamily="34" charset="0"/>
              <a:buChar char="•"/>
            </a:pPr>
            <a:r>
              <a:rPr lang="en-US" sz="2200" dirty="0">
                <a:solidFill>
                  <a:schemeClr val="bg1"/>
                </a:solidFill>
              </a:rPr>
              <a:t>Once published, weak content can damage your credibility and mislead your audience.</a:t>
            </a:r>
          </a:p>
          <a:p>
            <a:pPr marL="342900" indent="-342900">
              <a:lnSpc>
                <a:spcPts val="2340"/>
              </a:lnSpc>
              <a:buFont typeface="Arial" panose="020B0604020202020204" pitchFamily="34" charset="0"/>
              <a:buChar char="•"/>
            </a:pPr>
            <a:r>
              <a:rPr lang="en-US" sz="2200" dirty="0">
                <a:solidFill>
                  <a:schemeClr val="bg1"/>
                </a:solidFill>
              </a:rPr>
              <a:t>AI can fabricate citations, statistics, and quotes that look real (hallucinations).</a:t>
            </a:r>
          </a:p>
          <a:p>
            <a:pPr marL="342900" indent="-342900">
              <a:lnSpc>
                <a:spcPts val="2340"/>
              </a:lnSpc>
              <a:buFont typeface="Arial" panose="020B0604020202020204" pitchFamily="34" charset="0"/>
              <a:buChar char="•"/>
            </a:pPr>
            <a:r>
              <a:rPr lang="en-US" sz="2200" dirty="0">
                <a:solidFill>
                  <a:schemeClr val="bg1"/>
                </a:solidFill>
              </a:rPr>
              <a:t>“Reliable” means more than fluent-it means sourced, verified and accountable.</a:t>
            </a:r>
          </a:p>
          <a:p>
            <a:pPr marL="342900" indent="-342900">
              <a:lnSpc>
                <a:spcPts val="2340"/>
              </a:lnSpc>
              <a:buFont typeface="Arial" panose="020B0604020202020204" pitchFamily="34" charset="0"/>
              <a:buChar char="•"/>
            </a:pPr>
            <a:endParaRPr lang="en-IE" sz="2200" dirty="0">
              <a:solidFill>
                <a:schemeClr val="bg1"/>
              </a:solidFill>
            </a:endParaRPr>
          </a:p>
        </p:txBody>
      </p:sp>
      <p:sp>
        <p:nvSpPr>
          <p:cNvPr id="16" name="Graphic 4">
            <a:extLst>
              <a:ext uri="{FF2B5EF4-FFF2-40B4-BE49-F238E27FC236}">
                <a16:creationId xmlns:a16="http://schemas.microsoft.com/office/drawing/2014/main" id="{00942156-13D4-ACAE-8B8B-8C633C8EF6CF}"/>
              </a:ext>
            </a:extLst>
          </p:cNvPr>
          <p:cNvSpPr/>
          <p:nvPr/>
        </p:nvSpPr>
        <p:spPr>
          <a:xfrm rot="5400000">
            <a:off x="1681148" y="540353"/>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9" name="Rounded Rectangle 8">
            <a:extLst>
              <a:ext uri="{FF2B5EF4-FFF2-40B4-BE49-F238E27FC236}">
                <a16:creationId xmlns:a16="http://schemas.microsoft.com/office/drawing/2014/main" id="{05264BF7-2659-E34B-A95A-126EC051E581}"/>
              </a:ext>
            </a:extLst>
          </p:cNvPr>
          <p:cNvSpPr/>
          <p:nvPr/>
        </p:nvSpPr>
        <p:spPr>
          <a:xfrm>
            <a:off x="-134470" y="4859582"/>
            <a:ext cx="9609833" cy="1272849"/>
          </a:xfrm>
          <a:prstGeom prst="roundRect">
            <a:avLst>
              <a:gd name="adj" fmla="val 7861"/>
            </a:avLst>
          </a:prstGeom>
          <a:solidFill>
            <a:schemeClr val="bg1"/>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4437C881-36BD-F9C3-2472-37CE832519BE}"/>
              </a:ext>
            </a:extLst>
          </p:cNvPr>
          <p:cNvSpPr txBox="1"/>
          <p:nvPr/>
        </p:nvSpPr>
        <p:spPr>
          <a:xfrm>
            <a:off x="498497" y="5026997"/>
            <a:ext cx="8976866" cy="1272849"/>
          </a:xfrm>
          <a:prstGeom prst="rect">
            <a:avLst/>
          </a:prstGeom>
          <a:noFill/>
        </p:spPr>
        <p:txBody>
          <a:bodyPr wrap="square" rtlCol="0">
            <a:spAutoFit/>
          </a:bodyPr>
          <a:lstStyle/>
          <a:p>
            <a:pPr>
              <a:lnSpc>
                <a:spcPts val="2340"/>
              </a:lnSpc>
            </a:pPr>
            <a:r>
              <a:rPr lang="en-US" sz="2200" b="1" dirty="0">
                <a:solidFill>
                  <a:srgbClr val="10153D"/>
                </a:solidFill>
              </a:rPr>
              <a:t>Example: </a:t>
            </a:r>
            <a:r>
              <a:rPr lang="en-US" sz="2200" dirty="0">
                <a:solidFill>
                  <a:srgbClr val="10153D"/>
                </a:solidFill>
              </a:rPr>
              <a:t>Asking ChatGPT to define a concept gives a fluent answer with no sources. The same prompt in </a:t>
            </a:r>
            <a:r>
              <a:rPr lang="en-US" sz="2200" dirty="0" err="1">
                <a:solidFill>
                  <a:srgbClr val="10153D"/>
                </a:solidFill>
              </a:rPr>
              <a:t>NotebookLM</a:t>
            </a:r>
            <a:r>
              <a:rPr lang="en-US" sz="2200" dirty="0">
                <a:solidFill>
                  <a:srgbClr val="10153D"/>
                </a:solidFill>
              </a:rPr>
              <a:t>, with academic PDFs loaded, returns a sourced definition tied to real authors.</a:t>
            </a:r>
          </a:p>
          <a:p>
            <a:pPr>
              <a:lnSpc>
                <a:spcPts val="2340"/>
              </a:lnSpc>
            </a:pPr>
            <a:endParaRPr lang="en-IE" sz="2200" dirty="0">
              <a:solidFill>
                <a:srgbClr val="10153D"/>
              </a:solidFill>
            </a:endParaRPr>
          </a:p>
        </p:txBody>
      </p:sp>
    </p:spTree>
    <p:extLst>
      <p:ext uri="{BB962C8B-B14F-4D97-AF65-F5344CB8AC3E}">
        <p14:creationId xmlns:p14="http://schemas.microsoft.com/office/powerpoint/2010/main" val="32090573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4F66F-5EED-93AF-0EA7-F70AE1DA3B7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A0333A3-5B96-7590-B9C7-03A75E467CB9}"/>
              </a:ext>
            </a:extLst>
          </p:cNvPr>
          <p:cNvSpPr>
            <a:spLocks noGrp="1"/>
          </p:cNvSpPr>
          <p:nvPr>
            <p:ph type="body" sz="quarter" idx="16"/>
          </p:nvPr>
        </p:nvSpPr>
        <p:spPr>
          <a:xfrm>
            <a:off x="5297322" y="2639355"/>
            <a:ext cx="6245104" cy="2987721"/>
          </a:xfrm>
        </p:spPr>
        <p:txBody>
          <a:bodyPr>
            <a:normAutofit/>
          </a:bodyPr>
          <a:lstStyle/>
          <a:p>
            <a:r>
              <a:rPr lang="en-US" dirty="0"/>
              <a:t>AI Content Risks   </a:t>
            </a:r>
          </a:p>
          <a:p>
            <a:endParaRPr lang="en-US" dirty="0"/>
          </a:p>
          <a:p>
            <a:r>
              <a:rPr lang="en-US" b="1" dirty="0"/>
              <a:t>(20 min)</a:t>
            </a:r>
          </a:p>
          <a:p>
            <a:endParaRPr lang="en-US" dirty="0"/>
          </a:p>
        </p:txBody>
      </p:sp>
      <p:sp>
        <p:nvSpPr>
          <p:cNvPr id="5" name="Text Placeholder 4">
            <a:extLst>
              <a:ext uri="{FF2B5EF4-FFF2-40B4-BE49-F238E27FC236}">
                <a16:creationId xmlns:a16="http://schemas.microsoft.com/office/drawing/2014/main" id="{469D6F6B-9753-0F9E-DB4F-DBD18F29F1B8}"/>
              </a:ext>
            </a:extLst>
          </p:cNvPr>
          <p:cNvSpPr>
            <a:spLocks noGrp="1"/>
          </p:cNvSpPr>
          <p:nvPr>
            <p:ph type="body" sz="quarter" idx="17"/>
          </p:nvPr>
        </p:nvSpPr>
        <p:spPr/>
        <p:txBody>
          <a:bodyPr/>
          <a:lstStyle/>
          <a:p>
            <a:r>
              <a:rPr lang="en-US" dirty="0"/>
              <a:t>02</a:t>
            </a:r>
          </a:p>
        </p:txBody>
      </p:sp>
      <p:sp>
        <p:nvSpPr>
          <p:cNvPr id="7" name="Graphic 7">
            <a:extLst>
              <a:ext uri="{FF2B5EF4-FFF2-40B4-BE49-F238E27FC236}">
                <a16:creationId xmlns:a16="http://schemas.microsoft.com/office/drawing/2014/main" id="{D317F4F6-01D3-058E-F2B7-208CAA8616EE}"/>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18556387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AE419-0648-6B1D-585B-CFCCE9C6B10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CF652E1-302B-7965-EF91-F88319541E8A}"/>
              </a:ext>
            </a:extLst>
          </p:cNvPr>
          <p:cNvSpPr/>
          <p:nvPr/>
        </p:nvSpPr>
        <p:spPr>
          <a:xfrm flipH="1" flipV="1">
            <a:off x="3976898" y="5967630"/>
            <a:ext cx="3445241" cy="8499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2" name="Rectangle 1">
            <a:extLst>
              <a:ext uri="{FF2B5EF4-FFF2-40B4-BE49-F238E27FC236}">
                <a16:creationId xmlns:a16="http://schemas.microsoft.com/office/drawing/2014/main" id="{F8403321-9739-815C-B7E6-EAD9C7B0BDB8}"/>
              </a:ext>
            </a:extLst>
          </p:cNvPr>
          <p:cNvSpPr/>
          <p:nvPr/>
        </p:nvSpPr>
        <p:spPr>
          <a:xfrm flipH="1" flipV="1">
            <a:off x="0" y="-9"/>
            <a:ext cx="5354997" cy="6857977"/>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Graphic 7">
            <a:extLst>
              <a:ext uri="{FF2B5EF4-FFF2-40B4-BE49-F238E27FC236}">
                <a16:creationId xmlns:a16="http://schemas.microsoft.com/office/drawing/2014/main" id="{DA097275-787B-6EE1-EC31-A471891F9599}"/>
              </a:ext>
            </a:extLst>
          </p:cNvPr>
          <p:cNvSpPr/>
          <p:nvPr/>
        </p:nvSpPr>
        <p:spPr>
          <a:xfrm>
            <a:off x="-732951" y="2874110"/>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1" name="TextBox 36">
            <a:extLst>
              <a:ext uri="{FF2B5EF4-FFF2-40B4-BE49-F238E27FC236}">
                <a16:creationId xmlns:a16="http://schemas.microsoft.com/office/drawing/2014/main" id="{462FDBB4-448E-1B08-D1AB-F277CEB6EAB0}"/>
              </a:ext>
            </a:extLst>
          </p:cNvPr>
          <p:cNvSpPr txBox="1"/>
          <p:nvPr/>
        </p:nvSpPr>
        <p:spPr>
          <a:xfrm>
            <a:off x="6662192" y="582369"/>
            <a:ext cx="5007979" cy="1695336"/>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marL="0" indent="0">
              <a:lnSpc>
                <a:spcPts val="2460"/>
              </a:lnSpc>
              <a:buNone/>
            </a:pPr>
            <a:r>
              <a:rPr lang="en-US" sz="2800" b="1" dirty="0">
                <a:solidFill>
                  <a:srgbClr val="E8068C"/>
                </a:solidFill>
                <a:latin typeface="Calibri" panose="020F0502020204030204" pitchFamily="34" charset="0"/>
                <a:ea typeface="Georgia" pitchFamily="34" charset="-122"/>
                <a:cs typeface="Calibri" panose="020F0502020204030204" pitchFamily="34" charset="0"/>
              </a:rPr>
              <a:t>Hallucination Risk (False Facts):</a:t>
            </a:r>
          </a:p>
          <a:p>
            <a:pPr marL="0" indent="0">
              <a:lnSpc>
                <a:spcPts val="2440"/>
              </a:lnSpc>
              <a:buNone/>
            </a:pPr>
            <a:br>
              <a:rPr lang="en-US" sz="1400" dirty="0">
                <a:solidFill>
                  <a:srgbClr val="10153D"/>
                </a:solidFill>
                <a:latin typeface="Calibri" panose="020F0502020204030204" pitchFamily="34" charset="0"/>
                <a:ea typeface="Georgia" pitchFamily="34" charset="-122"/>
                <a:cs typeface="Calibri" panose="020F0502020204030204" pitchFamily="34" charset="0"/>
              </a:rPr>
            </a:br>
            <a:r>
              <a:rPr lang="en-US" sz="2200" dirty="0">
                <a:solidFill>
                  <a:srgbClr val="10153D"/>
                </a:solidFill>
                <a:latin typeface="Calibri" panose="020F0502020204030204" pitchFamily="34" charset="0"/>
                <a:ea typeface="Georgia" pitchFamily="34" charset="-122"/>
                <a:cs typeface="Calibri" panose="020F0502020204030204" pitchFamily="34" charset="0"/>
              </a:rPr>
              <a:t>AI can invent dates, statistics, names and quotes that sound real but never existed.</a:t>
            </a:r>
          </a:p>
          <a:p>
            <a:pPr marL="0" indent="0">
              <a:lnSpc>
                <a:spcPts val="2760"/>
              </a:lnSpc>
              <a:buNone/>
            </a:pPr>
            <a:endParaRPr lang="en-US" sz="2600" i="1" dirty="0">
              <a:solidFill>
                <a:srgbClr val="10153D"/>
              </a:solidFill>
              <a:latin typeface="Calibri" panose="020F0502020204030204" pitchFamily="34" charset="0"/>
              <a:ea typeface="Calibri" pitchFamily="34" charset="-122"/>
              <a:cs typeface="Calibri" panose="020F0502020204030204" pitchFamily="34" charset="0"/>
            </a:endParaRPr>
          </a:p>
        </p:txBody>
      </p:sp>
      <p:sp>
        <p:nvSpPr>
          <p:cNvPr id="7" name="Text Placeholder 11">
            <a:extLst>
              <a:ext uri="{FF2B5EF4-FFF2-40B4-BE49-F238E27FC236}">
                <a16:creationId xmlns:a16="http://schemas.microsoft.com/office/drawing/2014/main" id="{BBF8637D-1484-986C-E53A-9E8E6F5D5A39}"/>
              </a:ext>
            </a:extLst>
          </p:cNvPr>
          <p:cNvSpPr txBox="1">
            <a:spLocks/>
          </p:cNvSpPr>
          <p:nvPr/>
        </p:nvSpPr>
        <p:spPr>
          <a:xfrm>
            <a:off x="461314" y="594274"/>
            <a:ext cx="3671774"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AI Content Carries Three Risks: </a:t>
            </a:r>
          </a:p>
        </p:txBody>
      </p:sp>
      <p:sp>
        <p:nvSpPr>
          <p:cNvPr id="4" name="pole tekstowe 21">
            <a:extLst>
              <a:ext uri="{FF2B5EF4-FFF2-40B4-BE49-F238E27FC236}">
                <a16:creationId xmlns:a16="http://schemas.microsoft.com/office/drawing/2014/main" id="{A59B7442-C86F-EEEE-5410-0149DCA2125A}"/>
              </a:ext>
            </a:extLst>
          </p:cNvPr>
          <p:cNvSpPr txBox="1"/>
          <p:nvPr/>
        </p:nvSpPr>
        <p:spPr>
          <a:xfrm>
            <a:off x="408795" y="1898093"/>
            <a:ext cx="2788161" cy="1604157"/>
          </a:xfrm>
          <a:prstGeom prst="rect">
            <a:avLst/>
          </a:prstGeom>
          <a:noFill/>
        </p:spPr>
        <p:txBody>
          <a:bodyPr wrap="square" rtlCol="0">
            <a:spAutoFit/>
          </a:bodyPr>
          <a:lstStyle/>
          <a:p>
            <a:pPr>
              <a:lnSpc>
                <a:spcPts val="2640"/>
              </a:lnSpc>
              <a:spcAft>
                <a:spcPts val="1300"/>
              </a:spcAft>
            </a:pPr>
            <a:r>
              <a:rPr lang="en-US" sz="2800" dirty="0">
                <a:solidFill>
                  <a:schemeClr val="bg1"/>
                </a:solidFill>
                <a:latin typeface="Calibri" panose="020F0502020204030204" pitchFamily="34" charset="0"/>
                <a:cs typeface="Calibri" panose="020F0502020204030204" pitchFamily="34" charset="0"/>
              </a:rPr>
              <a:t>Hallucinations, Missing Sources, &amp; AI Detection</a:t>
            </a:r>
          </a:p>
          <a:p>
            <a:pPr>
              <a:lnSpc>
                <a:spcPts val="2640"/>
              </a:lnSpc>
              <a:spcAft>
                <a:spcPts val="1300"/>
              </a:spcAft>
            </a:pPr>
            <a:endParaRPr lang="en-US" sz="2800" dirty="0">
              <a:solidFill>
                <a:schemeClr val="bg1"/>
              </a:solidFill>
              <a:latin typeface="Calibri" panose="020F0502020204030204" pitchFamily="34" charset="0"/>
              <a:cs typeface="Calibri" panose="020F0502020204030204" pitchFamily="34" charset="0"/>
            </a:endParaRPr>
          </a:p>
        </p:txBody>
      </p:sp>
      <p:sp>
        <p:nvSpPr>
          <p:cNvPr id="13" name="Rounded Rectangle 12">
            <a:extLst>
              <a:ext uri="{FF2B5EF4-FFF2-40B4-BE49-F238E27FC236}">
                <a16:creationId xmlns:a16="http://schemas.microsoft.com/office/drawing/2014/main" id="{1D1754FA-DCE6-43D0-E121-37D8B4D09D25}"/>
              </a:ext>
            </a:extLst>
          </p:cNvPr>
          <p:cNvSpPr/>
          <p:nvPr/>
        </p:nvSpPr>
        <p:spPr>
          <a:xfrm>
            <a:off x="-1059982" y="4265440"/>
            <a:ext cx="5064866" cy="1998286"/>
          </a:xfrm>
          <a:prstGeom prst="roundRect">
            <a:avLst>
              <a:gd name="adj" fmla="val 7861"/>
            </a:avLst>
          </a:prstGeom>
          <a:solidFill>
            <a:schemeClr val="bg1"/>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8A05126B-73C2-872A-6FAD-A8EDFAD666CD}"/>
              </a:ext>
            </a:extLst>
          </p:cNvPr>
          <p:cNvSpPr txBox="1"/>
          <p:nvPr/>
        </p:nvSpPr>
        <p:spPr>
          <a:xfrm>
            <a:off x="347018" y="4413937"/>
            <a:ext cx="3356823" cy="1943289"/>
          </a:xfrm>
          <a:prstGeom prst="rect">
            <a:avLst/>
          </a:prstGeom>
          <a:noFill/>
        </p:spPr>
        <p:txBody>
          <a:bodyPr wrap="square" rtlCol="0">
            <a:spAutoFit/>
          </a:bodyPr>
          <a:lstStyle/>
          <a:p>
            <a:pPr>
              <a:lnSpc>
                <a:spcPts val="2440"/>
              </a:lnSpc>
            </a:pPr>
            <a:r>
              <a:rPr lang="en-US" sz="2400" i="1" dirty="0">
                <a:solidFill>
                  <a:srgbClr val="10153D"/>
                </a:solidFill>
              </a:rPr>
              <a:t>When people use AI for content, they often focus only on speed. In practice, AI output carries three major risks.</a:t>
            </a:r>
          </a:p>
          <a:p>
            <a:pPr>
              <a:lnSpc>
                <a:spcPts val="2440"/>
              </a:lnSpc>
            </a:pPr>
            <a:endParaRPr lang="en-IE" sz="2400" i="1" dirty="0">
              <a:solidFill>
                <a:srgbClr val="10153D"/>
              </a:solidFill>
            </a:endParaRPr>
          </a:p>
        </p:txBody>
      </p:sp>
      <p:grpSp>
        <p:nvGrpSpPr>
          <p:cNvPr id="5" name="Gruppieren 30">
            <a:extLst>
              <a:ext uri="{FF2B5EF4-FFF2-40B4-BE49-F238E27FC236}">
                <a16:creationId xmlns:a16="http://schemas.microsoft.com/office/drawing/2014/main" id="{D9D3590C-CCE8-C07B-DC0E-FC2402C3AF98}"/>
              </a:ext>
            </a:extLst>
          </p:cNvPr>
          <p:cNvGrpSpPr/>
          <p:nvPr/>
        </p:nvGrpSpPr>
        <p:grpSpPr>
          <a:xfrm>
            <a:off x="4252611" y="260229"/>
            <a:ext cx="2179829" cy="1998982"/>
            <a:chOff x="9536113" y="838200"/>
            <a:chExt cx="4564062" cy="4564063"/>
          </a:xfrm>
        </p:grpSpPr>
        <p:sp>
          <p:nvSpPr>
            <p:cNvPr id="8" name="Oval 3">
              <a:extLst>
                <a:ext uri="{FF2B5EF4-FFF2-40B4-BE49-F238E27FC236}">
                  <a16:creationId xmlns:a16="http://schemas.microsoft.com/office/drawing/2014/main" id="{894D5893-FD11-D8F6-6489-F1643E1037C0}"/>
                </a:ext>
              </a:extLst>
            </p:cNvPr>
            <p:cNvSpPr/>
            <p:nvPr/>
          </p:nvSpPr>
          <p:spPr>
            <a:xfrm>
              <a:off x="9536113" y="838200"/>
              <a:ext cx="4564062" cy="4564063"/>
            </a:xfrm>
            <a:prstGeom prst="ellipse">
              <a:avLst/>
            </a:prstGeom>
            <a:solidFill>
              <a:srgbClr val="E8068C">
                <a:alpha val="5810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0" name="Freeform: Shape 8">
              <a:extLst>
                <a:ext uri="{FF2B5EF4-FFF2-40B4-BE49-F238E27FC236}">
                  <a16:creationId xmlns:a16="http://schemas.microsoft.com/office/drawing/2014/main" id="{2B4850C9-C8A3-9AE0-DC2B-0AF01BD6C57B}"/>
                </a:ext>
              </a:extLst>
            </p:cNvPr>
            <p:cNvSpPr/>
            <p:nvPr/>
          </p:nvSpPr>
          <p:spPr>
            <a:xfrm>
              <a:off x="9536113" y="838200"/>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E8068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5" name="Oval 9">
              <a:extLst>
                <a:ext uri="{FF2B5EF4-FFF2-40B4-BE49-F238E27FC236}">
                  <a16:creationId xmlns:a16="http://schemas.microsoft.com/office/drawing/2014/main" id="{E7B870A6-78F1-73E8-53E4-F1FE1F258ED8}"/>
                </a:ext>
              </a:extLst>
            </p:cNvPr>
            <p:cNvSpPr/>
            <p:nvPr/>
          </p:nvSpPr>
          <p:spPr>
            <a:xfrm>
              <a:off x="10337800" y="1639888"/>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16" name="TextBox 19">
              <a:extLst>
                <a:ext uri="{FF2B5EF4-FFF2-40B4-BE49-F238E27FC236}">
                  <a16:creationId xmlns:a16="http://schemas.microsoft.com/office/drawing/2014/main" id="{300C6498-F282-848E-C97D-62BB9E77C9F7}"/>
                </a:ext>
              </a:extLst>
            </p:cNvPr>
            <p:cNvSpPr txBox="1"/>
            <p:nvPr/>
          </p:nvSpPr>
          <p:spPr bwMode="auto">
            <a:xfrm>
              <a:off x="10356852" y="1275486"/>
              <a:ext cx="2940050" cy="2894825"/>
            </a:xfrm>
            <a:prstGeom prst="rect">
              <a:avLst/>
            </a:prstGeom>
            <a:noFill/>
          </p:spPr>
          <p:txBody>
            <a:bodyPr wrap="square">
              <a:spAutoFit/>
            </a:bodyPr>
            <a:lstStyle/>
            <a:p>
              <a:pPr algn="ctr">
                <a:lnSpc>
                  <a:spcPct val="150000"/>
                </a:lnSpc>
                <a:defRPr/>
              </a:pPr>
              <a:r>
                <a:rPr lang="en-US" sz="6000" b="1" dirty="0">
                  <a:solidFill>
                    <a:srgbClr val="E8068C"/>
                  </a:solidFill>
                  <a:latin typeface="Calibri" panose="020F0502020204030204" pitchFamily="34" charset="0"/>
                  <a:ea typeface="Roboto Cn" pitchFamily="2" charset="0"/>
                  <a:cs typeface="Calibri" panose="020F0502020204030204" pitchFamily="34" charset="0"/>
                </a:rPr>
                <a:t>01</a:t>
              </a:r>
            </a:p>
          </p:txBody>
        </p:sp>
      </p:grpSp>
      <p:grpSp>
        <p:nvGrpSpPr>
          <p:cNvPr id="18" name="Gruppieren 30">
            <a:extLst>
              <a:ext uri="{FF2B5EF4-FFF2-40B4-BE49-F238E27FC236}">
                <a16:creationId xmlns:a16="http://schemas.microsoft.com/office/drawing/2014/main" id="{3911AD9E-7E64-AAD2-F441-2814424CAD7C}"/>
              </a:ext>
            </a:extLst>
          </p:cNvPr>
          <p:cNvGrpSpPr/>
          <p:nvPr/>
        </p:nvGrpSpPr>
        <p:grpSpPr>
          <a:xfrm>
            <a:off x="4252611" y="2434804"/>
            <a:ext cx="2179829" cy="1998982"/>
            <a:chOff x="9536113" y="838200"/>
            <a:chExt cx="4564062" cy="4564063"/>
          </a:xfrm>
        </p:grpSpPr>
        <p:sp>
          <p:nvSpPr>
            <p:cNvPr id="20" name="Oval 3">
              <a:extLst>
                <a:ext uri="{FF2B5EF4-FFF2-40B4-BE49-F238E27FC236}">
                  <a16:creationId xmlns:a16="http://schemas.microsoft.com/office/drawing/2014/main" id="{4369A1F1-49C8-0B9A-7BAF-AFB8BE3A0640}"/>
                </a:ext>
              </a:extLst>
            </p:cNvPr>
            <p:cNvSpPr/>
            <p:nvPr/>
          </p:nvSpPr>
          <p:spPr>
            <a:xfrm>
              <a:off x="9536113" y="838200"/>
              <a:ext cx="4564062" cy="4564063"/>
            </a:xfrm>
            <a:prstGeom prst="ellipse">
              <a:avLst/>
            </a:prstGeom>
            <a:solidFill>
              <a:srgbClr val="713293">
                <a:alpha val="5810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1" name="Freeform: Shape 8">
              <a:extLst>
                <a:ext uri="{FF2B5EF4-FFF2-40B4-BE49-F238E27FC236}">
                  <a16:creationId xmlns:a16="http://schemas.microsoft.com/office/drawing/2014/main" id="{8D82B471-6C09-6FDF-D485-2739C666E4A8}"/>
                </a:ext>
              </a:extLst>
            </p:cNvPr>
            <p:cNvSpPr/>
            <p:nvPr/>
          </p:nvSpPr>
          <p:spPr>
            <a:xfrm>
              <a:off x="9536113" y="838200"/>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71329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4" name="Oval 9">
              <a:extLst>
                <a:ext uri="{FF2B5EF4-FFF2-40B4-BE49-F238E27FC236}">
                  <a16:creationId xmlns:a16="http://schemas.microsoft.com/office/drawing/2014/main" id="{8788941A-86A4-0407-6ABC-635F8E92D3FD}"/>
                </a:ext>
              </a:extLst>
            </p:cNvPr>
            <p:cNvSpPr/>
            <p:nvPr/>
          </p:nvSpPr>
          <p:spPr>
            <a:xfrm>
              <a:off x="10337800" y="1639888"/>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5" name="TextBox 19">
              <a:extLst>
                <a:ext uri="{FF2B5EF4-FFF2-40B4-BE49-F238E27FC236}">
                  <a16:creationId xmlns:a16="http://schemas.microsoft.com/office/drawing/2014/main" id="{E938CB35-A091-9A5B-6E97-9FF337966195}"/>
                </a:ext>
              </a:extLst>
            </p:cNvPr>
            <p:cNvSpPr txBox="1"/>
            <p:nvPr/>
          </p:nvSpPr>
          <p:spPr bwMode="auto">
            <a:xfrm>
              <a:off x="10304782" y="1205621"/>
              <a:ext cx="2940050" cy="2894825"/>
            </a:xfrm>
            <a:prstGeom prst="rect">
              <a:avLst/>
            </a:prstGeom>
            <a:noFill/>
          </p:spPr>
          <p:txBody>
            <a:bodyPr wrap="square">
              <a:spAutoFit/>
            </a:bodyPr>
            <a:lstStyle/>
            <a:p>
              <a:pPr algn="ctr">
                <a:lnSpc>
                  <a:spcPct val="150000"/>
                </a:lnSpc>
                <a:defRPr/>
              </a:pPr>
              <a:r>
                <a:rPr lang="en-US" sz="6000" b="1" dirty="0">
                  <a:solidFill>
                    <a:srgbClr val="713293"/>
                  </a:solidFill>
                  <a:latin typeface="Calibri" panose="020F0502020204030204" pitchFamily="34" charset="0"/>
                  <a:ea typeface="Roboto Cn" pitchFamily="2" charset="0"/>
                  <a:cs typeface="Calibri" panose="020F0502020204030204" pitchFamily="34" charset="0"/>
                </a:rPr>
                <a:t>02</a:t>
              </a:r>
            </a:p>
          </p:txBody>
        </p:sp>
      </p:grpSp>
      <p:grpSp>
        <p:nvGrpSpPr>
          <p:cNvPr id="26" name="Gruppieren 30">
            <a:extLst>
              <a:ext uri="{FF2B5EF4-FFF2-40B4-BE49-F238E27FC236}">
                <a16:creationId xmlns:a16="http://schemas.microsoft.com/office/drawing/2014/main" id="{F8642762-0C63-3DEA-288D-F443B7C1D1FF}"/>
              </a:ext>
            </a:extLst>
          </p:cNvPr>
          <p:cNvGrpSpPr/>
          <p:nvPr/>
        </p:nvGrpSpPr>
        <p:grpSpPr>
          <a:xfrm>
            <a:off x="4252611" y="4609380"/>
            <a:ext cx="2179829" cy="1998982"/>
            <a:chOff x="9536113" y="838200"/>
            <a:chExt cx="4564062" cy="4564063"/>
          </a:xfrm>
        </p:grpSpPr>
        <p:sp>
          <p:nvSpPr>
            <p:cNvPr id="27" name="Oval 3">
              <a:extLst>
                <a:ext uri="{FF2B5EF4-FFF2-40B4-BE49-F238E27FC236}">
                  <a16:creationId xmlns:a16="http://schemas.microsoft.com/office/drawing/2014/main" id="{01B56F5D-6E7A-3D78-8876-4643353E3B5B}"/>
                </a:ext>
              </a:extLst>
            </p:cNvPr>
            <p:cNvSpPr/>
            <p:nvPr/>
          </p:nvSpPr>
          <p:spPr>
            <a:xfrm>
              <a:off x="9536113" y="838200"/>
              <a:ext cx="4564062" cy="4564063"/>
            </a:xfrm>
            <a:prstGeom prst="ellipse">
              <a:avLst/>
            </a:prstGeom>
            <a:solidFill>
              <a:srgbClr val="307EAC">
                <a:alpha val="5810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8" name="Freeform: Shape 8">
              <a:extLst>
                <a:ext uri="{FF2B5EF4-FFF2-40B4-BE49-F238E27FC236}">
                  <a16:creationId xmlns:a16="http://schemas.microsoft.com/office/drawing/2014/main" id="{873682A7-7717-C928-0E7F-7670BF659798}"/>
                </a:ext>
              </a:extLst>
            </p:cNvPr>
            <p:cNvSpPr/>
            <p:nvPr/>
          </p:nvSpPr>
          <p:spPr>
            <a:xfrm>
              <a:off x="9536113" y="838200"/>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307EA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solidFill>
                  <a:srgbClr val="307EAC"/>
                </a:solidFill>
              </a:endParaRPr>
            </a:p>
          </p:txBody>
        </p:sp>
        <p:sp>
          <p:nvSpPr>
            <p:cNvPr id="29" name="Oval 9">
              <a:extLst>
                <a:ext uri="{FF2B5EF4-FFF2-40B4-BE49-F238E27FC236}">
                  <a16:creationId xmlns:a16="http://schemas.microsoft.com/office/drawing/2014/main" id="{5C49BA7B-0717-77F0-533D-E52827E43607}"/>
                </a:ext>
              </a:extLst>
            </p:cNvPr>
            <p:cNvSpPr/>
            <p:nvPr/>
          </p:nvSpPr>
          <p:spPr>
            <a:xfrm>
              <a:off x="10337800" y="1639888"/>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0" name="TextBox 19">
              <a:extLst>
                <a:ext uri="{FF2B5EF4-FFF2-40B4-BE49-F238E27FC236}">
                  <a16:creationId xmlns:a16="http://schemas.microsoft.com/office/drawing/2014/main" id="{54FEB0F7-2579-761F-81A6-0507CBBD05BE}"/>
                </a:ext>
              </a:extLst>
            </p:cNvPr>
            <p:cNvSpPr txBox="1"/>
            <p:nvPr/>
          </p:nvSpPr>
          <p:spPr bwMode="auto">
            <a:xfrm>
              <a:off x="10356852" y="1285206"/>
              <a:ext cx="2940050" cy="2894825"/>
            </a:xfrm>
            <a:prstGeom prst="rect">
              <a:avLst/>
            </a:prstGeom>
            <a:noFill/>
          </p:spPr>
          <p:txBody>
            <a:bodyPr wrap="square">
              <a:spAutoFit/>
            </a:bodyPr>
            <a:lstStyle/>
            <a:p>
              <a:pPr algn="ctr">
                <a:lnSpc>
                  <a:spcPct val="150000"/>
                </a:lnSpc>
                <a:defRPr/>
              </a:pPr>
              <a:r>
                <a:rPr lang="en-US" sz="6000" b="1" dirty="0">
                  <a:solidFill>
                    <a:srgbClr val="307EAC"/>
                  </a:solidFill>
                  <a:latin typeface="Calibri" panose="020F0502020204030204" pitchFamily="34" charset="0"/>
                  <a:ea typeface="Roboto Cn" pitchFamily="2" charset="0"/>
                  <a:cs typeface="Calibri" panose="020F0502020204030204" pitchFamily="34" charset="0"/>
                </a:rPr>
                <a:t>03</a:t>
              </a:r>
            </a:p>
          </p:txBody>
        </p:sp>
      </p:grpSp>
      <p:cxnSp>
        <p:nvCxnSpPr>
          <p:cNvPr id="31" name="Straight Connector 28">
            <a:extLst>
              <a:ext uri="{FF2B5EF4-FFF2-40B4-BE49-F238E27FC236}">
                <a16:creationId xmlns:a16="http://schemas.microsoft.com/office/drawing/2014/main" id="{99C2D1EE-301B-1F71-F00C-6FD9FC15AFE5}"/>
              </a:ext>
            </a:extLst>
          </p:cNvPr>
          <p:cNvCxnSpPr>
            <a:cxnSpLocks/>
          </p:cNvCxnSpPr>
          <p:nvPr/>
        </p:nvCxnSpPr>
        <p:spPr>
          <a:xfrm>
            <a:off x="6551505" y="1067943"/>
            <a:ext cx="5220000" cy="0"/>
          </a:xfrm>
          <a:prstGeom prst="line">
            <a:avLst/>
          </a:prstGeom>
          <a:ln w="28575">
            <a:solidFill>
              <a:srgbClr val="10153D"/>
            </a:solidFill>
            <a:prstDash val="sysDot"/>
          </a:ln>
        </p:spPr>
        <p:style>
          <a:lnRef idx="1">
            <a:schemeClr val="accent1"/>
          </a:lnRef>
          <a:fillRef idx="0">
            <a:schemeClr val="accent1"/>
          </a:fillRef>
          <a:effectRef idx="0">
            <a:schemeClr val="accent1"/>
          </a:effectRef>
          <a:fontRef idx="minor">
            <a:schemeClr val="tx1"/>
          </a:fontRef>
        </p:style>
      </p:cxnSp>
      <p:sp>
        <p:nvSpPr>
          <p:cNvPr id="17" name="TextBox 36">
            <a:extLst>
              <a:ext uri="{FF2B5EF4-FFF2-40B4-BE49-F238E27FC236}">
                <a16:creationId xmlns:a16="http://schemas.microsoft.com/office/drawing/2014/main" id="{444EC85E-80A4-4C9A-C459-3A20E7A3CC3C}"/>
              </a:ext>
            </a:extLst>
          </p:cNvPr>
          <p:cNvSpPr txBox="1"/>
          <p:nvPr/>
        </p:nvSpPr>
        <p:spPr>
          <a:xfrm>
            <a:off x="6662192" y="2614132"/>
            <a:ext cx="5007979" cy="2664832"/>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marL="0" indent="0">
              <a:lnSpc>
                <a:spcPts val="2460"/>
              </a:lnSpc>
              <a:buNone/>
            </a:pPr>
            <a:r>
              <a:rPr lang="en-US" sz="2800" b="1" dirty="0">
                <a:solidFill>
                  <a:srgbClr val="713293"/>
                </a:solidFill>
                <a:latin typeface="Calibri" panose="020F0502020204030204" pitchFamily="34" charset="0"/>
                <a:ea typeface="Georgia" pitchFamily="34" charset="-122"/>
                <a:cs typeface="Calibri" panose="020F0502020204030204" pitchFamily="34" charset="0"/>
              </a:rPr>
              <a:t>Source Risk (No Foundation):</a:t>
            </a:r>
          </a:p>
          <a:p>
            <a:pPr marL="0" indent="0">
              <a:lnSpc>
                <a:spcPts val="2440"/>
              </a:lnSpc>
              <a:buNone/>
            </a:pPr>
            <a:br>
              <a:rPr lang="en-US" sz="1400" dirty="0">
                <a:solidFill>
                  <a:srgbClr val="10153D"/>
                </a:solidFill>
                <a:latin typeface="Calibri" panose="020F0502020204030204" pitchFamily="34" charset="0"/>
                <a:ea typeface="Georgia" pitchFamily="34" charset="-122"/>
                <a:cs typeface="Calibri" panose="020F0502020204030204" pitchFamily="34" charset="0"/>
              </a:rPr>
            </a:br>
            <a:r>
              <a:rPr lang="en-US" sz="2200" dirty="0">
                <a:solidFill>
                  <a:srgbClr val="10153D"/>
                </a:solidFill>
                <a:latin typeface="Calibri" panose="020F0502020204030204" pitchFamily="34" charset="0"/>
                <a:ea typeface="Georgia" pitchFamily="34" charset="-122"/>
                <a:cs typeface="Calibri" panose="020F0502020204030204" pitchFamily="34" charset="0"/>
              </a:rPr>
              <a:t>General models like ChatGPT 4.0 produce fluent text without grounding it in real publications. Bibliography is missing, vague, or fabricated.</a:t>
            </a:r>
          </a:p>
          <a:p>
            <a:pPr marL="0" indent="0">
              <a:buNone/>
            </a:pPr>
            <a:endParaRPr lang="en-US" sz="2300" dirty="0">
              <a:solidFill>
                <a:srgbClr val="10153D"/>
              </a:solidFill>
              <a:latin typeface="Calibri" panose="020F0502020204030204" pitchFamily="34" charset="0"/>
              <a:ea typeface="Georgia" pitchFamily="34" charset="-122"/>
              <a:cs typeface="Calibri" panose="020F0502020204030204" pitchFamily="34" charset="0"/>
            </a:endParaRPr>
          </a:p>
          <a:p>
            <a:pPr marL="0" indent="0">
              <a:lnSpc>
                <a:spcPts val="2760"/>
              </a:lnSpc>
              <a:buNone/>
            </a:pPr>
            <a:endParaRPr lang="en-US" sz="2600" i="1" dirty="0">
              <a:solidFill>
                <a:srgbClr val="10153D"/>
              </a:solidFill>
              <a:latin typeface="Calibri" panose="020F0502020204030204" pitchFamily="34" charset="0"/>
              <a:ea typeface="Calibri" pitchFamily="34" charset="-122"/>
              <a:cs typeface="Calibri" panose="020F0502020204030204" pitchFamily="34" charset="0"/>
            </a:endParaRPr>
          </a:p>
        </p:txBody>
      </p:sp>
      <p:cxnSp>
        <p:nvCxnSpPr>
          <p:cNvPr id="19" name="Straight Connector 28">
            <a:extLst>
              <a:ext uri="{FF2B5EF4-FFF2-40B4-BE49-F238E27FC236}">
                <a16:creationId xmlns:a16="http://schemas.microsoft.com/office/drawing/2014/main" id="{FD84B59B-FA56-D2C9-5567-A065BB565667}"/>
              </a:ext>
            </a:extLst>
          </p:cNvPr>
          <p:cNvCxnSpPr>
            <a:cxnSpLocks/>
          </p:cNvCxnSpPr>
          <p:nvPr/>
        </p:nvCxnSpPr>
        <p:spPr>
          <a:xfrm>
            <a:off x="6551505" y="3099706"/>
            <a:ext cx="5220000" cy="0"/>
          </a:xfrm>
          <a:prstGeom prst="line">
            <a:avLst/>
          </a:prstGeom>
          <a:ln w="28575">
            <a:solidFill>
              <a:srgbClr val="10153D"/>
            </a:solidFill>
            <a:prstDash val="sysDot"/>
          </a:ln>
        </p:spPr>
        <p:style>
          <a:lnRef idx="1">
            <a:schemeClr val="accent1"/>
          </a:lnRef>
          <a:fillRef idx="0">
            <a:schemeClr val="accent1"/>
          </a:fillRef>
          <a:effectRef idx="0">
            <a:schemeClr val="accent1"/>
          </a:effectRef>
          <a:fontRef idx="minor">
            <a:schemeClr val="tx1"/>
          </a:fontRef>
        </p:style>
      </p:cxnSp>
      <p:sp>
        <p:nvSpPr>
          <p:cNvPr id="22" name="TextBox 36">
            <a:extLst>
              <a:ext uri="{FF2B5EF4-FFF2-40B4-BE49-F238E27FC236}">
                <a16:creationId xmlns:a16="http://schemas.microsoft.com/office/drawing/2014/main" id="{54590BF3-6A93-7118-6117-BB5BFCCD1964}"/>
              </a:ext>
            </a:extLst>
          </p:cNvPr>
          <p:cNvSpPr txBox="1"/>
          <p:nvPr/>
        </p:nvSpPr>
        <p:spPr>
          <a:xfrm>
            <a:off x="6662192" y="4916096"/>
            <a:ext cx="5354997" cy="2449388"/>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marL="0" indent="0">
              <a:lnSpc>
                <a:spcPts val="2460"/>
              </a:lnSpc>
              <a:buNone/>
            </a:pPr>
            <a:r>
              <a:rPr lang="en-US" sz="2800" b="1" dirty="0">
                <a:solidFill>
                  <a:srgbClr val="307EAC"/>
                </a:solidFill>
                <a:latin typeface="Calibri" panose="020F0502020204030204" pitchFamily="34" charset="0"/>
                <a:ea typeface="Georgia" pitchFamily="34" charset="-122"/>
                <a:cs typeface="Calibri" panose="020F0502020204030204" pitchFamily="34" charset="0"/>
              </a:rPr>
              <a:t>Detection Risk (AI Fingerprints):</a:t>
            </a:r>
          </a:p>
          <a:p>
            <a:pPr marL="0" indent="0">
              <a:buNone/>
            </a:pPr>
            <a:br>
              <a:rPr lang="en-US" sz="1400" dirty="0">
                <a:solidFill>
                  <a:srgbClr val="10153D"/>
                </a:solidFill>
                <a:latin typeface="Calibri" panose="020F0502020204030204" pitchFamily="34" charset="0"/>
                <a:ea typeface="Georgia" pitchFamily="34" charset="-122"/>
                <a:cs typeface="Calibri" panose="020F0502020204030204" pitchFamily="34" charset="0"/>
              </a:rPr>
            </a:br>
            <a:r>
              <a:rPr lang="en-US" sz="2200" dirty="0">
                <a:solidFill>
                  <a:srgbClr val="10153D"/>
                </a:solidFill>
                <a:latin typeface="Calibri" panose="020F0502020204030204" pitchFamily="34" charset="0"/>
                <a:ea typeface="Georgia" pitchFamily="34" charset="-122"/>
                <a:cs typeface="Calibri" panose="020F0502020204030204" pitchFamily="34" charset="0"/>
              </a:rPr>
              <a:t>Detectors flag generic, list-like, formulaic AI text. Output without editing scores 100% AI; grounded, edited output scores under 10%.</a:t>
            </a:r>
          </a:p>
          <a:p>
            <a:pPr marL="0" indent="0">
              <a:buNone/>
            </a:pPr>
            <a:endParaRPr lang="en-US" sz="2300" dirty="0">
              <a:solidFill>
                <a:srgbClr val="10153D"/>
              </a:solidFill>
              <a:latin typeface="Calibri" panose="020F0502020204030204" pitchFamily="34" charset="0"/>
              <a:ea typeface="Georgia" pitchFamily="34" charset="-122"/>
              <a:cs typeface="Calibri" panose="020F0502020204030204" pitchFamily="34" charset="0"/>
            </a:endParaRPr>
          </a:p>
          <a:p>
            <a:pPr marL="0" indent="0">
              <a:lnSpc>
                <a:spcPts val="2760"/>
              </a:lnSpc>
              <a:buNone/>
            </a:pPr>
            <a:endParaRPr lang="en-US" sz="2600" i="1" dirty="0">
              <a:solidFill>
                <a:srgbClr val="10153D"/>
              </a:solidFill>
              <a:latin typeface="Calibri" panose="020F0502020204030204" pitchFamily="34" charset="0"/>
              <a:ea typeface="Calibri" pitchFamily="34" charset="-122"/>
              <a:cs typeface="Calibri" panose="020F0502020204030204" pitchFamily="34" charset="0"/>
            </a:endParaRPr>
          </a:p>
        </p:txBody>
      </p:sp>
      <p:cxnSp>
        <p:nvCxnSpPr>
          <p:cNvPr id="23" name="Straight Connector 28">
            <a:extLst>
              <a:ext uri="{FF2B5EF4-FFF2-40B4-BE49-F238E27FC236}">
                <a16:creationId xmlns:a16="http://schemas.microsoft.com/office/drawing/2014/main" id="{B0C90490-9733-2DAA-58AC-314D7DB85569}"/>
              </a:ext>
            </a:extLst>
          </p:cNvPr>
          <p:cNvCxnSpPr>
            <a:cxnSpLocks/>
          </p:cNvCxnSpPr>
          <p:nvPr/>
        </p:nvCxnSpPr>
        <p:spPr>
          <a:xfrm>
            <a:off x="6551505" y="5401670"/>
            <a:ext cx="5220000" cy="0"/>
          </a:xfrm>
          <a:prstGeom prst="line">
            <a:avLst/>
          </a:prstGeom>
          <a:ln w="28575">
            <a:solidFill>
              <a:srgbClr val="10153D"/>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1175959"/>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10517</TotalTime>
  <Words>4219</Words>
  <Application>Microsoft Macintosh PowerPoint</Application>
  <PresentationFormat>Widescreen</PresentationFormat>
  <Paragraphs>472</Paragraphs>
  <Slides>56</Slides>
  <Notes>49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56</vt:i4>
      </vt:variant>
    </vt:vector>
  </HeadingPairs>
  <TitlesOfParts>
    <vt:vector size="64" baseType="lpstr">
      <vt:lpstr>Aptos</vt:lpstr>
      <vt:lpstr>Arial</vt:lpstr>
      <vt:lpstr>Calibri</vt:lpstr>
      <vt:lpstr>Century Gothic</vt:lpstr>
      <vt:lpstr>Montserrat</vt:lpstr>
      <vt:lpstr>Montserrat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Gillian Keane( Design )</cp:lastModifiedBy>
  <cp:revision>332</cp:revision>
  <dcterms:created xsi:type="dcterms:W3CDTF">2020-10-14T13:32:04Z</dcterms:created>
  <dcterms:modified xsi:type="dcterms:W3CDTF">2026-07-07T16:58:36Z</dcterms:modified>
</cp:coreProperties>
</file>