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handoutMasterIdLst>
    <p:handoutMasterId r:id="rId71"/>
  </p:handoutMasterIdLst>
  <p:sldIdLst>
    <p:sldId id="4369" r:id="rId2"/>
    <p:sldId id="4306" r:id="rId3"/>
    <p:sldId id="4323" r:id="rId4"/>
    <p:sldId id="4365" r:id="rId5"/>
    <p:sldId id="4538" r:id="rId6"/>
    <p:sldId id="4698" r:id="rId7"/>
    <p:sldId id="4699" r:id="rId8"/>
    <p:sldId id="4373" r:id="rId9"/>
    <p:sldId id="4700" r:id="rId10"/>
    <p:sldId id="4701" r:id="rId11"/>
    <p:sldId id="4702" r:id="rId12"/>
    <p:sldId id="4704" r:id="rId13"/>
    <p:sldId id="4705" r:id="rId14"/>
    <p:sldId id="4706" r:id="rId15"/>
    <p:sldId id="4726" r:id="rId16"/>
    <p:sldId id="4727" r:id="rId17"/>
    <p:sldId id="4728" r:id="rId18"/>
    <p:sldId id="4684" r:id="rId19"/>
    <p:sldId id="4729" r:id="rId20"/>
    <p:sldId id="4730" r:id="rId21"/>
    <p:sldId id="4533" r:id="rId22"/>
    <p:sldId id="4731" r:id="rId23"/>
    <p:sldId id="4733" r:id="rId24"/>
    <p:sldId id="4734" r:id="rId25"/>
    <p:sldId id="4735" r:id="rId26"/>
    <p:sldId id="4736" r:id="rId27"/>
    <p:sldId id="4737" r:id="rId28"/>
    <p:sldId id="4738" r:id="rId29"/>
    <p:sldId id="4739" r:id="rId30"/>
    <p:sldId id="4491" r:id="rId31"/>
    <p:sldId id="4740" r:id="rId32"/>
    <p:sldId id="4741" r:id="rId33"/>
    <p:sldId id="4742" r:id="rId34"/>
    <p:sldId id="4743" r:id="rId35"/>
    <p:sldId id="4744" r:id="rId36"/>
    <p:sldId id="4745" r:id="rId37"/>
    <p:sldId id="4747" r:id="rId38"/>
    <p:sldId id="4748" r:id="rId39"/>
    <p:sldId id="4749" r:id="rId40"/>
    <p:sldId id="4750" r:id="rId41"/>
    <p:sldId id="4751" r:id="rId42"/>
    <p:sldId id="4752" r:id="rId43"/>
    <p:sldId id="4753" r:id="rId44"/>
    <p:sldId id="4697" r:id="rId45"/>
    <p:sldId id="4754" r:id="rId46"/>
    <p:sldId id="4755" r:id="rId47"/>
    <p:sldId id="4756" r:id="rId48"/>
    <p:sldId id="4714" r:id="rId49"/>
    <p:sldId id="4757" r:id="rId50"/>
    <p:sldId id="4758" r:id="rId51"/>
    <p:sldId id="4759" r:id="rId52"/>
    <p:sldId id="4760" r:id="rId53"/>
    <p:sldId id="4761" r:id="rId54"/>
    <p:sldId id="4762" r:id="rId55"/>
    <p:sldId id="4763" r:id="rId56"/>
    <p:sldId id="4764" r:id="rId57"/>
    <p:sldId id="4765" r:id="rId58"/>
    <p:sldId id="4766" r:id="rId59"/>
    <p:sldId id="4767" r:id="rId60"/>
    <p:sldId id="4768" r:id="rId61"/>
    <p:sldId id="4769" r:id="rId62"/>
    <p:sldId id="4770" r:id="rId63"/>
    <p:sldId id="4771" r:id="rId64"/>
    <p:sldId id="4772" r:id="rId65"/>
    <p:sldId id="4773" r:id="rId66"/>
    <p:sldId id="4774" r:id="rId67"/>
    <p:sldId id="4688" r:id="rId68"/>
    <p:sldId id="4487"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153D"/>
    <a:srgbClr val="E8068C"/>
    <a:srgbClr val="713293"/>
    <a:srgbClr val="24C3C6"/>
    <a:srgbClr val="000000"/>
    <a:srgbClr val="CCE4F9"/>
    <a:srgbClr val="307EAC"/>
    <a:srgbClr val="27DCDF"/>
    <a:srgbClr val="22BDBF"/>
    <a:srgbClr val="25D2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86451"/>
  </p:normalViewPr>
  <p:slideViewPr>
    <p:cSldViewPr snapToGrid="0" snapToObjects="1">
      <p:cViewPr>
        <p:scale>
          <a:sx n="90" d="100"/>
          <a:sy n="90" d="100"/>
        </p:scale>
        <p:origin x="592" y="3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7/6/26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CB948-65CD-E227-0859-C9E846DA0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AD0A3-4D00-1E81-E74D-71D2DB1CE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87A59-40C8-1F8C-AD46-9AF30341E2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A02B39-40F0-2493-E663-911616540C9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59198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C260F-E7B9-BC4A-2E70-7C1BC7862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1D8BB-BBB4-CC53-415C-AB49941D7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C56CF-B682-811D-F851-FF6251BDB8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E55555-6C2C-CD5B-36C4-8FBBAB5F61D3}"/>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085925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31122-D5B6-B96D-9210-C856306B6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C95B1-D92B-1178-4727-D6B5EC59E8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9756B-92D0-B132-9D0C-1995236F35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E2A5B7-D7AE-EFB8-16AB-4C3071812D46}"/>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663942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B2E92-A54E-B9B0-D5F3-E298B2150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3F6C34-F44A-2CE0-BED1-96BAE7738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DB7D6-7CD6-1264-1D02-D76F6F54B8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2544D8-DE07-336E-31BE-886371A2DEB2}"/>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81927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571D5-DCB7-DAD4-4ADD-EFCB9E3AB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46529-52FF-43CB-4F1C-F18FFE164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0BEFB-4FC6-A444-5B27-3AAFD51AF0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60ACBE-0AFE-DA69-F316-591FF8AC179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996316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40439-13FD-4FEB-6757-F5FD54547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1F7DD-C0E5-F443-6683-86E7D4CB9C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42514-299C-F841-EC9C-995640158E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93DCAA-C3F2-3BC0-840F-B1A69EF5D8BD}"/>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643286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DD17E-B0A7-E7A8-62EE-4AC1C6193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EABAD-D1F1-D549-59BD-02C5D75713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EB4E4-13A8-4A09-E3E5-C36119FB50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26F4CA-3835-E1A8-B09D-84B3819872AA}"/>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001426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539BB-027F-1596-7BB2-5EF7DB55A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BC5F9-F73B-F6ED-C6CD-29023E9A52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54944-1361-4028-57D0-F4F8AAADD1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D023E8-2D7B-79CD-3F78-5899B946ABED}"/>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159050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ECF84-10C7-4A14-ACD7-5079D209D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ED611-87F5-35D9-BBF9-9CD7148477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618747-6FA8-D337-4D45-EEEEA3938F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459141-7BE6-9571-8D62-F40868968FBD}"/>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734140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59387-9511-0C4D-6390-1A31DF79E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C1850-4E56-9CD0-C4CC-844A460D9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5DC1E-D495-2107-EDD4-9B7CAB5816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BB46DF-74E1-9652-F80C-31917E06EB4C}"/>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31847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AFE71-01A0-751C-B601-5FDA3C47E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04EE0-63D4-5BD1-F843-0B64739CC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CF5834-BECC-C863-DA48-BB15FB0129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7C3F37-BDD1-9984-E831-FCF3BDB58341}"/>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208188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A648-3C5B-F688-930E-ADD7E5A6F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91530-3D05-2C51-568B-930CE1AE16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7D762-26E9-0DAD-E4BE-A78C21FB8D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8BFE78-CFA4-96DC-7272-9A1EBC5305B6}"/>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305680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65C02-953B-50ED-9E71-38D046FB94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A53BCB-D251-F13F-E840-995D4CF5D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0D8882-D540-597C-A711-A7DADE824C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EFC702-036C-19AE-D090-C194861A3503}"/>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250188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9B307-6D03-2268-14D1-C6A346FE42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D478A-4016-F8B2-C864-D283590712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3CB15-DAC9-6D65-C09B-73333D2598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A57E38-1AED-CD49-C8F2-BF01F3AF7E1A}"/>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047035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E23D3-8443-22E7-1F74-AD0070AD61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20995-3BC2-6641-13B9-A181E2495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60075B-B656-CD61-A101-D0DE5DB9FD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9FABB1-1400-CE06-AB03-217915CAC770}"/>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3865222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78F1-D251-0328-1C81-B8A7FD6A5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017A9-5DF4-3785-1594-E00DF9A20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05450-E2A3-8BAF-A903-D82C0290E7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7878F4-91DA-C312-F923-20E39D7EBEFB}"/>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9683150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A9BFF-D9CA-F064-0C59-7297EC6C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C17DC-F543-71F1-504C-7EBBB9B97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1BFFE-9AE8-1994-4A72-774159A5D3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A4C38E-929D-5C49-FE06-322F67950BE1}"/>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725637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4C59-4A8A-B625-237A-D71CF7968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1D10E-F3E8-29C2-6732-0BE0BF9C8A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1100B-8CE1-16C7-A98F-51F22E5BB4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37C6AD-E8F5-FED3-EF19-A449D0C46FDF}"/>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659256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C3EDD-BB21-FB22-5905-F9E1779BA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EF02D-AAB0-9DE4-6452-5DAB451F5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A656B-B70E-94E1-111A-BF70C45D78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D3138F-D309-598E-4F0A-B06A358D1F02}"/>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4239970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AC53-8B5A-07F2-80B4-AB39AE30DB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8BF87-0A7F-6FF1-E911-F17C13CB0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F5C4D-BF5E-BE5B-7CA5-8ABFAF8321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B943E2-1581-8951-A397-50944ACE6BCF}"/>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12218613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FDC97-4FB3-B969-5D0F-D6E9C3B71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21F4C-9FC5-FFE4-9558-549AEADBB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D7AA3-35F0-874E-1F18-583D110AFB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4431B5-264D-A17B-6305-DC63DD3C0273}"/>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96473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49DE4-0385-E576-4334-E678FC5C1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739EE-64D2-E456-4094-D539BB2B7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D9284-1420-A040-27ED-4864DF832A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2977C2-DF9F-5D1A-586F-2BCA86338FA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713539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80F68-B199-C070-19ED-7A2FAC54A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AB146-E8FF-7C4E-E206-544FEB9FD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70D37-BDD2-DFDD-6C9D-37C3C6A6AC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E89147-1DBA-0753-79E5-32AB4F77289A}"/>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3935326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DF3F5-EDA7-784A-7EC5-60B7863A83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64EF9-14E6-ADCE-3FE0-D06974F3C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40D8C-BF41-AAC6-A1EB-16090A1655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F98829-54CF-976F-4CEE-47B320CFE2A7}"/>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35689025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55918-0B80-28BD-D63A-FB450FA72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00916-47AC-8CCE-B043-C3015CFC40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013766-8727-7C91-3CF8-D55D2633DC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AEB7D7-B83B-F7CB-DBB4-16098228A467}"/>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908165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4041625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91EC6-2EC1-D9C5-F18E-9A571329EB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BEAEE-FE76-567F-D35D-34E08E6E8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37B02-42F4-BC28-F786-52113A612B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08D5C0-7597-0D07-A4F9-BD8D4615DD0C}"/>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74778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68B9-C20D-EEF7-CEB9-9FE8B120B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29D60-9983-A8B9-46DE-D2F843850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BB6630-D5FB-B5FB-1235-28DEED3615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CE2DC1-76FE-6551-EBC3-2806F4B9DA91}"/>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4266888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42136933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DAF23-45CF-3EDD-72CD-6F48B24F8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01567D-1C5F-23ED-C833-4F31156AE3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21D71-07BA-09D7-5A56-7C1432F794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5EC946-C908-49B0-4825-F0BF7AEEA8D1}"/>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44603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11AB3-5D2E-C8EE-CD34-F45CF60AD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A3F66-D603-512F-8913-AAC2D9E6CD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21621-7D88-9A8F-D58D-8399E92165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D67A70-E023-FFF7-6D34-7993A07D0BCE}"/>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54186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51547-D108-F3AC-79EF-D2C86915D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D27F3-F7C4-DC5D-E204-A79FA72AEB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E22BB3-43D4-D22C-5556-38D6747E1F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8317ED-B117-E62B-7571-1F856E02FE4A}"/>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35829957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4D98-9D76-1FDB-85DD-ECF037C71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5C38-495F-1D94-681C-434111B07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DF2E7-EA55-0B55-69B8-2A2FC5D63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D8C1A-5E7D-62B4-BF35-E1EA3F46848C}"/>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8473968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E7DEE-D0F6-2DCB-1C6C-2870EE40A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582D6-5007-A3CB-39D9-1371BF787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A3B3A-CCD8-6A52-34CC-07827B0E12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CB4C26-4EC3-5842-BCF1-F9619ED4AEA9}"/>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37090810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869C9-2E28-8F4B-45E4-50BFB13ED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E281C4-E0A7-8E74-AB65-C262DD403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2AD6E-2013-F864-2466-CB195EBF16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8F336F-A965-5B7A-4F73-A13F59EA389F}"/>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7324389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C8222-19A4-3637-F90D-1D1B972D9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43480-B7DE-30C3-A6D1-90368316D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9C172-F8C4-EBE0-4ECA-F10FEE04E7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D46EBB-9B49-4DE3-B567-EC6A876211FB}"/>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16283205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AD6A7-2455-6DDD-A67A-ACD382747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192989-40F3-1A54-4099-9899B3F17C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82597-1E4B-4F8B-3C36-A7362A33F7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5CF8DB-7A07-4EFF-EFA4-1734016F15E3}"/>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1518928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C439F-9821-2282-6A27-6F45CAAB8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FB375-5BBD-36E3-4F6B-10D5F38CE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1D2F4-0811-EFB2-1688-C1D1FF0C76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A90E8-5C09-0588-BD8A-854E14E59F36}"/>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3149730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3B848-6141-59F0-554A-CA23C457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16FAD-06B5-0321-CA68-F014B7CF9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9D930-CCE8-DC36-565F-926C3381A6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EE61D4-7184-47F2-39D1-9C4B71D92FE9}"/>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9009413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300FA-6F8F-720D-75BF-07FAA32E7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D3E36-2976-3462-2F10-9FBB0EE114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93A24-BB65-BB3A-AA0C-B108D9C678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D54A4E-B4DD-C7A6-BF46-F911B1EF1D7C}"/>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42847394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CC7B5-0DCB-5F14-DAC0-B688531D2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EBA2C-2960-4683-62DE-45393CE9A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BB0C1E-0DE7-C053-12D4-5920B7ADB4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741934-34EF-FDF0-FA7D-88BF0544C2A1}"/>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20903460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EE3EA-8215-7B88-F6CD-BBD77735B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4CD02-6A81-318F-F3DF-EB656CA74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8584A-F195-98C9-E96B-62F74D11C9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C6F100-86D3-8DAE-6B8A-57A544937E7D}"/>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41674470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858C4-C2D1-A10E-B659-1C6E53756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0AD947-2B8F-6592-2DAD-90F77CD92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B3D8AA-2116-E29B-336E-C3210A336B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985D02-A345-2F75-F731-8B1BAE48832E}"/>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20826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262DD-457A-ABE5-3E9B-4596B411C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8396A-32DB-F8DB-F3CB-584BD0CCF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2D31D-E53F-6E7E-AA7C-DD875CE19C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FA0D6A-DB43-3E88-57DC-48DA68B196C9}"/>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32968424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89290-7862-516B-8C20-9A638C161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7D056-4E36-9DBC-D8E4-E8D244583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E23351-21F1-331C-13E2-9D33B04C10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8FE0A6-20FE-4FE0-8251-84DFD414CE18}"/>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17326174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64CAD-BE4E-9605-30F1-725C86A9A3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52E9B-F6C6-CD52-1139-655BA4CA1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D8E086-4E25-FF21-8C01-4543674ED0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FCA8A3-FBA0-C306-C57B-991472871D01}"/>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22924209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C737B-E9EB-68B0-BD16-6443F484C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88F68-FF3B-84A4-F5C4-A3B11D616D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CB8EF-AB8C-9CCD-B477-989553599D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E31E87-72AA-8BCA-15F9-C40EEA7CC4DA}"/>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29131201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C4902-4242-8AAE-E32B-13FB1FE24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282C7D-6BCC-A2E2-4314-7986545066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1A5414-231E-9E81-11F3-E3F0335E66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A078F0-E8B6-43EF-BC3F-580C344CACBB}"/>
              </a:ext>
            </a:extLst>
          </p:cNvPr>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20520866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C803E-4A98-298C-16DE-9F7FF53FBB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A909B-9BAB-D348-98D8-5D7BE634A1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2CD2C-FB72-1704-BDBF-FAF07F181D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BF52EB-EF5A-FC66-E76A-833D35282A47}"/>
              </a:ext>
            </a:extLst>
          </p:cNvPr>
          <p:cNvSpPr>
            <a:spLocks noGrp="1"/>
          </p:cNvSpPr>
          <p:nvPr>
            <p:ph type="sldNum" sz="quarter" idx="5"/>
          </p:nvPr>
        </p:nvSpPr>
        <p:spPr/>
        <p:txBody>
          <a:bodyPr/>
          <a:lstStyle/>
          <a:p>
            <a:fld id="{4BE5DE82-CF29-044D-9158-06A811149881}" type="slidenum">
              <a:rPr lang="en-US" smtClean="0"/>
              <a:t>60</a:t>
            </a:fld>
            <a:endParaRPr lang="en-US"/>
          </a:p>
        </p:txBody>
      </p:sp>
    </p:spTree>
    <p:extLst>
      <p:ext uri="{BB962C8B-B14F-4D97-AF65-F5344CB8AC3E}">
        <p14:creationId xmlns:p14="http://schemas.microsoft.com/office/powerpoint/2010/main" val="836125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0CE82-E45C-33CC-2BEF-24A8A7895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78662-566C-6391-D8EB-1587299A0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1E84A-ED5F-A6F3-FF10-0CC3179465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8AA4F1-A73D-59F1-6DF4-E0CED1B8BC77}"/>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826147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70D4D-7FA9-5726-F2CC-FD05E4FA9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AB469-5420-14E9-C306-ABF12ED5F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7C2B8-81F6-48D7-F510-FCB7075EB0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F22B24-2554-3945-50F0-80F8C967F392}"/>
              </a:ext>
            </a:extLst>
          </p:cNvPr>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10493099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3FC49-B0B9-3136-4383-8E211660E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225FA-F992-0F16-25A7-53FFE0535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A821C7-FCE8-F742-2013-6318117EBF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C8DF88-51AD-71E0-489E-875606EE9977}"/>
              </a:ext>
            </a:extLst>
          </p:cNvPr>
          <p:cNvSpPr>
            <a:spLocks noGrp="1"/>
          </p:cNvSpPr>
          <p:nvPr>
            <p:ph type="sldNum" sz="quarter" idx="5"/>
          </p:nvPr>
        </p:nvSpPr>
        <p:spPr/>
        <p:txBody>
          <a:bodyPr/>
          <a:lstStyle/>
          <a:p>
            <a:fld id="{4BE5DE82-CF29-044D-9158-06A811149881}" type="slidenum">
              <a:rPr lang="en-US" smtClean="0"/>
              <a:t>63</a:t>
            </a:fld>
            <a:endParaRPr lang="en-US"/>
          </a:p>
        </p:txBody>
      </p:sp>
    </p:spTree>
    <p:extLst>
      <p:ext uri="{BB962C8B-B14F-4D97-AF65-F5344CB8AC3E}">
        <p14:creationId xmlns:p14="http://schemas.microsoft.com/office/powerpoint/2010/main" val="13342456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36AC0-3183-43A2-94A1-7BFF90F58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3CAC0-8089-7A2C-8CBB-8A99D7186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C20C29-6D9D-8C6F-E06B-39B5FFBF5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A3DDF9-6F75-F7DE-3733-C9C0560ECC73}"/>
              </a:ext>
            </a:extLst>
          </p:cNvPr>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12467803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174F-85BC-E5C6-DD15-7F44448839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5D249-85D9-3C8D-5ECC-BBFF670C18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D84C2C-BF3E-83DD-D4A7-89252CA9BD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2E85DF-7CC6-FAB0-127A-86FE62236957}"/>
              </a:ext>
            </a:extLst>
          </p:cNvPr>
          <p:cNvSpPr>
            <a:spLocks noGrp="1"/>
          </p:cNvSpPr>
          <p:nvPr>
            <p:ph type="sldNum" sz="quarter" idx="5"/>
          </p:nvPr>
        </p:nvSpPr>
        <p:spPr/>
        <p:txBody>
          <a:bodyPr/>
          <a:lstStyle/>
          <a:p>
            <a:fld id="{4BE5DE82-CF29-044D-9158-06A811149881}" type="slidenum">
              <a:rPr lang="en-US" smtClean="0"/>
              <a:t>65</a:t>
            </a:fld>
            <a:endParaRPr lang="en-US"/>
          </a:p>
        </p:txBody>
      </p:sp>
    </p:spTree>
    <p:extLst>
      <p:ext uri="{BB962C8B-B14F-4D97-AF65-F5344CB8AC3E}">
        <p14:creationId xmlns:p14="http://schemas.microsoft.com/office/powerpoint/2010/main" val="18675991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59A8B-FB6B-4A00-4466-17A5E878B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18D6B-26B5-1175-AD7E-C7F5652A0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D4A10-F1EA-34EB-8862-E181D66F4B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2548D8-CC69-CF26-9885-1CFAB5E8B4C8}"/>
              </a:ext>
            </a:extLst>
          </p:cNvPr>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18062537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68</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0EF50-A840-B2FF-731B-0FEBBF749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998C1-4C0E-71F1-AE2A-2DC97FFD97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AA5FE7-3140-C5A3-4047-9386CED11A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840A87-9702-DAA2-D252-27621AE1A05E}"/>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61345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954C9-3FD4-9293-9059-8DC6EDD2C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B5FBB-6E02-837E-D9A8-DE64F11E25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721F2-F707-CC20-1593-4D297094C9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C4E818-55B3-7A3A-F6BA-CD3DC67E1723}"/>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249669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3488F-825E-93AA-B3C8-695BA51D9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FE133-BFF3-E9DA-D1BF-12FDCC332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D7A15C-9B9D-5BB0-8C76-A3C97A8D88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A1E6CF-F77C-40D2-F2BD-BC15AC370A58}"/>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26568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23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216290"/>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893697"/>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469921"/>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498414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9" r:id="rId8"/>
    <p:sldLayoutId id="2147483882" r:id="rId9"/>
    <p:sldLayoutId id="2147483884" r:id="rId10"/>
    <p:sldLayoutId id="2147483885" r:id="rId11"/>
    <p:sldLayoutId id="2147483880" r:id="rId12"/>
    <p:sldLayoutId id="2147483879" r:id="rId13"/>
    <p:sldLayoutId id="2147483878" r:id="rId14"/>
    <p:sldLayoutId id="2147483877" r:id="rId15"/>
    <p:sldLayoutId id="2147483841" r:id="rId16"/>
    <p:sldLayoutId id="2147483840" r:id="rId17"/>
    <p:sldLayoutId id="2147483833" r:id="rId18"/>
    <p:sldLayoutId id="2147483847" r:id="rId19"/>
    <p:sldLayoutId id="2147483853" r:id="rId20"/>
    <p:sldLayoutId id="2147483888"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3.wdp"/><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https://www.youtube.com/watch?v=ojjn9T_fuUw" TargetMode="External"/><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www.bbc.com/news/articles/ckg9k5dv1zdo"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www.bbc.com/news/articles/ckg9k5dv1zdo"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www.bbc.com/news/articles/ckg9k5dv1zdo"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5" y="4418228"/>
            <a:ext cx="4588756"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Recognising and Preventing AI-Driven Deception</a:t>
            </a: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4283740"/>
            <a:ext cx="576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03</a:t>
            </a:r>
          </a:p>
          <a:p>
            <a:endParaRPr lang="en-US" dirty="0"/>
          </a:p>
        </p:txBody>
      </p:sp>
      <p:sp>
        <p:nvSpPr>
          <p:cNvPr id="2" name="Text Placeholder 11">
            <a:extLst>
              <a:ext uri="{FF2B5EF4-FFF2-40B4-BE49-F238E27FC236}">
                <a16:creationId xmlns:a16="http://schemas.microsoft.com/office/drawing/2014/main" id="{84391CCE-5D42-9E73-C184-272EB5954871}"/>
              </a:ext>
            </a:extLst>
          </p:cNvPr>
          <p:cNvSpPr txBox="1">
            <a:spLocks/>
          </p:cNvSpPr>
          <p:nvPr/>
        </p:nvSpPr>
        <p:spPr>
          <a:xfrm>
            <a:off x="5286764" y="3001432"/>
            <a:ext cx="5800499"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Disinformation, Deepfakes &amp; Data Manipulation</a:t>
            </a:r>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89692-6CC9-9627-F431-68A9F12D96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70DC95-8C79-5E6F-12AA-83C1B71184DB}"/>
              </a:ext>
            </a:extLst>
          </p:cNvPr>
          <p:cNvSpPr/>
          <p:nvPr/>
        </p:nvSpPr>
        <p:spPr>
          <a:xfrm flipH="1" flipV="1">
            <a:off x="0" y="-5"/>
            <a:ext cx="4075896"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3F51F15A-E324-142C-B7D3-F9E9EA8B2BC9}"/>
              </a:ext>
            </a:extLst>
          </p:cNvPr>
          <p:cNvSpPr txBox="1">
            <a:spLocks/>
          </p:cNvSpPr>
          <p:nvPr/>
        </p:nvSpPr>
        <p:spPr>
          <a:xfrm>
            <a:off x="346192" y="507221"/>
            <a:ext cx="348297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Deepfakes: Why They’re Difficult to Detect</a:t>
            </a:r>
          </a:p>
          <a:p>
            <a:pPr marL="0" indent="0">
              <a:buNone/>
            </a:pPr>
            <a:endParaRPr lang="en-US" sz="3600" b="1" dirty="0">
              <a:solidFill>
                <a:schemeClr val="bg1"/>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4C5E791B-3ACD-A6E7-D7E5-CDBEB1AC47F4}"/>
              </a:ext>
            </a:extLst>
          </p:cNvPr>
          <p:cNvSpPr txBox="1"/>
          <p:nvPr/>
        </p:nvSpPr>
        <p:spPr>
          <a:xfrm>
            <a:off x="4531057" y="507221"/>
            <a:ext cx="7248143" cy="3046988"/>
          </a:xfrm>
          <a:prstGeom prst="rect">
            <a:avLst/>
          </a:prstGeom>
          <a:noFill/>
        </p:spPr>
        <p:txBody>
          <a:bodyPr wrap="square" numCol="1" rtlCol="0">
            <a:spAutoFit/>
          </a:bodyPr>
          <a:lstStyle/>
          <a:p>
            <a:pPr marL="342900" indent="-342900">
              <a:buClr>
                <a:srgbClr val="24C3C6"/>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Deepfakes can be used for </a:t>
            </a:r>
            <a:r>
              <a:rPr lang="en-US" sz="2400" b="1" dirty="0" err="1">
                <a:solidFill>
                  <a:srgbClr val="10153D"/>
                </a:solidFill>
                <a:latin typeface="Calibri" panose="020F0502020204030204" pitchFamily="34" charset="0"/>
                <a:cs typeface="Calibri" panose="020F0502020204030204" pitchFamily="34" charset="0"/>
              </a:rPr>
              <a:t>humour</a:t>
            </a:r>
            <a:r>
              <a:rPr lang="en-US" sz="2400" b="1" dirty="0">
                <a:solidFill>
                  <a:srgbClr val="10153D"/>
                </a:solidFill>
                <a:latin typeface="Calibri" panose="020F0502020204030204" pitchFamily="34" charset="0"/>
                <a:cs typeface="Calibri" panose="020F0502020204030204" pitchFamily="34" charset="0"/>
              </a:rPr>
              <a:t> or art, but they are increasingly being used to mislead or harm.         </a:t>
            </a:r>
            <a:r>
              <a:rPr lang="en-US" sz="2400" dirty="0">
                <a:solidFill>
                  <a:srgbClr val="10153D"/>
                </a:solidFill>
                <a:latin typeface="Calibri" panose="020F0502020204030204" pitchFamily="34" charset="0"/>
                <a:cs typeface="Calibri" panose="020F0502020204030204" pitchFamily="34" charset="0"/>
              </a:rPr>
              <a:t>They can damage reputations, spread false information or be </a:t>
            </a:r>
            <a:r>
              <a:rPr lang="en-US" sz="2400" dirty="0" err="1">
                <a:solidFill>
                  <a:srgbClr val="10153D"/>
                </a:solidFill>
                <a:latin typeface="Calibri" panose="020F0502020204030204" pitchFamily="34" charset="0"/>
                <a:cs typeface="Calibri" panose="020F0502020204030204" pitchFamily="34" charset="0"/>
              </a:rPr>
              <a:t>weaponised</a:t>
            </a:r>
            <a:r>
              <a:rPr lang="en-US" sz="2400" dirty="0">
                <a:solidFill>
                  <a:srgbClr val="10153D"/>
                </a:solidFill>
                <a:latin typeface="Calibri" panose="020F0502020204030204" pitchFamily="34" charset="0"/>
                <a:cs typeface="Calibri" panose="020F0502020204030204" pitchFamily="34" charset="0"/>
              </a:rPr>
              <a:t> in political or personal attacks. Their realism is why we need to develop a cautious, questioning mindset when we encounter surprising content online.</a:t>
            </a:r>
          </a:p>
          <a:p>
            <a:pPr marL="342900" indent="-342900">
              <a:buClr>
                <a:srgbClr val="24C3C6"/>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CD8AC079-AECC-CAC4-2530-FDE320134136}"/>
              </a:ext>
            </a:extLst>
          </p:cNvPr>
          <p:cNvSpPr/>
          <p:nvPr/>
        </p:nvSpPr>
        <p:spPr>
          <a:xfrm>
            <a:off x="-726823" y="403447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F0081B5-6107-976A-A841-85B449DC19C4}"/>
              </a:ext>
            </a:extLst>
          </p:cNvPr>
          <p:cNvSpPr/>
          <p:nvPr/>
        </p:nvSpPr>
        <p:spPr>
          <a:xfrm rot="16200000">
            <a:off x="3019128"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906FE28-FE78-EDC8-C687-82475936E4BE}"/>
              </a:ext>
            </a:extLst>
          </p:cNvPr>
          <p:cNvSpPr/>
          <p:nvPr/>
        </p:nvSpPr>
        <p:spPr>
          <a:xfrm rot="970622">
            <a:off x="2742883" y="29771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67982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553412-89CB-8ECC-E8EC-FB0C0F519D8C}"/>
              </a:ext>
            </a:extLst>
          </p:cNvPr>
          <p:cNvSpPr/>
          <p:nvPr/>
        </p:nvSpPr>
        <p:spPr>
          <a:xfrm flipH="1" flipV="1">
            <a:off x="0" y="0"/>
            <a:ext cx="12185500" cy="1342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C8559521-8EE1-6AB3-6A3D-CB2243F0C449}"/>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7" name="Text Placeholder 11">
            <a:extLst>
              <a:ext uri="{FF2B5EF4-FFF2-40B4-BE49-F238E27FC236}">
                <a16:creationId xmlns:a16="http://schemas.microsoft.com/office/drawing/2014/main" id="{3560DDAE-D46E-4153-C0CC-EBE160299BC2}"/>
              </a:ext>
            </a:extLst>
          </p:cNvPr>
          <p:cNvSpPr txBox="1">
            <a:spLocks/>
          </p:cNvSpPr>
          <p:nvPr/>
        </p:nvSpPr>
        <p:spPr>
          <a:xfrm>
            <a:off x="579275" y="507221"/>
            <a:ext cx="1012056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Want to put your digital detective skills to the test?</a:t>
            </a:r>
          </a:p>
          <a:p>
            <a:pPr marL="0" indent="0">
              <a:buNone/>
            </a:pPr>
            <a:endParaRPr lang="en-US" sz="3600" b="1" dirty="0">
              <a:solidFill>
                <a:schemeClr val="bg1"/>
              </a:solidFill>
              <a:cs typeface="Times New Roman" panose="02020603050405020304" pitchFamily="18" charset="0"/>
            </a:endParaRPr>
          </a:p>
        </p:txBody>
      </p:sp>
      <p:sp>
        <p:nvSpPr>
          <p:cNvPr id="8" name="TextBox 6">
            <a:extLst>
              <a:ext uri="{FF2B5EF4-FFF2-40B4-BE49-F238E27FC236}">
                <a16:creationId xmlns:a16="http://schemas.microsoft.com/office/drawing/2014/main" id="{175E688B-DE75-3778-E427-5D03D7D720F9}"/>
              </a:ext>
            </a:extLst>
          </p:cNvPr>
          <p:cNvSpPr txBox="1"/>
          <p:nvPr/>
        </p:nvSpPr>
        <p:spPr>
          <a:xfrm>
            <a:off x="570087" y="1962912"/>
            <a:ext cx="3988265" cy="2610843"/>
          </a:xfrm>
          <a:prstGeom prst="rect">
            <a:avLst/>
          </a:prstGeom>
          <a:noFill/>
        </p:spPr>
        <p:txBody>
          <a:bodyPr wrap="square" lIns="91440" tIns="45720" rIns="91440" bIns="45720" rtlCol="0" anchor="t">
            <a:spAutoFit/>
          </a:bodyPr>
          <a:lstStyle/>
          <a:p>
            <a:pPr>
              <a:lnSpc>
                <a:spcPts val="2840"/>
              </a:lnSpc>
            </a:pPr>
            <a:r>
              <a:rPr lang="en-US" sz="2800" b="1" spc="60" dirty="0">
                <a:solidFill>
                  <a:srgbClr val="10153D"/>
                </a:solidFill>
                <a:latin typeface="Calibri" panose="020F0502020204030204" pitchFamily="34" charset="0"/>
                <a:ea typeface="Calibri (MS) Bold"/>
                <a:cs typeface="Calibri" panose="020F0502020204030204" pitchFamily="34" charset="0"/>
                <a:sym typeface="Calibri (MS) Bold"/>
              </a:rPr>
              <a:t>The MIT Media Lab’s Detect Fakes website gives you the chance to watch real and AI‑generated videos and decide which is which. </a:t>
            </a:r>
          </a:p>
          <a:p>
            <a:pPr>
              <a:lnSpc>
                <a:spcPts val="2840"/>
              </a:lnSpc>
            </a:pPr>
            <a:endParaRPr lang="en-US" sz="2800" spc="56" dirty="0">
              <a:solidFill>
                <a:srgbClr val="10153D"/>
              </a:solidFill>
              <a:latin typeface="Calibri" panose="020F0502020204030204" pitchFamily="34" charset="0"/>
              <a:ea typeface="Calibri (MS)"/>
              <a:cs typeface="Calibri" panose="020F0502020204030204" pitchFamily="34" charset="0"/>
              <a:sym typeface="Calibri (MS)"/>
            </a:endParaRPr>
          </a:p>
        </p:txBody>
      </p:sp>
      <p:sp>
        <p:nvSpPr>
          <p:cNvPr id="9" name="TextBox 6">
            <a:extLst>
              <a:ext uri="{FF2B5EF4-FFF2-40B4-BE49-F238E27FC236}">
                <a16:creationId xmlns:a16="http://schemas.microsoft.com/office/drawing/2014/main" id="{9CEEE144-7980-3A05-42D5-FB94D3AA589A}"/>
              </a:ext>
            </a:extLst>
          </p:cNvPr>
          <p:cNvSpPr txBox="1"/>
          <p:nvPr/>
        </p:nvSpPr>
        <p:spPr>
          <a:xfrm>
            <a:off x="5349921" y="1962912"/>
            <a:ext cx="6271991" cy="2677656"/>
          </a:xfrm>
          <a:prstGeom prst="rect">
            <a:avLst/>
          </a:prstGeom>
          <a:noFill/>
        </p:spPr>
        <p:txBody>
          <a:bodyPr wrap="square" lIns="91440" tIns="45720" rIns="91440" bIns="45720" numCol="1" spcCol="216000" rtlCol="0" anchor="t">
            <a:spAutoFit/>
          </a:bodyPr>
          <a:lstStyle/>
          <a:p>
            <a:pPr marL="0" lvl="1">
              <a:buClr>
                <a:srgbClr val="22BDBF"/>
              </a:buClr>
            </a:pPr>
            <a:r>
              <a:rPr lang="en-US" sz="2400" b="1" spc="56" dirty="0">
                <a:solidFill>
                  <a:srgbClr val="10153D"/>
                </a:solidFill>
                <a:latin typeface="Calibri" panose="020F0502020204030204" pitchFamily="34" charset="0"/>
                <a:ea typeface="Calibri (MS)"/>
                <a:cs typeface="Calibri" panose="020F0502020204030204" pitchFamily="34" charset="0"/>
                <a:sym typeface="Calibri (MS)"/>
              </a:rPr>
              <a:t>Researchers built this tool to help people learn by doing </a:t>
            </a:r>
            <a:r>
              <a:rPr lang="en-US" sz="2400" spc="56" dirty="0">
                <a:solidFill>
                  <a:srgbClr val="10153D"/>
                </a:solidFill>
                <a:latin typeface="Calibri" panose="020F0502020204030204" pitchFamily="34" charset="0"/>
                <a:ea typeface="Calibri (MS)"/>
                <a:cs typeface="Calibri" panose="020F0502020204030204" pitchFamily="34" charset="0"/>
                <a:sym typeface="Calibri (MS)"/>
              </a:rPr>
              <a:t>– there’s no single trick to spotting a deepfake, but by paying attention to small details in faces and lighting, you can start to tell when something has been manipulated.</a:t>
            </a:r>
          </a:p>
          <a:p>
            <a:pPr lvl="1" indent="-457200">
              <a:buClr>
                <a:srgbClr val="22BDBF"/>
              </a:buClr>
              <a:buFont typeface="+mj-lt"/>
              <a:buAutoNum type="arabicPeriod"/>
            </a:pPr>
            <a:endParaRPr lang="en-US" sz="2400" spc="56" dirty="0">
              <a:solidFill>
                <a:srgbClr val="10153D"/>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5560CE08-CE89-53ED-57B5-EB9C47E50399}"/>
              </a:ext>
            </a:extLst>
          </p:cNvPr>
          <p:cNvSpPr/>
          <p:nvPr/>
        </p:nvSpPr>
        <p:spPr>
          <a:xfrm>
            <a:off x="8572092" y="-10257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6161C6B-2C0A-7BF7-670B-B280D65C47CE}"/>
              </a:ext>
            </a:extLst>
          </p:cNvPr>
          <p:cNvSpPr/>
          <p:nvPr/>
        </p:nvSpPr>
        <p:spPr>
          <a:xfrm rot="309890">
            <a:off x="3659330" y="458415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cxnSp>
        <p:nvCxnSpPr>
          <p:cNvPr id="11" name="Straight Connector 10">
            <a:extLst>
              <a:ext uri="{FF2B5EF4-FFF2-40B4-BE49-F238E27FC236}">
                <a16:creationId xmlns:a16="http://schemas.microsoft.com/office/drawing/2014/main" id="{C4A808D7-C198-873E-64B9-7F2D0F15C257}"/>
              </a:ext>
            </a:extLst>
          </p:cNvPr>
          <p:cNvCxnSpPr>
            <a:cxnSpLocks/>
          </p:cNvCxnSpPr>
          <p:nvPr/>
        </p:nvCxnSpPr>
        <p:spPr>
          <a:xfrm>
            <a:off x="4917092" y="1962912"/>
            <a:ext cx="0" cy="3564431"/>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744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419-0648-6B1D-585B-CFCCE9C6B1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CF652E1-302B-7965-EF91-F88319541E8A}"/>
              </a:ext>
            </a:extLst>
          </p:cNvPr>
          <p:cNvSpPr/>
          <p:nvPr/>
        </p:nvSpPr>
        <p:spPr>
          <a:xfrm flipH="1" flipV="1">
            <a:off x="4904744" y="5967630"/>
            <a:ext cx="3445241" cy="849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Rectangle 1">
            <a:extLst>
              <a:ext uri="{FF2B5EF4-FFF2-40B4-BE49-F238E27FC236}">
                <a16:creationId xmlns:a16="http://schemas.microsoft.com/office/drawing/2014/main" id="{F8403321-9739-815C-B7E6-EAD9C7B0BDB8}"/>
              </a:ext>
            </a:extLst>
          </p:cNvPr>
          <p:cNvSpPr/>
          <p:nvPr/>
        </p:nvSpPr>
        <p:spPr>
          <a:xfrm flipH="1" flipV="1">
            <a:off x="0" y="-6"/>
            <a:ext cx="6618036"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7">
            <a:extLst>
              <a:ext uri="{FF2B5EF4-FFF2-40B4-BE49-F238E27FC236}">
                <a16:creationId xmlns:a16="http://schemas.microsoft.com/office/drawing/2014/main" id="{DA097275-787B-6EE1-EC31-A471891F9599}"/>
              </a:ext>
            </a:extLst>
          </p:cNvPr>
          <p:cNvSpPr/>
          <p:nvPr/>
        </p:nvSpPr>
        <p:spPr>
          <a:xfrm>
            <a:off x="-670196" y="28741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TextBox 34">
            <a:extLst>
              <a:ext uri="{FF2B5EF4-FFF2-40B4-BE49-F238E27FC236}">
                <a16:creationId xmlns:a16="http://schemas.microsoft.com/office/drawing/2014/main" id="{67F0F32F-0BAB-4731-6EB1-B031E0566492}"/>
              </a:ext>
            </a:extLst>
          </p:cNvPr>
          <p:cNvSpPr txBox="1"/>
          <p:nvPr/>
        </p:nvSpPr>
        <p:spPr>
          <a:xfrm>
            <a:off x="8119518" y="5223057"/>
            <a:ext cx="3861895" cy="1169551"/>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760"/>
              </a:lnSpc>
              <a:buNone/>
            </a:pPr>
            <a:r>
              <a:rPr lang="en-US" sz="2600" b="1" i="1" dirty="0">
                <a:solidFill>
                  <a:srgbClr val="307EAC"/>
                </a:solidFill>
                <a:latin typeface="Calibri" panose="020F0502020204030204" pitchFamily="34" charset="0"/>
                <a:ea typeface="Georgia" pitchFamily="34" charset="-122"/>
                <a:cs typeface="Calibri" panose="020F0502020204030204" pitchFamily="34" charset="0"/>
              </a:rPr>
              <a:t>Why might someone create and share a fake? </a:t>
            </a:r>
          </a:p>
          <a:p>
            <a:pPr>
              <a:lnSpc>
                <a:spcPts val="2760"/>
              </a:lnSpc>
              <a:buNone/>
            </a:pPr>
            <a:endParaRPr lang="en-US" sz="2600" i="1" dirty="0">
              <a:solidFill>
                <a:srgbClr val="10153D"/>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462FDBB4-448E-1B08-D1AB-F277CEB6EAB0}"/>
              </a:ext>
            </a:extLst>
          </p:cNvPr>
          <p:cNvSpPr txBox="1"/>
          <p:nvPr/>
        </p:nvSpPr>
        <p:spPr>
          <a:xfrm>
            <a:off x="8119518" y="875116"/>
            <a:ext cx="3872261" cy="152862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760"/>
              </a:lnSpc>
              <a:buNone/>
            </a:pPr>
            <a:r>
              <a:rPr lang="en-US" sz="2600" b="1" i="1" dirty="0">
                <a:solidFill>
                  <a:srgbClr val="E8068C"/>
                </a:solidFill>
                <a:latin typeface="Calibri" panose="020F0502020204030204" pitchFamily="34" charset="0"/>
                <a:ea typeface="Georgia" pitchFamily="34" charset="-122"/>
                <a:cs typeface="Calibri" panose="020F0502020204030204" pitchFamily="34" charset="0"/>
              </a:rPr>
              <a:t>What clues make you suspect a video or photo could be fake?</a:t>
            </a:r>
          </a:p>
          <a:p>
            <a:pPr marL="0" indent="0">
              <a:lnSpc>
                <a:spcPts val="2760"/>
              </a:lnSpc>
              <a:buNone/>
            </a:pPr>
            <a:endParaRPr lang="en-US" sz="2600" i="1"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12" name="TextBox 37">
            <a:extLst>
              <a:ext uri="{FF2B5EF4-FFF2-40B4-BE49-F238E27FC236}">
                <a16:creationId xmlns:a16="http://schemas.microsoft.com/office/drawing/2014/main" id="{855896C3-7CDF-B1AF-0F16-D8A5982824FA}"/>
              </a:ext>
            </a:extLst>
          </p:cNvPr>
          <p:cNvSpPr txBox="1"/>
          <p:nvPr/>
        </p:nvSpPr>
        <p:spPr>
          <a:xfrm>
            <a:off x="8119518" y="2712592"/>
            <a:ext cx="3924781" cy="188769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760"/>
              </a:lnSpc>
              <a:buClr>
                <a:srgbClr val="62A844"/>
              </a:buClr>
              <a:buNone/>
            </a:pPr>
            <a:r>
              <a:rPr lang="en-US" sz="2600" b="1" i="1" dirty="0">
                <a:solidFill>
                  <a:srgbClr val="713293"/>
                </a:solidFill>
                <a:latin typeface="Calibri" panose="020F0502020204030204" pitchFamily="34" charset="0"/>
                <a:ea typeface="Georgia" pitchFamily="34" charset="-122"/>
                <a:cs typeface="Calibri" panose="020F0502020204030204" pitchFamily="34" charset="0"/>
              </a:rPr>
              <a:t>What thoughts or questions come to mind, especially if something doesn’t feel right?</a:t>
            </a:r>
          </a:p>
          <a:p>
            <a:pPr marL="0" indent="0">
              <a:lnSpc>
                <a:spcPts val="2760"/>
              </a:lnSpc>
              <a:buClr>
                <a:srgbClr val="62A844"/>
              </a:buClr>
              <a:buNone/>
            </a:pPr>
            <a:endParaRPr lang="en-US" sz="2600" i="1" dirty="0">
              <a:solidFill>
                <a:srgbClr val="10153D"/>
              </a:solidFill>
              <a:latin typeface="Calibri" panose="020F0502020204030204" pitchFamily="34" charset="0"/>
              <a:cs typeface="Calibri" panose="020F0502020204030204" pitchFamily="34" charset="0"/>
            </a:endParaRPr>
          </a:p>
        </p:txBody>
      </p:sp>
      <p:sp>
        <p:nvSpPr>
          <p:cNvPr id="7" name="Text Placeholder 11">
            <a:extLst>
              <a:ext uri="{FF2B5EF4-FFF2-40B4-BE49-F238E27FC236}">
                <a16:creationId xmlns:a16="http://schemas.microsoft.com/office/drawing/2014/main" id="{BBF8637D-1484-986C-E53A-9E8E6F5D5A39}"/>
              </a:ext>
            </a:extLst>
          </p:cNvPr>
          <p:cNvSpPr txBox="1">
            <a:spLocks/>
          </p:cNvSpPr>
          <p:nvPr/>
        </p:nvSpPr>
        <p:spPr>
          <a:xfrm>
            <a:off x="524069" y="594274"/>
            <a:ext cx="463988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Your Reflection Toolkit</a:t>
            </a:r>
          </a:p>
          <a:p>
            <a:pPr marL="0" indent="0">
              <a:buNone/>
            </a:pPr>
            <a:endParaRPr lang="en-US" sz="3600" b="1" dirty="0">
              <a:solidFill>
                <a:schemeClr val="bg1"/>
              </a:solidFill>
              <a:cs typeface="Times New Roman" panose="02020603050405020304" pitchFamily="18" charset="0"/>
            </a:endParaRPr>
          </a:p>
        </p:txBody>
      </p:sp>
      <p:sp>
        <p:nvSpPr>
          <p:cNvPr id="4" name="pole tekstowe 21">
            <a:extLst>
              <a:ext uri="{FF2B5EF4-FFF2-40B4-BE49-F238E27FC236}">
                <a16:creationId xmlns:a16="http://schemas.microsoft.com/office/drawing/2014/main" id="{A59B7442-C86F-EEEE-5410-0149DCA2125A}"/>
              </a:ext>
            </a:extLst>
          </p:cNvPr>
          <p:cNvSpPr txBox="1"/>
          <p:nvPr/>
        </p:nvSpPr>
        <p:spPr>
          <a:xfrm>
            <a:off x="471550" y="1452719"/>
            <a:ext cx="4846757" cy="2593018"/>
          </a:xfrm>
          <a:prstGeom prst="rect">
            <a:avLst/>
          </a:prstGeom>
          <a:noFill/>
        </p:spPr>
        <p:txBody>
          <a:bodyPr wrap="square" rtlCol="0">
            <a:spAutoFit/>
          </a:bodyPr>
          <a:lstStyle/>
          <a:p>
            <a:pPr>
              <a:lnSpc>
                <a:spcPts val="2640"/>
              </a:lnSpc>
              <a:spcAft>
                <a:spcPts val="1300"/>
              </a:spcAft>
            </a:pPr>
            <a:r>
              <a:rPr lang="en-US" sz="2400" dirty="0">
                <a:solidFill>
                  <a:schemeClr val="bg1"/>
                </a:solidFill>
                <a:latin typeface="Calibri" panose="020F0502020204030204" pitchFamily="34" charset="0"/>
                <a:cs typeface="Calibri" panose="020F0502020204030204" pitchFamily="34" charset="0"/>
              </a:rPr>
              <a:t>Throughout this session you will see moments where we ask you to pause and think about what you have just seen or heard. We encourage you to take notes in a notebook, on your phone or in a notes app. </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sp>
        <p:nvSpPr>
          <p:cNvPr id="13" name="Rounded Rectangle 12">
            <a:extLst>
              <a:ext uri="{FF2B5EF4-FFF2-40B4-BE49-F238E27FC236}">
                <a16:creationId xmlns:a16="http://schemas.microsoft.com/office/drawing/2014/main" id="{1D1754FA-DCE6-43D0-E121-37D8B4D09D25}"/>
              </a:ext>
            </a:extLst>
          </p:cNvPr>
          <p:cNvSpPr/>
          <p:nvPr/>
        </p:nvSpPr>
        <p:spPr>
          <a:xfrm>
            <a:off x="-1037568" y="4271156"/>
            <a:ext cx="6129840" cy="198538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A05126B-73C2-872A-6FAD-A8EDFAD666CD}"/>
              </a:ext>
            </a:extLst>
          </p:cNvPr>
          <p:cNvSpPr txBox="1"/>
          <p:nvPr/>
        </p:nvSpPr>
        <p:spPr>
          <a:xfrm>
            <a:off x="369432" y="4419653"/>
            <a:ext cx="4593564" cy="1977849"/>
          </a:xfrm>
          <a:prstGeom prst="rect">
            <a:avLst/>
          </a:prstGeom>
          <a:noFill/>
        </p:spPr>
        <p:txBody>
          <a:bodyPr wrap="square" rtlCol="0">
            <a:spAutoFit/>
          </a:bodyPr>
          <a:lstStyle/>
          <a:p>
            <a:pPr>
              <a:lnSpc>
                <a:spcPts val="2140"/>
              </a:lnSpc>
            </a:pPr>
            <a:r>
              <a:rPr lang="en-US" sz="2000" b="1" dirty="0">
                <a:solidFill>
                  <a:srgbClr val="10153D"/>
                </a:solidFill>
              </a:rPr>
              <a:t>There is no single correct answer; </a:t>
            </a:r>
            <a:r>
              <a:rPr lang="en-US" sz="2000" dirty="0">
                <a:solidFill>
                  <a:srgbClr val="10153D"/>
                </a:solidFill>
              </a:rPr>
              <a:t>these notes are for your own use and to help you build a habit of questioning what you see online. The goal is to develop your digital detective skills and learn how to navigate uncertainty with confidence.</a:t>
            </a:r>
          </a:p>
          <a:p>
            <a:pPr>
              <a:lnSpc>
                <a:spcPts val="2140"/>
              </a:lnSpc>
            </a:pPr>
            <a:endParaRPr lang="en-IE" sz="2000" b="1" dirty="0">
              <a:solidFill>
                <a:srgbClr val="10153D"/>
              </a:solidFill>
            </a:endParaRPr>
          </a:p>
        </p:txBody>
      </p:sp>
      <p:grpSp>
        <p:nvGrpSpPr>
          <p:cNvPr id="5" name="Gruppieren 30">
            <a:extLst>
              <a:ext uri="{FF2B5EF4-FFF2-40B4-BE49-F238E27FC236}">
                <a16:creationId xmlns:a16="http://schemas.microsoft.com/office/drawing/2014/main" id="{D9D3590C-CCE8-C07B-DC0E-FC2402C3AF98}"/>
              </a:ext>
            </a:extLst>
          </p:cNvPr>
          <p:cNvGrpSpPr/>
          <p:nvPr/>
        </p:nvGrpSpPr>
        <p:grpSpPr>
          <a:xfrm>
            <a:off x="5545404" y="260229"/>
            <a:ext cx="2179829" cy="1998982"/>
            <a:chOff x="9536113" y="838200"/>
            <a:chExt cx="4564062" cy="4564063"/>
          </a:xfrm>
        </p:grpSpPr>
        <p:sp>
          <p:nvSpPr>
            <p:cNvPr id="8" name="Oval 3">
              <a:extLst>
                <a:ext uri="{FF2B5EF4-FFF2-40B4-BE49-F238E27FC236}">
                  <a16:creationId xmlns:a16="http://schemas.microsoft.com/office/drawing/2014/main" id="{894D5893-FD11-D8F6-6489-F1643E1037C0}"/>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0" name="Freeform: Shape 8">
              <a:extLst>
                <a:ext uri="{FF2B5EF4-FFF2-40B4-BE49-F238E27FC236}">
                  <a16:creationId xmlns:a16="http://schemas.microsoft.com/office/drawing/2014/main" id="{2B4850C9-C8A3-9AE0-DC2B-0AF01BD6C57B}"/>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 name="Oval 9">
              <a:extLst>
                <a:ext uri="{FF2B5EF4-FFF2-40B4-BE49-F238E27FC236}">
                  <a16:creationId xmlns:a16="http://schemas.microsoft.com/office/drawing/2014/main" id="{E7B870A6-78F1-73E8-53E4-F1FE1F258ED8}"/>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 name="TextBox 19">
              <a:extLst>
                <a:ext uri="{FF2B5EF4-FFF2-40B4-BE49-F238E27FC236}">
                  <a16:creationId xmlns:a16="http://schemas.microsoft.com/office/drawing/2014/main" id="{300C6498-F282-848E-C97D-62BB9E77C9F7}"/>
                </a:ext>
              </a:extLst>
            </p:cNvPr>
            <p:cNvSpPr txBox="1"/>
            <p:nvPr/>
          </p:nvSpPr>
          <p:spPr bwMode="auto">
            <a:xfrm>
              <a:off x="10356852" y="1275486"/>
              <a:ext cx="2940050" cy="2894825"/>
            </a:xfrm>
            <a:prstGeom prst="rect">
              <a:avLst/>
            </a:prstGeom>
            <a:noFill/>
          </p:spPr>
          <p:txBody>
            <a:bodyPr wrap="square">
              <a:spAutoFit/>
            </a:bodyPr>
            <a:lstStyle/>
            <a:p>
              <a:pPr algn="ctr">
                <a:lnSpc>
                  <a:spcPct val="150000"/>
                </a:lnSpc>
                <a:defRPr/>
              </a:pPr>
              <a:r>
                <a:rPr lang="en-US" sz="6000" b="1" dirty="0">
                  <a:solidFill>
                    <a:srgbClr val="E8068C"/>
                  </a:solidFill>
                  <a:latin typeface="Calibri" panose="020F0502020204030204" pitchFamily="34" charset="0"/>
                  <a:ea typeface="Roboto Cn" pitchFamily="2" charset="0"/>
                  <a:cs typeface="Calibri" panose="020F0502020204030204" pitchFamily="34" charset="0"/>
                </a:rPr>
                <a:t>01</a:t>
              </a:r>
            </a:p>
          </p:txBody>
        </p:sp>
      </p:grpSp>
      <p:grpSp>
        <p:nvGrpSpPr>
          <p:cNvPr id="18" name="Gruppieren 30">
            <a:extLst>
              <a:ext uri="{FF2B5EF4-FFF2-40B4-BE49-F238E27FC236}">
                <a16:creationId xmlns:a16="http://schemas.microsoft.com/office/drawing/2014/main" id="{3911AD9E-7E64-AAD2-F441-2814424CAD7C}"/>
              </a:ext>
            </a:extLst>
          </p:cNvPr>
          <p:cNvGrpSpPr/>
          <p:nvPr/>
        </p:nvGrpSpPr>
        <p:grpSpPr>
          <a:xfrm>
            <a:off x="5545404" y="2434804"/>
            <a:ext cx="2179829" cy="1998982"/>
            <a:chOff x="9536113" y="838200"/>
            <a:chExt cx="4564062" cy="4564063"/>
          </a:xfrm>
        </p:grpSpPr>
        <p:sp>
          <p:nvSpPr>
            <p:cNvPr id="20" name="Oval 3">
              <a:extLst>
                <a:ext uri="{FF2B5EF4-FFF2-40B4-BE49-F238E27FC236}">
                  <a16:creationId xmlns:a16="http://schemas.microsoft.com/office/drawing/2014/main" id="{4369A1F1-49C8-0B9A-7BAF-AFB8BE3A0640}"/>
                </a:ext>
              </a:extLst>
            </p:cNvPr>
            <p:cNvSpPr/>
            <p:nvPr/>
          </p:nvSpPr>
          <p:spPr>
            <a:xfrm>
              <a:off x="9536113" y="838200"/>
              <a:ext cx="4564062" cy="4564063"/>
            </a:xfrm>
            <a:prstGeom prst="ellipse">
              <a:avLst/>
            </a:prstGeom>
            <a:solidFill>
              <a:srgbClr val="713293">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1" name="Freeform: Shape 8">
              <a:extLst>
                <a:ext uri="{FF2B5EF4-FFF2-40B4-BE49-F238E27FC236}">
                  <a16:creationId xmlns:a16="http://schemas.microsoft.com/office/drawing/2014/main" id="{8D82B471-6C09-6FDF-D485-2739C666E4A8}"/>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4" name="Oval 9">
              <a:extLst>
                <a:ext uri="{FF2B5EF4-FFF2-40B4-BE49-F238E27FC236}">
                  <a16:creationId xmlns:a16="http://schemas.microsoft.com/office/drawing/2014/main" id="{8788941A-86A4-0407-6ABC-635F8E92D3FD}"/>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5" name="TextBox 19">
              <a:extLst>
                <a:ext uri="{FF2B5EF4-FFF2-40B4-BE49-F238E27FC236}">
                  <a16:creationId xmlns:a16="http://schemas.microsoft.com/office/drawing/2014/main" id="{E938CB35-A091-9A5B-6E97-9FF337966195}"/>
                </a:ext>
              </a:extLst>
            </p:cNvPr>
            <p:cNvSpPr txBox="1"/>
            <p:nvPr/>
          </p:nvSpPr>
          <p:spPr bwMode="auto">
            <a:xfrm>
              <a:off x="10304782" y="1205621"/>
              <a:ext cx="2940050" cy="2894825"/>
            </a:xfrm>
            <a:prstGeom prst="rect">
              <a:avLst/>
            </a:prstGeom>
            <a:noFill/>
          </p:spPr>
          <p:txBody>
            <a:bodyPr wrap="square">
              <a:spAutoFit/>
            </a:bodyPr>
            <a:lstStyle/>
            <a:p>
              <a:pPr algn="ctr">
                <a:lnSpc>
                  <a:spcPct val="150000"/>
                </a:lnSpc>
                <a:defRPr/>
              </a:pPr>
              <a:r>
                <a:rPr lang="en-US" sz="6000" b="1" dirty="0">
                  <a:solidFill>
                    <a:srgbClr val="713293"/>
                  </a:solidFill>
                  <a:latin typeface="Calibri" panose="020F0502020204030204" pitchFamily="34" charset="0"/>
                  <a:ea typeface="Roboto Cn" pitchFamily="2" charset="0"/>
                  <a:cs typeface="Calibri" panose="020F0502020204030204" pitchFamily="34" charset="0"/>
                </a:rPr>
                <a:t>02</a:t>
              </a:r>
            </a:p>
          </p:txBody>
        </p:sp>
      </p:grpSp>
      <p:grpSp>
        <p:nvGrpSpPr>
          <p:cNvPr id="26" name="Gruppieren 30">
            <a:extLst>
              <a:ext uri="{FF2B5EF4-FFF2-40B4-BE49-F238E27FC236}">
                <a16:creationId xmlns:a16="http://schemas.microsoft.com/office/drawing/2014/main" id="{F8642762-0C63-3DEA-288D-F443B7C1D1FF}"/>
              </a:ext>
            </a:extLst>
          </p:cNvPr>
          <p:cNvGrpSpPr/>
          <p:nvPr/>
        </p:nvGrpSpPr>
        <p:grpSpPr>
          <a:xfrm>
            <a:off x="5545404" y="4609380"/>
            <a:ext cx="2179829" cy="1998982"/>
            <a:chOff x="9536113" y="838200"/>
            <a:chExt cx="4564062" cy="4564063"/>
          </a:xfrm>
        </p:grpSpPr>
        <p:sp>
          <p:nvSpPr>
            <p:cNvPr id="27" name="Oval 3">
              <a:extLst>
                <a:ext uri="{FF2B5EF4-FFF2-40B4-BE49-F238E27FC236}">
                  <a16:creationId xmlns:a16="http://schemas.microsoft.com/office/drawing/2014/main" id="{01B56F5D-6E7A-3D78-8876-4643353E3B5B}"/>
                </a:ext>
              </a:extLst>
            </p:cNvPr>
            <p:cNvSpPr/>
            <p:nvPr/>
          </p:nvSpPr>
          <p:spPr>
            <a:xfrm>
              <a:off x="9536113" y="838200"/>
              <a:ext cx="4564062" cy="4564063"/>
            </a:xfrm>
            <a:prstGeom prst="ellipse">
              <a:avLst/>
            </a:prstGeom>
            <a:solidFill>
              <a:srgbClr val="307EA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Freeform: Shape 8">
              <a:extLst>
                <a:ext uri="{FF2B5EF4-FFF2-40B4-BE49-F238E27FC236}">
                  <a16:creationId xmlns:a16="http://schemas.microsoft.com/office/drawing/2014/main" id="{873682A7-7717-C928-0E7F-7670BF659798}"/>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solidFill>
                  <a:srgbClr val="307EAC"/>
                </a:solidFill>
              </a:endParaRPr>
            </a:p>
          </p:txBody>
        </p:sp>
        <p:sp>
          <p:nvSpPr>
            <p:cNvPr id="29" name="Oval 9">
              <a:extLst>
                <a:ext uri="{FF2B5EF4-FFF2-40B4-BE49-F238E27FC236}">
                  <a16:creationId xmlns:a16="http://schemas.microsoft.com/office/drawing/2014/main" id="{5C49BA7B-0717-77F0-533D-E52827E43607}"/>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TextBox 19">
              <a:extLst>
                <a:ext uri="{FF2B5EF4-FFF2-40B4-BE49-F238E27FC236}">
                  <a16:creationId xmlns:a16="http://schemas.microsoft.com/office/drawing/2014/main" id="{54FEB0F7-2579-761F-81A6-0507CBBD05BE}"/>
                </a:ext>
              </a:extLst>
            </p:cNvPr>
            <p:cNvSpPr txBox="1"/>
            <p:nvPr/>
          </p:nvSpPr>
          <p:spPr bwMode="auto">
            <a:xfrm>
              <a:off x="10356852" y="1285206"/>
              <a:ext cx="2940050" cy="2894825"/>
            </a:xfrm>
            <a:prstGeom prst="rect">
              <a:avLst/>
            </a:prstGeom>
            <a:noFill/>
          </p:spPr>
          <p:txBody>
            <a:bodyPr wrap="square">
              <a:spAutoFit/>
            </a:bodyPr>
            <a:lstStyle/>
            <a:p>
              <a:pPr algn="ctr">
                <a:lnSpc>
                  <a:spcPct val="150000"/>
                </a:lnSpc>
                <a:defRPr/>
              </a:pPr>
              <a:r>
                <a:rPr lang="en-US" sz="6000" b="1" dirty="0">
                  <a:solidFill>
                    <a:srgbClr val="307EAC"/>
                  </a:solidFill>
                  <a:latin typeface="Calibri" panose="020F0502020204030204" pitchFamily="34" charset="0"/>
                  <a:ea typeface="Roboto Cn" pitchFamily="2" charset="0"/>
                  <a:cs typeface="Calibri" panose="020F0502020204030204" pitchFamily="34" charset="0"/>
                </a:rPr>
                <a:t>03</a:t>
              </a:r>
            </a:p>
          </p:txBody>
        </p:sp>
      </p:grpSp>
      <p:cxnSp>
        <p:nvCxnSpPr>
          <p:cNvPr id="31" name="Straight Connector 28">
            <a:extLst>
              <a:ext uri="{FF2B5EF4-FFF2-40B4-BE49-F238E27FC236}">
                <a16:creationId xmlns:a16="http://schemas.microsoft.com/office/drawing/2014/main" id="{99C2D1EE-301B-1F71-F00C-6FD9FC15AFE5}"/>
              </a:ext>
            </a:extLst>
          </p:cNvPr>
          <p:cNvCxnSpPr>
            <a:cxnSpLocks/>
          </p:cNvCxnSpPr>
          <p:nvPr/>
        </p:nvCxnSpPr>
        <p:spPr>
          <a:xfrm>
            <a:off x="7054090" y="2356048"/>
            <a:ext cx="4824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03810FE-5677-62D9-F040-E7AD53623FA9}"/>
              </a:ext>
            </a:extLst>
          </p:cNvPr>
          <p:cNvCxnSpPr>
            <a:cxnSpLocks/>
          </p:cNvCxnSpPr>
          <p:nvPr/>
        </p:nvCxnSpPr>
        <p:spPr>
          <a:xfrm>
            <a:off x="7054090" y="4537107"/>
            <a:ext cx="4824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175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A36B1-6408-B090-5F0E-0AFD1845390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DBD59B-6F7A-0D29-2B90-08463EB00F63}"/>
              </a:ext>
            </a:extLst>
          </p:cNvPr>
          <p:cNvSpPr/>
          <p:nvPr/>
        </p:nvSpPr>
        <p:spPr>
          <a:xfrm flipH="1" flipV="1">
            <a:off x="0" y="-7"/>
            <a:ext cx="5344720"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7">
            <a:extLst>
              <a:ext uri="{FF2B5EF4-FFF2-40B4-BE49-F238E27FC236}">
                <a16:creationId xmlns:a16="http://schemas.microsoft.com/office/drawing/2014/main" id="{54FBBC8C-9A3E-2E17-D4E2-1439D70070A1}"/>
              </a:ext>
            </a:extLst>
          </p:cNvPr>
          <p:cNvSpPr/>
          <p:nvPr/>
        </p:nvSpPr>
        <p:spPr>
          <a:xfrm>
            <a:off x="-820230" y="426143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17" name="Gruppieren 30">
            <a:extLst>
              <a:ext uri="{FF2B5EF4-FFF2-40B4-BE49-F238E27FC236}">
                <a16:creationId xmlns:a16="http://schemas.microsoft.com/office/drawing/2014/main" id="{CF26CCDA-1AA3-B87E-F344-CF2DE31734BB}"/>
              </a:ext>
            </a:extLst>
          </p:cNvPr>
          <p:cNvGrpSpPr/>
          <p:nvPr/>
        </p:nvGrpSpPr>
        <p:grpSpPr>
          <a:xfrm>
            <a:off x="4254805" y="260229"/>
            <a:ext cx="2179829" cy="1998982"/>
            <a:chOff x="9536113" y="838200"/>
            <a:chExt cx="4564062" cy="4564063"/>
          </a:xfrm>
        </p:grpSpPr>
        <p:sp>
          <p:nvSpPr>
            <p:cNvPr id="23" name="Oval 3">
              <a:extLst>
                <a:ext uri="{FF2B5EF4-FFF2-40B4-BE49-F238E27FC236}">
                  <a16:creationId xmlns:a16="http://schemas.microsoft.com/office/drawing/2014/main" id="{4A0D4BEE-2CC2-C208-73BF-4FBAEA708AB7}"/>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4" name="Freeform: Shape 8">
              <a:extLst>
                <a:ext uri="{FF2B5EF4-FFF2-40B4-BE49-F238E27FC236}">
                  <a16:creationId xmlns:a16="http://schemas.microsoft.com/office/drawing/2014/main" id="{66286948-3591-A634-0AB3-205F06C2166B}"/>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E3619EE2-1521-5E1A-A703-CAFB8F316867}"/>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99B91F5A-ADDC-B1D5-41A8-EE92C0A2133B}"/>
                </a:ext>
              </a:extLst>
            </p:cNvPr>
            <p:cNvSpPr txBox="1"/>
            <p:nvPr/>
          </p:nvSpPr>
          <p:spPr bwMode="auto">
            <a:xfrm>
              <a:off x="10356852" y="1275486"/>
              <a:ext cx="2940050" cy="2894825"/>
            </a:xfrm>
            <a:prstGeom prst="rect">
              <a:avLst/>
            </a:prstGeom>
            <a:noFill/>
          </p:spPr>
          <p:txBody>
            <a:bodyPr wrap="square">
              <a:spAutoFit/>
            </a:bodyPr>
            <a:lstStyle/>
            <a:p>
              <a:pPr algn="ctr">
                <a:lnSpc>
                  <a:spcPct val="150000"/>
                </a:lnSpc>
                <a:defRPr/>
              </a:pPr>
              <a:r>
                <a:rPr lang="en-US" sz="6000" b="1" dirty="0">
                  <a:solidFill>
                    <a:srgbClr val="E8068C"/>
                  </a:solidFill>
                  <a:latin typeface="Calibri" panose="020F0502020204030204" pitchFamily="34" charset="0"/>
                  <a:ea typeface="Roboto Cn" pitchFamily="2" charset="0"/>
                  <a:cs typeface="Calibri" panose="020F0502020204030204" pitchFamily="34" charset="0"/>
                </a:rPr>
                <a:t>01</a:t>
              </a:r>
            </a:p>
          </p:txBody>
        </p:sp>
      </p:grpSp>
      <p:sp>
        <p:nvSpPr>
          <p:cNvPr id="7" name="Text Placeholder 11">
            <a:extLst>
              <a:ext uri="{FF2B5EF4-FFF2-40B4-BE49-F238E27FC236}">
                <a16:creationId xmlns:a16="http://schemas.microsoft.com/office/drawing/2014/main" id="{9952DF41-21B8-B7A0-88DF-A0FCF25E81C1}"/>
              </a:ext>
            </a:extLst>
          </p:cNvPr>
          <p:cNvSpPr txBox="1">
            <a:spLocks/>
          </p:cNvSpPr>
          <p:nvPr/>
        </p:nvSpPr>
        <p:spPr>
          <a:xfrm>
            <a:off x="521857" y="594274"/>
            <a:ext cx="2537786"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What do you think?</a:t>
            </a:r>
          </a:p>
          <a:p>
            <a:pPr marL="0" indent="0">
              <a:buNone/>
            </a:pPr>
            <a:endParaRPr lang="en-US" sz="3600" b="1" dirty="0">
              <a:solidFill>
                <a:schemeClr val="bg1"/>
              </a:solidFill>
              <a:cs typeface="Times New Roman" panose="02020603050405020304" pitchFamily="18" charset="0"/>
            </a:endParaRPr>
          </a:p>
        </p:txBody>
      </p:sp>
      <p:sp>
        <p:nvSpPr>
          <p:cNvPr id="4" name="pole tekstowe 21">
            <a:extLst>
              <a:ext uri="{FF2B5EF4-FFF2-40B4-BE49-F238E27FC236}">
                <a16:creationId xmlns:a16="http://schemas.microsoft.com/office/drawing/2014/main" id="{AD1FB865-C46E-1E73-4F7D-9E8D1CC4B46A}"/>
              </a:ext>
            </a:extLst>
          </p:cNvPr>
          <p:cNvSpPr txBox="1"/>
          <p:nvPr/>
        </p:nvSpPr>
        <p:spPr>
          <a:xfrm>
            <a:off x="469339" y="1893580"/>
            <a:ext cx="3512588" cy="2593018"/>
          </a:xfrm>
          <a:prstGeom prst="rect">
            <a:avLst/>
          </a:prstGeom>
          <a:noFill/>
        </p:spPr>
        <p:txBody>
          <a:bodyPr wrap="square" rtlCol="0">
            <a:spAutoFit/>
          </a:bodyPr>
          <a:lstStyle/>
          <a:p>
            <a:pPr>
              <a:lnSpc>
                <a:spcPts val="2640"/>
              </a:lnSpc>
              <a:spcAft>
                <a:spcPts val="1300"/>
              </a:spcAft>
            </a:pPr>
            <a:r>
              <a:rPr lang="en-US" sz="2400" dirty="0">
                <a:solidFill>
                  <a:schemeClr val="bg1"/>
                </a:solidFill>
                <a:latin typeface="Calibri" panose="020F0502020204030204" pitchFamily="34" charset="0"/>
                <a:cs typeface="Calibri" panose="020F0502020204030204" pitchFamily="34" charset="0"/>
              </a:rPr>
              <a:t>Understanding what deepfakes are and why they are difficult to detect will help you to use the three‑point checklist later on in this module.</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grpSp>
        <p:nvGrpSpPr>
          <p:cNvPr id="5" name="Gruppieren 30">
            <a:extLst>
              <a:ext uri="{FF2B5EF4-FFF2-40B4-BE49-F238E27FC236}">
                <a16:creationId xmlns:a16="http://schemas.microsoft.com/office/drawing/2014/main" id="{4E0D4895-1B0D-1F4C-FA45-51CFCBEE1807}"/>
              </a:ext>
            </a:extLst>
          </p:cNvPr>
          <p:cNvGrpSpPr/>
          <p:nvPr/>
        </p:nvGrpSpPr>
        <p:grpSpPr>
          <a:xfrm>
            <a:off x="4254805" y="2434804"/>
            <a:ext cx="2179829" cy="1998982"/>
            <a:chOff x="9536113" y="838200"/>
            <a:chExt cx="4564062" cy="4564063"/>
          </a:xfrm>
        </p:grpSpPr>
        <p:sp>
          <p:nvSpPr>
            <p:cNvPr id="8" name="Oval 3">
              <a:extLst>
                <a:ext uri="{FF2B5EF4-FFF2-40B4-BE49-F238E27FC236}">
                  <a16:creationId xmlns:a16="http://schemas.microsoft.com/office/drawing/2014/main" id="{47C50DA4-D5DB-4215-3E62-512B0A4282AD}"/>
                </a:ext>
              </a:extLst>
            </p:cNvPr>
            <p:cNvSpPr/>
            <p:nvPr/>
          </p:nvSpPr>
          <p:spPr>
            <a:xfrm>
              <a:off x="9536113" y="838200"/>
              <a:ext cx="4564062" cy="4564063"/>
            </a:xfrm>
            <a:prstGeom prst="ellipse">
              <a:avLst/>
            </a:prstGeom>
            <a:solidFill>
              <a:srgbClr val="713293">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0" name="Freeform: Shape 8">
              <a:extLst>
                <a:ext uri="{FF2B5EF4-FFF2-40B4-BE49-F238E27FC236}">
                  <a16:creationId xmlns:a16="http://schemas.microsoft.com/office/drawing/2014/main" id="{98BC934A-E92E-55D0-5ED7-A7C4D87CA82F}"/>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 name="Oval 9">
              <a:extLst>
                <a:ext uri="{FF2B5EF4-FFF2-40B4-BE49-F238E27FC236}">
                  <a16:creationId xmlns:a16="http://schemas.microsoft.com/office/drawing/2014/main" id="{280AC492-8AEA-4F6F-7276-71F45E747DA3}"/>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 name="TextBox 19">
              <a:extLst>
                <a:ext uri="{FF2B5EF4-FFF2-40B4-BE49-F238E27FC236}">
                  <a16:creationId xmlns:a16="http://schemas.microsoft.com/office/drawing/2014/main" id="{0731E7C0-E970-75C0-264F-2207DC684121}"/>
                </a:ext>
              </a:extLst>
            </p:cNvPr>
            <p:cNvSpPr txBox="1"/>
            <p:nvPr/>
          </p:nvSpPr>
          <p:spPr bwMode="auto">
            <a:xfrm>
              <a:off x="10304782" y="1205621"/>
              <a:ext cx="2940050" cy="2894825"/>
            </a:xfrm>
            <a:prstGeom prst="rect">
              <a:avLst/>
            </a:prstGeom>
            <a:noFill/>
          </p:spPr>
          <p:txBody>
            <a:bodyPr wrap="square">
              <a:spAutoFit/>
            </a:bodyPr>
            <a:lstStyle/>
            <a:p>
              <a:pPr algn="ctr">
                <a:lnSpc>
                  <a:spcPct val="150000"/>
                </a:lnSpc>
                <a:defRPr/>
              </a:pPr>
              <a:r>
                <a:rPr lang="en-US" sz="6000" b="1" dirty="0">
                  <a:solidFill>
                    <a:srgbClr val="713293"/>
                  </a:solidFill>
                  <a:latin typeface="Calibri" panose="020F0502020204030204" pitchFamily="34" charset="0"/>
                  <a:ea typeface="Roboto Cn" pitchFamily="2" charset="0"/>
                  <a:cs typeface="Calibri" panose="020F0502020204030204" pitchFamily="34" charset="0"/>
                </a:rPr>
                <a:t>02</a:t>
              </a:r>
            </a:p>
          </p:txBody>
        </p:sp>
      </p:grpSp>
      <p:grpSp>
        <p:nvGrpSpPr>
          <p:cNvPr id="18" name="Gruppieren 30">
            <a:extLst>
              <a:ext uri="{FF2B5EF4-FFF2-40B4-BE49-F238E27FC236}">
                <a16:creationId xmlns:a16="http://schemas.microsoft.com/office/drawing/2014/main" id="{19E3CBD7-CDA1-8301-7EAD-13292C6282D6}"/>
              </a:ext>
            </a:extLst>
          </p:cNvPr>
          <p:cNvGrpSpPr/>
          <p:nvPr/>
        </p:nvGrpSpPr>
        <p:grpSpPr>
          <a:xfrm>
            <a:off x="4254805" y="4609380"/>
            <a:ext cx="2179829" cy="1998982"/>
            <a:chOff x="9536113" y="838200"/>
            <a:chExt cx="4564062" cy="4564063"/>
          </a:xfrm>
        </p:grpSpPr>
        <p:sp>
          <p:nvSpPr>
            <p:cNvPr id="20" name="Oval 3">
              <a:extLst>
                <a:ext uri="{FF2B5EF4-FFF2-40B4-BE49-F238E27FC236}">
                  <a16:creationId xmlns:a16="http://schemas.microsoft.com/office/drawing/2014/main" id="{B5C700C3-C8D9-2378-B88B-0E8111715AF6}"/>
                </a:ext>
              </a:extLst>
            </p:cNvPr>
            <p:cNvSpPr/>
            <p:nvPr/>
          </p:nvSpPr>
          <p:spPr>
            <a:xfrm>
              <a:off x="9536113" y="838200"/>
              <a:ext cx="4564062" cy="4564063"/>
            </a:xfrm>
            <a:prstGeom prst="ellipse">
              <a:avLst/>
            </a:prstGeom>
            <a:solidFill>
              <a:srgbClr val="307EA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1" name="Freeform: Shape 8">
              <a:extLst>
                <a:ext uri="{FF2B5EF4-FFF2-40B4-BE49-F238E27FC236}">
                  <a16:creationId xmlns:a16="http://schemas.microsoft.com/office/drawing/2014/main" id="{92AC0238-9048-5536-446A-40821FE544BC}"/>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solidFill>
                  <a:srgbClr val="307EAC"/>
                </a:solidFill>
              </a:endParaRPr>
            </a:p>
          </p:txBody>
        </p:sp>
        <p:sp>
          <p:nvSpPr>
            <p:cNvPr id="24" name="Oval 9">
              <a:extLst>
                <a:ext uri="{FF2B5EF4-FFF2-40B4-BE49-F238E27FC236}">
                  <a16:creationId xmlns:a16="http://schemas.microsoft.com/office/drawing/2014/main" id="{A4D5CB2D-A35B-C478-A760-BB44A5D0D668}"/>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5" name="TextBox 19">
              <a:extLst>
                <a:ext uri="{FF2B5EF4-FFF2-40B4-BE49-F238E27FC236}">
                  <a16:creationId xmlns:a16="http://schemas.microsoft.com/office/drawing/2014/main" id="{291C0D79-C919-871E-D3DE-201573204C4F}"/>
                </a:ext>
              </a:extLst>
            </p:cNvPr>
            <p:cNvSpPr txBox="1"/>
            <p:nvPr/>
          </p:nvSpPr>
          <p:spPr bwMode="auto">
            <a:xfrm>
              <a:off x="10356852" y="1285206"/>
              <a:ext cx="2940050" cy="2894825"/>
            </a:xfrm>
            <a:prstGeom prst="rect">
              <a:avLst/>
            </a:prstGeom>
            <a:noFill/>
          </p:spPr>
          <p:txBody>
            <a:bodyPr wrap="square">
              <a:spAutoFit/>
            </a:bodyPr>
            <a:lstStyle/>
            <a:p>
              <a:pPr algn="ctr">
                <a:lnSpc>
                  <a:spcPct val="150000"/>
                </a:lnSpc>
                <a:defRPr/>
              </a:pPr>
              <a:r>
                <a:rPr lang="en-US" sz="6000" b="1" dirty="0">
                  <a:solidFill>
                    <a:srgbClr val="307EAC"/>
                  </a:solidFill>
                  <a:latin typeface="Calibri" panose="020F0502020204030204" pitchFamily="34" charset="0"/>
                  <a:ea typeface="Roboto Cn" pitchFamily="2" charset="0"/>
                  <a:cs typeface="Calibri" panose="020F0502020204030204" pitchFamily="34" charset="0"/>
                </a:rPr>
                <a:t>03</a:t>
              </a:r>
            </a:p>
          </p:txBody>
        </p:sp>
      </p:grpSp>
      <p:cxnSp>
        <p:nvCxnSpPr>
          <p:cNvPr id="26" name="Straight Connector 28">
            <a:extLst>
              <a:ext uri="{FF2B5EF4-FFF2-40B4-BE49-F238E27FC236}">
                <a16:creationId xmlns:a16="http://schemas.microsoft.com/office/drawing/2014/main" id="{62A8F63F-B71E-2E01-D758-EE9308411950}"/>
              </a:ext>
            </a:extLst>
          </p:cNvPr>
          <p:cNvCxnSpPr>
            <a:cxnSpLocks/>
          </p:cNvCxnSpPr>
          <p:nvPr/>
        </p:nvCxnSpPr>
        <p:spPr>
          <a:xfrm>
            <a:off x="5666509" y="2356048"/>
            <a:ext cx="6331529"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157140F-FAD7-8284-4902-944E0F66B898}"/>
              </a:ext>
            </a:extLst>
          </p:cNvPr>
          <p:cNvCxnSpPr>
            <a:cxnSpLocks/>
          </p:cNvCxnSpPr>
          <p:nvPr/>
        </p:nvCxnSpPr>
        <p:spPr>
          <a:xfrm>
            <a:off x="5666508" y="4537107"/>
            <a:ext cx="6331529"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0" name="TextBox 34">
            <a:extLst>
              <a:ext uri="{FF2B5EF4-FFF2-40B4-BE49-F238E27FC236}">
                <a16:creationId xmlns:a16="http://schemas.microsoft.com/office/drawing/2014/main" id="{DDE87A9A-31F3-D35A-07BD-C13C6EE5A532}"/>
              </a:ext>
            </a:extLst>
          </p:cNvPr>
          <p:cNvSpPr txBox="1"/>
          <p:nvPr/>
        </p:nvSpPr>
        <p:spPr>
          <a:xfrm>
            <a:off x="6756421" y="5162171"/>
            <a:ext cx="4917131" cy="1528624"/>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760"/>
              </a:lnSpc>
              <a:buNone/>
            </a:pPr>
            <a:r>
              <a:rPr lang="en-US" sz="2600" b="1" i="1" dirty="0">
                <a:solidFill>
                  <a:srgbClr val="307EAC"/>
                </a:solidFill>
                <a:latin typeface="Calibri" panose="020F0502020204030204" pitchFamily="34" charset="0"/>
                <a:ea typeface="Georgia" pitchFamily="34" charset="-122"/>
                <a:cs typeface="Calibri" panose="020F0502020204030204" pitchFamily="34" charset="0"/>
              </a:rPr>
              <a:t>How might deepfake technology be used in positive ways and how can we prevent misuse?</a:t>
            </a:r>
          </a:p>
          <a:p>
            <a:pPr>
              <a:lnSpc>
                <a:spcPts val="2760"/>
              </a:lnSpc>
              <a:buNone/>
            </a:pPr>
            <a:endParaRPr lang="en-US" sz="2600" i="1" dirty="0">
              <a:solidFill>
                <a:srgbClr val="10153D"/>
              </a:solidFill>
              <a:latin typeface="Calibri" panose="020F0502020204030204" pitchFamily="34" charset="0"/>
              <a:cs typeface="Calibri" panose="020F0502020204030204" pitchFamily="34" charset="0"/>
            </a:endParaRPr>
          </a:p>
        </p:txBody>
      </p:sp>
      <p:sp>
        <p:nvSpPr>
          <p:cNvPr id="31" name="TextBox 36">
            <a:extLst>
              <a:ext uri="{FF2B5EF4-FFF2-40B4-BE49-F238E27FC236}">
                <a16:creationId xmlns:a16="http://schemas.microsoft.com/office/drawing/2014/main" id="{29DC9DA2-FC22-6877-B686-5BF5526F917A}"/>
              </a:ext>
            </a:extLst>
          </p:cNvPr>
          <p:cNvSpPr txBox="1"/>
          <p:nvPr/>
        </p:nvSpPr>
        <p:spPr>
          <a:xfrm>
            <a:off x="6756423" y="505078"/>
            <a:ext cx="4424196" cy="152862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760"/>
              </a:lnSpc>
              <a:buNone/>
            </a:pPr>
            <a:r>
              <a:rPr lang="en-US" sz="2600" b="1" i="1" dirty="0">
                <a:solidFill>
                  <a:srgbClr val="E8068C"/>
                </a:solidFill>
                <a:latin typeface="Calibri" panose="020F0502020204030204" pitchFamily="34" charset="0"/>
                <a:ea typeface="Georgia" pitchFamily="34" charset="-122"/>
                <a:cs typeface="Calibri" panose="020F0502020204030204" pitchFamily="34" charset="0"/>
              </a:rPr>
              <a:t>Have you ever seen a deepfake or suspected that a video was manipulated? How did it make you feel?</a:t>
            </a:r>
          </a:p>
        </p:txBody>
      </p:sp>
      <p:sp>
        <p:nvSpPr>
          <p:cNvPr id="32" name="TextBox 37">
            <a:extLst>
              <a:ext uri="{FF2B5EF4-FFF2-40B4-BE49-F238E27FC236}">
                <a16:creationId xmlns:a16="http://schemas.microsoft.com/office/drawing/2014/main" id="{EB36B5D5-1ED8-1DBF-39C8-E7D9C5F14BCD}"/>
              </a:ext>
            </a:extLst>
          </p:cNvPr>
          <p:cNvSpPr txBox="1"/>
          <p:nvPr/>
        </p:nvSpPr>
        <p:spPr>
          <a:xfrm>
            <a:off x="6707512" y="2764430"/>
            <a:ext cx="5241615" cy="152862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760"/>
              </a:lnSpc>
              <a:buClr>
                <a:srgbClr val="62A844"/>
              </a:buClr>
              <a:buNone/>
            </a:pPr>
            <a:r>
              <a:rPr lang="en-US" sz="2600" b="1" i="1" dirty="0">
                <a:solidFill>
                  <a:srgbClr val="713293"/>
                </a:solidFill>
                <a:latin typeface="Calibri" panose="020F0502020204030204" pitchFamily="34" charset="0"/>
                <a:ea typeface="Georgia" pitchFamily="34" charset="-122"/>
                <a:cs typeface="Calibri" panose="020F0502020204030204" pitchFamily="34" charset="0"/>
              </a:rPr>
              <a:t>Knowing how real these fakes can seem, what extra steps do you think you should take before believing or sharing a startling clip?</a:t>
            </a:r>
          </a:p>
        </p:txBody>
      </p:sp>
    </p:spTree>
    <p:extLst>
      <p:ext uri="{BB962C8B-B14F-4D97-AF65-F5344CB8AC3E}">
        <p14:creationId xmlns:p14="http://schemas.microsoft.com/office/powerpoint/2010/main" val="2374485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F9E19-B4F2-84E8-4648-99FF0C4228C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EE2C179-153F-FC63-9D11-DCD9E7D63F0B}"/>
              </a:ext>
            </a:extLst>
          </p:cNvPr>
          <p:cNvSpPr/>
          <p:nvPr/>
        </p:nvSpPr>
        <p:spPr>
          <a:xfrm flipH="1" flipV="1">
            <a:off x="0" y="-8"/>
            <a:ext cx="6096000"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7">
            <a:extLst>
              <a:ext uri="{FF2B5EF4-FFF2-40B4-BE49-F238E27FC236}">
                <a16:creationId xmlns:a16="http://schemas.microsoft.com/office/drawing/2014/main" id="{C44E5C9C-3069-66F6-4258-22AAED8E8EEB}"/>
              </a:ext>
            </a:extLst>
          </p:cNvPr>
          <p:cNvSpPr/>
          <p:nvPr/>
        </p:nvSpPr>
        <p:spPr>
          <a:xfrm>
            <a:off x="-68950" y="426143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17" name="Gruppieren 30">
            <a:extLst>
              <a:ext uri="{FF2B5EF4-FFF2-40B4-BE49-F238E27FC236}">
                <a16:creationId xmlns:a16="http://schemas.microsoft.com/office/drawing/2014/main" id="{2CBEF1D6-DFFE-99F4-642E-7C60683BBA84}"/>
              </a:ext>
            </a:extLst>
          </p:cNvPr>
          <p:cNvGrpSpPr/>
          <p:nvPr/>
        </p:nvGrpSpPr>
        <p:grpSpPr>
          <a:xfrm>
            <a:off x="5006085" y="260229"/>
            <a:ext cx="2179829" cy="1998982"/>
            <a:chOff x="9536113" y="838200"/>
            <a:chExt cx="4564062" cy="4564063"/>
          </a:xfrm>
        </p:grpSpPr>
        <p:sp>
          <p:nvSpPr>
            <p:cNvPr id="23" name="Oval 3">
              <a:extLst>
                <a:ext uri="{FF2B5EF4-FFF2-40B4-BE49-F238E27FC236}">
                  <a16:creationId xmlns:a16="http://schemas.microsoft.com/office/drawing/2014/main" id="{02C26AC7-B002-0657-5717-87DA114E559B}"/>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4" name="Freeform: Shape 8">
              <a:extLst>
                <a:ext uri="{FF2B5EF4-FFF2-40B4-BE49-F238E27FC236}">
                  <a16:creationId xmlns:a16="http://schemas.microsoft.com/office/drawing/2014/main" id="{EDCF8166-9AE5-D09E-29DA-208E65EA3125}"/>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A8121CE3-DDFF-1FFE-BD50-D3DC06545238}"/>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BFC2969D-318C-D34D-4082-6AA462F9A970}"/>
                </a:ext>
              </a:extLst>
            </p:cNvPr>
            <p:cNvSpPr txBox="1"/>
            <p:nvPr/>
          </p:nvSpPr>
          <p:spPr bwMode="auto">
            <a:xfrm>
              <a:off x="10356852" y="1275486"/>
              <a:ext cx="2940050" cy="2894825"/>
            </a:xfrm>
            <a:prstGeom prst="rect">
              <a:avLst/>
            </a:prstGeom>
            <a:noFill/>
          </p:spPr>
          <p:txBody>
            <a:bodyPr wrap="square">
              <a:spAutoFit/>
            </a:bodyPr>
            <a:lstStyle/>
            <a:p>
              <a:pPr algn="ctr">
                <a:lnSpc>
                  <a:spcPct val="150000"/>
                </a:lnSpc>
                <a:defRPr/>
              </a:pPr>
              <a:r>
                <a:rPr lang="en-US" sz="6000" b="1" dirty="0">
                  <a:solidFill>
                    <a:srgbClr val="E8068C"/>
                  </a:solidFill>
                  <a:latin typeface="Calibri" panose="020F0502020204030204" pitchFamily="34" charset="0"/>
                  <a:ea typeface="Roboto Cn" pitchFamily="2" charset="0"/>
                  <a:cs typeface="Calibri" panose="020F0502020204030204" pitchFamily="34" charset="0"/>
                </a:rPr>
                <a:t>01</a:t>
              </a:r>
            </a:p>
          </p:txBody>
        </p:sp>
      </p:grpSp>
      <p:sp>
        <p:nvSpPr>
          <p:cNvPr id="7" name="Text Placeholder 11">
            <a:extLst>
              <a:ext uri="{FF2B5EF4-FFF2-40B4-BE49-F238E27FC236}">
                <a16:creationId xmlns:a16="http://schemas.microsoft.com/office/drawing/2014/main" id="{0EC231F5-7870-9B26-8CC5-A2E43E64D0EF}"/>
              </a:ext>
            </a:extLst>
          </p:cNvPr>
          <p:cNvSpPr txBox="1">
            <a:spLocks/>
          </p:cNvSpPr>
          <p:nvPr/>
        </p:nvSpPr>
        <p:spPr>
          <a:xfrm>
            <a:off x="486880" y="594274"/>
            <a:ext cx="391159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Think: Navigating Uncertainty</a:t>
            </a:r>
          </a:p>
          <a:p>
            <a:pPr marL="0" indent="0">
              <a:buNone/>
            </a:pPr>
            <a:endParaRPr lang="en-US" sz="3600" b="1" dirty="0">
              <a:solidFill>
                <a:schemeClr val="bg1"/>
              </a:solidFill>
              <a:cs typeface="Times New Roman" panose="02020603050405020304" pitchFamily="18" charset="0"/>
            </a:endParaRPr>
          </a:p>
        </p:txBody>
      </p:sp>
      <p:sp>
        <p:nvSpPr>
          <p:cNvPr id="4" name="pole tekstowe 21">
            <a:extLst>
              <a:ext uri="{FF2B5EF4-FFF2-40B4-BE49-F238E27FC236}">
                <a16:creationId xmlns:a16="http://schemas.microsoft.com/office/drawing/2014/main" id="{1A1ECF7B-57FF-BDCC-376E-E7740219402F}"/>
              </a:ext>
            </a:extLst>
          </p:cNvPr>
          <p:cNvSpPr txBox="1"/>
          <p:nvPr/>
        </p:nvSpPr>
        <p:spPr>
          <a:xfrm>
            <a:off x="486879" y="1893580"/>
            <a:ext cx="3796413" cy="2259593"/>
          </a:xfrm>
          <a:prstGeom prst="rect">
            <a:avLst/>
          </a:prstGeom>
          <a:noFill/>
        </p:spPr>
        <p:txBody>
          <a:bodyPr wrap="square" rtlCol="0">
            <a:spAutoFit/>
          </a:bodyPr>
          <a:lstStyle/>
          <a:p>
            <a:pPr>
              <a:lnSpc>
                <a:spcPts val="2640"/>
              </a:lnSpc>
              <a:spcAft>
                <a:spcPts val="1300"/>
              </a:spcAft>
            </a:pPr>
            <a:r>
              <a:rPr lang="en-US" sz="2400" dirty="0">
                <a:solidFill>
                  <a:schemeClr val="bg1"/>
                </a:solidFill>
                <a:latin typeface="Calibri" panose="020F0502020204030204" pitchFamily="34" charset="0"/>
                <a:cs typeface="Calibri" panose="020F0502020204030204" pitchFamily="34" charset="0"/>
              </a:rPr>
              <a:t>These activities are designed to build your critical thinking skills and help you navigate a digital world where facts and fiction often overlap.</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grpSp>
        <p:nvGrpSpPr>
          <p:cNvPr id="5" name="Gruppieren 30">
            <a:extLst>
              <a:ext uri="{FF2B5EF4-FFF2-40B4-BE49-F238E27FC236}">
                <a16:creationId xmlns:a16="http://schemas.microsoft.com/office/drawing/2014/main" id="{F5BB7586-D668-BDFC-A46A-22E276588A20}"/>
              </a:ext>
            </a:extLst>
          </p:cNvPr>
          <p:cNvGrpSpPr/>
          <p:nvPr/>
        </p:nvGrpSpPr>
        <p:grpSpPr>
          <a:xfrm>
            <a:off x="5006085" y="2434804"/>
            <a:ext cx="2179829" cy="1998982"/>
            <a:chOff x="9536113" y="838200"/>
            <a:chExt cx="4564062" cy="4564063"/>
          </a:xfrm>
        </p:grpSpPr>
        <p:sp>
          <p:nvSpPr>
            <p:cNvPr id="8" name="Oval 3">
              <a:extLst>
                <a:ext uri="{FF2B5EF4-FFF2-40B4-BE49-F238E27FC236}">
                  <a16:creationId xmlns:a16="http://schemas.microsoft.com/office/drawing/2014/main" id="{0CE513CC-FDD6-71FE-423A-EE52071EF40B}"/>
                </a:ext>
              </a:extLst>
            </p:cNvPr>
            <p:cNvSpPr/>
            <p:nvPr/>
          </p:nvSpPr>
          <p:spPr>
            <a:xfrm>
              <a:off x="9536113" y="838200"/>
              <a:ext cx="4564062" cy="4564063"/>
            </a:xfrm>
            <a:prstGeom prst="ellipse">
              <a:avLst/>
            </a:prstGeom>
            <a:solidFill>
              <a:srgbClr val="713293">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0" name="Freeform: Shape 8">
              <a:extLst>
                <a:ext uri="{FF2B5EF4-FFF2-40B4-BE49-F238E27FC236}">
                  <a16:creationId xmlns:a16="http://schemas.microsoft.com/office/drawing/2014/main" id="{1DB43E43-2177-A546-42DB-0149875592C7}"/>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 name="Oval 9">
              <a:extLst>
                <a:ext uri="{FF2B5EF4-FFF2-40B4-BE49-F238E27FC236}">
                  <a16:creationId xmlns:a16="http://schemas.microsoft.com/office/drawing/2014/main" id="{04FC7C89-58E0-29E7-2F38-412A0AB0E5AB}"/>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 name="TextBox 19">
              <a:extLst>
                <a:ext uri="{FF2B5EF4-FFF2-40B4-BE49-F238E27FC236}">
                  <a16:creationId xmlns:a16="http://schemas.microsoft.com/office/drawing/2014/main" id="{B7285F08-14CA-41C1-527A-2C987AA400F8}"/>
                </a:ext>
              </a:extLst>
            </p:cNvPr>
            <p:cNvSpPr txBox="1"/>
            <p:nvPr/>
          </p:nvSpPr>
          <p:spPr bwMode="auto">
            <a:xfrm>
              <a:off x="10304782" y="1205621"/>
              <a:ext cx="2940050" cy="2894825"/>
            </a:xfrm>
            <a:prstGeom prst="rect">
              <a:avLst/>
            </a:prstGeom>
            <a:noFill/>
          </p:spPr>
          <p:txBody>
            <a:bodyPr wrap="square">
              <a:spAutoFit/>
            </a:bodyPr>
            <a:lstStyle/>
            <a:p>
              <a:pPr algn="ctr">
                <a:lnSpc>
                  <a:spcPct val="150000"/>
                </a:lnSpc>
                <a:defRPr/>
              </a:pPr>
              <a:r>
                <a:rPr lang="en-US" sz="6000" b="1" dirty="0">
                  <a:solidFill>
                    <a:srgbClr val="713293"/>
                  </a:solidFill>
                  <a:latin typeface="Calibri" panose="020F0502020204030204" pitchFamily="34" charset="0"/>
                  <a:ea typeface="Roboto Cn" pitchFamily="2" charset="0"/>
                  <a:cs typeface="Calibri" panose="020F0502020204030204" pitchFamily="34" charset="0"/>
                </a:rPr>
                <a:t>02</a:t>
              </a:r>
            </a:p>
          </p:txBody>
        </p:sp>
      </p:grpSp>
      <p:grpSp>
        <p:nvGrpSpPr>
          <p:cNvPr id="18" name="Gruppieren 30">
            <a:extLst>
              <a:ext uri="{FF2B5EF4-FFF2-40B4-BE49-F238E27FC236}">
                <a16:creationId xmlns:a16="http://schemas.microsoft.com/office/drawing/2014/main" id="{C210194C-088D-7CEA-43AE-1E93C6EAD975}"/>
              </a:ext>
            </a:extLst>
          </p:cNvPr>
          <p:cNvGrpSpPr/>
          <p:nvPr/>
        </p:nvGrpSpPr>
        <p:grpSpPr>
          <a:xfrm>
            <a:off x="5006085" y="4609380"/>
            <a:ext cx="2179829" cy="1998982"/>
            <a:chOff x="9536113" y="838200"/>
            <a:chExt cx="4564062" cy="4564063"/>
          </a:xfrm>
        </p:grpSpPr>
        <p:sp>
          <p:nvSpPr>
            <p:cNvPr id="20" name="Oval 3">
              <a:extLst>
                <a:ext uri="{FF2B5EF4-FFF2-40B4-BE49-F238E27FC236}">
                  <a16:creationId xmlns:a16="http://schemas.microsoft.com/office/drawing/2014/main" id="{304E18ED-E0B6-51E8-0CD5-D4FC36D17C5F}"/>
                </a:ext>
              </a:extLst>
            </p:cNvPr>
            <p:cNvSpPr/>
            <p:nvPr/>
          </p:nvSpPr>
          <p:spPr>
            <a:xfrm>
              <a:off x="9536113" y="838200"/>
              <a:ext cx="4564062" cy="4564063"/>
            </a:xfrm>
            <a:prstGeom prst="ellipse">
              <a:avLst/>
            </a:prstGeom>
            <a:solidFill>
              <a:srgbClr val="307EA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1" name="Freeform: Shape 8">
              <a:extLst>
                <a:ext uri="{FF2B5EF4-FFF2-40B4-BE49-F238E27FC236}">
                  <a16:creationId xmlns:a16="http://schemas.microsoft.com/office/drawing/2014/main" id="{0B865B9A-A621-535D-44F7-B7F3068ADADD}"/>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solidFill>
                  <a:srgbClr val="307EAC"/>
                </a:solidFill>
              </a:endParaRPr>
            </a:p>
          </p:txBody>
        </p:sp>
        <p:sp>
          <p:nvSpPr>
            <p:cNvPr id="24" name="Oval 9">
              <a:extLst>
                <a:ext uri="{FF2B5EF4-FFF2-40B4-BE49-F238E27FC236}">
                  <a16:creationId xmlns:a16="http://schemas.microsoft.com/office/drawing/2014/main" id="{C6BE344C-A05B-E27A-6C76-6D66CE370A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5" name="TextBox 19">
              <a:extLst>
                <a:ext uri="{FF2B5EF4-FFF2-40B4-BE49-F238E27FC236}">
                  <a16:creationId xmlns:a16="http://schemas.microsoft.com/office/drawing/2014/main" id="{53424BD0-3AF9-65FD-5D82-1BEB0F94B86F}"/>
                </a:ext>
              </a:extLst>
            </p:cNvPr>
            <p:cNvSpPr txBox="1"/>
            <p:nvPr/>
          </p:nvSpPr>
          <p:spPr bwMode="auto">
            <a:xfrm>
              <a:off x="10356852" y="1285206"/>
              <a:ext cx="2940050" cy="2894825"/>
            </a:xfrm>
            <a:prstGeom prst="rect">
              <a:avLst/>
            </a:prstGeom>
            <a:noFill/>
          </p:spPr>
          <p:txBody>
            <a:bodyPr wrap="square">
              <a:spAutoFit/>
            </a:bodyPr>
            <a:lstStyle/>
            <a:p>
              <a:pPr algn="ctr">
                <a:lnSpc>
                  <a:spcPct val="150000"/>
                </a:lnSpc>
                <a:defRPr/>
              </a:pPr>
              <a:r>
                <a:rPr lang="en-US" sz="6000" b="1" dirty="0">
                  <a:solidFill>
                    <a:srgbClr val="307EAC"/>
                  </a:solidFill>
                  <a:latin typeface="Calibri" panose="020F0502020204030204" pitchFamily="34" charset="0"/>
                  <a:ea typeface="Roboto Cn" pitchFamily="2" charset="0"/>
                  <a:cs typeface="Calibri" panose="020F0502020204030204" pitchFamily="34" charset="0"/>
                </a:rPr>
                <a:t>03</a:t>
              </a:r>
            </a:p>
          </p:txBody>
        </p:sp>
      </p:grpSp>
      <p:cxnSp>
        <p:nvCxnSpPr>
          <p:cNvPr id="26" name="Straight Connector 28">
            <a:extLst>
              <a:ext uri="{FF2B5EF4-FFF2-40B4-BE49-F238E27FC236}">
                <a16:creationId xmlns:a16="http://schemas.microsoft.com/office/drawing/2014/main" id="{100C55BE-BF92-E627-D492-A4A8B0B01533}"/>
              </a:ext>
            </a:extLst>
          </p:cNvPr>
          <p:cNvCxnSpPr>
            <a:cxnSpLocks/>
          </p:cNvCxnSpPr>
          <p:nvPr/>
        </p:nvCxnSpPr>
        <p:spPr>
          <a:xfrm>
            <a:off x="6417789" y="2356048"/>
            <a:ext cx="5508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B41F25C-3DAC-8EF4-EA8A-5715C1DDE5FD}"/>
              </a:ext>
            </a:extLst>
          </p:cNvPr>
          <p:cNvCxnSpPr>
            <a:cxnSpLocks/>
          </p:cNvCxnSpPr>
          <p:nvPr/>
        </p:nvCxnSpPr>
        <p:spPr>
          <a:xfrm>
            <a:off x="6417788" y="4537107"/>
            <a:ext cx="5508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0" name="TextBox 34">
            <a:extLst>
              <a:ext uri="{FF2B5EF4-FFF2-40B4-BE49-F238E27FC236}">
                <a16:creationId xmlns:a16="http://schemas.microsoft.com/office/drawing/2014/main" id="{C93F288C-CCF8-70CF-EB70-6BABCB0AE483}"/>
              </a:ext>
            </a:extLst>
          </p:cNvPr>
          <p:cNvSpPr txBox="1"/>
          <p:nvPr/>
        </p:nvSpPr>
        <p:spPr>
          <a:xfrm>
            <a:off x="7507701" y="5305798"/>
            <a:ext cx="4917131" cy="1528624"/>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760"/>
              </a:lnSpc>
              <a:buNone/>
            </a:pPr>
            <a:r>
              <a:rPr lang="en-US" sz="2600" b="1" i="1" dirty="0">
                <a:solidFill>
                  <a:srgbClr val="307EAC"/>
                </a:solidFill>
                <a:latin typeface="Calibri" panose="020F0502020204030204" pitchFamily="34" charset="0"/>
                <a:ea typeface="Georgia" pitchFamily="34" charset="-122"/>
                <a:cs typeface="Calibri" panose="020F0502020204030204" pitchFamily="34" charset="0"/>
              </a:rPr>
              <a:t>Who might benefit when AI misinformation spreads?</a:t>
            </a:r>
          </a:p>
          <a:p>
            <a:pPr>
              <a:lnSpc>
                <a:spcPts val="2760"/>
              </a:lnSpc>
              <a:buNone/>
            </a:pPr>
            <a:endParaRPr lang="en-US" sz="2600" b="1" i="1" dirty="0">
              <a:solidFill>
                <a:srgbClr val="307EAC"/>
              </a:solidFill>
              <a:latin typeface="Calibri" panose="020F0502020204030204" pitchFamily="34" charset="0"/>
              <a:ea typeface="Georgia" pitchFamily="34" charset="-122"/>
              <a:cs typeface="Calibri" panose="020F0502020204030204" pitchFamily="34" charset="0"/>
            </a:endParaRPr>
          </a:p>
          <a:p>
            <a:pPr>
              <a:lnSpc>
                <a:spcPts val="2760"/>
              </a:lnSpc>
              <a:buNone/>
            </a:pPr>
            <a:endParaRPr lang="en-US" sz="2600" i="1" dirty="0">
              <a:solidFill>
                <a:srgbClr val="10153D"/>
              </a:solidFill>
              <a:latin typeface="Calibri" panose="020F0502020204030204" pitchFamily="34" charset="0"/>
              <a:cs typeface="Calibri" panose="020F0502020204030204" pitchFamily="34" charset="0"/>
            </a:endParaRPr>
          </a:p>
        </p:txBody>
      </p:sp>
      <p:sp>
        <p:nvSpPr>
          <p:cNvPr id="31" name="TextBox 36">
            <a:extLst>
              <a:ext uri="{FF2B5EF4-FFF2-40B4-BE49-F238E27FC236}">
                <a16:creationId xmlns:a16="http://schemas.microsoft.com/office/drawing/2014/main" id="{19E70569-1057-8701-D1F1-7FCBC1EFD9F9}"/>
              </a:ext>
            </a:extLst>
          </p:cNvPr>
          <p:cNvSpPr txBox="1"/>
          <p:nvPr/>
        </p:nvSpPr>
        <p:spPr>
          <a:xfrm>
            <a:off x="7507703" y="505078"/>
            <a:ext cx="4410341" cy="188769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760"/>
              </a:lnSpc>
              <a:buNone/>
            </a:pPr>
            <a:r>
              <a:rPr lang="en-US" sz="2600" b="1" i="1" dirty="0">
                <a:solidFill>
                  <a:srgbClr val="E8068C"/>
                </a:solidFill>
                <a:latin typeface="Calibri" panose="020F0502020204030204" pitchFamily="34" charset="0"/>
                <a:ea typeface="Georgia" pitchFamily="34" charset="-122"/>
                <a:cs typeface="Calibri" panose="020F0502020204030204" pitchFamily="34" charset="0"/>
              </a:rPr>
              <a:t>How quickly do you share an interesting or funny AI image or clip?  How do you decide whether to share? </a:t>
            </a:r>
          </a:p>
          <a:p>
            <a:pPr marL="0" indent="0">
              <a:lnSpc>
                <a:spcPts val="2760"/>
              </a:lnSpc>
              <a:buNone/>
            </a:pPr>
            <a:endParaRPr lang="en-US" sz="2600" b="1" i="1" dirty="0">
              <a:solidFill>
                <a:srgbClr val="E8068C"/>
              </a:solidFill>
              <a:latin typeface="Calibri" panose="020F0502020204030204" pitchFamily="34" charset="0"/>
              <a:ea typeface="Georgia" pitchFamily="34" charset="-122"/>
              <a:cs typeface="Calibri" panose="020F0502020204030204" pitchFamily="34" charset="0"/>
            </a:endParaRPr>
          </a:p>
        </p:txBody>
      </p:sp>
      <p:sp>
        <p:nvSpPr>
          <p:cNvPr id="32" name="TextBox 37">
            <a:extLst>
              <a:ext uri="{FF2B5EF4-FFF2-40B4-BE49-F238E27FC236}">
                <a16:creationId xmlns:a16="http://schemas.microsoft.com/office/drawing/2014/main" id="{15D350E4-6DE0-CEB4-8B72-28F6E2263497}"/>
              </a:ext>
            </a:extLst>
          </p:cNvPr>
          <p:cNvSpPr txBox="1"/>
          <p:nvPr/>
        </p:nvSpPr>
        <p:spPr>
          <a:xfrm>
            <a:off x="7458792" y="2876823"/>
            <a:ext cx="4583943" cy="1169551"/>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760"/>
              </a:lnSpc>
              <a:buClr>
                <a:srgbClr val="62A844"/>
              </a:buClr>
              <a:buNone/>
            </a:pPr>
            <a:r>
              <a:rPr lang="en-US" sz="2600" b="1" i="1" dirty="0">
                <a:solidFill>
                  <a:srgbClr val="713293"/>
                </a:solidFill>
                <a:latin typeface="Calibri" panose="020F0502020204030204" pitchFamily="34" charset="0"/>
                <a:ea typeface="Georgia" pitchFamily="34" charset="-122"/>
                <a:cs typeface="Calibri" panose="020F0502020204030204" pitchFamily="34" charset="0"/>
              </a:rPr>
              <a:t>What is the difference between a funny AI image or clip and one that does people harm? </a:t>
            </a:r>
          </a:p>
        </p:txBody>
      </p:sp>
    </p:spTree>
    <p:extLst>
      <p:ext uri="{BB962C8B-B14F-4D97-AF65-F5344CB8AC3E}">
        <p14:creationId xmlns:p14="http://schemas.microsoft.com/office/powerpoint/2010/main" val="578468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8E38-93E2-954B-B212-9F07CFE1239B}"/>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51CAD77E-13E0-8A01-A18F-9D1A86DE815A}"/>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7A58986B-502F-8D09-D8DB-2C1B57E7D465}"/>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Types of AI‑generated false content   – definitions  &amp; examples</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1FE0B549-0F18-ACDD-C1D8-BABEE191B1B5}"/>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C62EF4FB-4992-C90C-8D46-763ACE515DE3}"/>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968D05A6-8591-5435-ACA4-739ADE21B93B}"/>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83209E9A-77B4-BFFC-6E49-77E45E2530E6}"/>
              </a:ext>
            </a:extLst>
          </p:cNvPr>
          <p:cNvCxnSpPr>
            <a:cxnSpLocks/>
          </p:cNvCxnSpPr>
          <p:nvPr/>
        </p:nvCxnSpPr>
        <p:spPr>
          <a:xfrm flipH="1">
            <a:off x="2243470" y="990791"/>
            <a:ext cx="953684"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FF109E77-A1D4-35BE-CAC0-2604AE75E93E}"/>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35DE998B-3EA3-FD68-A9BF-47CBDFFA99F5}"/>
              </a:ext>
            </a:extLst>
          </p:cNvPr>
          <p:cNvSpPr/>
          <p:nvPr/>
        </p:nvSpPr>
        <p:spPr>
          <a:xfrm>
            <a:off x="5717317" y="439344"/>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Fake Videos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video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recordings</a:t>
            </a:r>
            <a:r>
              <a:rPr lang="de-DE" sz="2200" dirty="0">
                <a:solidFill>
                  <a:srgbClr val="10153D"/>
                </a:solidFill>
                <a:latin typeface="Calibri" panose="020F0502020204030204" pitchFamily="34" charset="0"/>
                <a:cs typeface="Calibri" panose="020F0502020204030204" pitchFamily="34" charset="0"/>
              </a:rPr>
              <a:t> in </a:t>
            </a:r>
            <a:r>
              <a:rPr lang="de-DE" sz="2200" dirty="0" err="1">
                <a:solidFill>
                  <a:srgbClr val="10153D"/>
                </a:solidFill>
                <a:latin typeface="Calibri" panose="020F0502020204030204" pitchFamily="34" charset="0"/>
                <a:cs typeface="Calibri" panose="020F0502020204030204" pitchFamily="34" charset="0"/>
              </a:rPr>
              <a:t>which</a:t>
            </a:r>
            <a:r>
              <a:rPr lang="de-DE" sz="2200" dirty="0">
                <a:solidFill>
                  <a:srgbClr val="10153D"/>
                </a:solidFill>
                <a:latin typeface="Calibri" panose="020F0502020204030204" pitchFamily="34" charset="0"/>
                <a:cs typeface="Calibri" panose="020F0502020204030204" pitchFamily="34" charset="0"/>
              </a:rPr>
              <a:t> a </a:t>
            </a:r>
            <a:r>
              <a:rPr lang="de-DE" sz="2200" dirty="0" err="1">
                <a:solidFill>
                  <a:srgbClr val="10153D"/>
                </a:solidFill>
                <a:latin typeface="Calibri" panose="020F0502020204030204" pitchFamily="34" charset="0"/>
                <a:cs typeface="Calibri" panose="020F0502020204030204" pitchFamily="34" charset="0"/>
              </a:rPr>
              <a:t>person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appears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do </a:t>
            </a:r>
            <a:r>
              <a:rPr lang="de-DE" sz="2200" dirty="0" err="1">
                <a:solidFill>
                  <a:srgbClr val="10153D"/>
                </a:solidFill>
                <a:latin typeface="Calibri" panose="020F0502020204030204" pitchFamily="34" charset="0"/>
                <a:cs typeface="Calibri" panose="020F0502020204030204" pitchFamily="34" charset="0"/>
              </a:rPr>
              <a:t>things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never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actually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said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did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created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altered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using</a:t>
            </a:r>
            <a:r>
              <a:rPr lang="de-DE" sz="2200" dirty="0">
                <a:solidFill>
                  <a:srgbClr val="10153D"/>
                </a:solidFill>
                <a:latin typeface="Calibri" panose="020F0502020204030204" pitchFamily="34" charset="0"/>
                <a:cs typeface="Calibri" panose="020F0502020204030204" pitchFamily="34" charset="0"/>
              </a:rPr>
              <a:t> AI (e.g., </a:t>
            </a:r>
            <a:r>
              <a:rPr lang="de-DE" sz="2200" dirty="0" err="1">
                <a:solidFill>
                  <a:srgbClr val="10153D"/>
                </a:solidFill>
                <a:latin typeface="Calibri" panose="020F0502020204030204" pitchFamily="34" charset="0"/>
                <a:cs typeface="Calibri" panose="020F0502020204030204" pitchFamily="34" charset="0"/>
              </a:rPr>
              <a:t>deepfakes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47" name="TextBox 26">
            <a:extLst>
              <a:ext uri="{FF2B5EF4-FFF2-40B4-BE49-F238E27FC236}">
                <a16:creationId xmlns:a16="http://schemas.microsoft.com/office/drawing/2014/main" id="{746CE914-C93C-10D3-7B3E-B721BD9F6451}"/>
              </a:ext>
            </a:extLst>
          </p:cNvPr>
          <p:cNvSpPr txBox="1"/>
          <p:nvPr/>
        </p:nvSpPr>
        <p:spPr bwMode="auto">
          <a:xfrm>
            <a:off x="4990707" y="243670"/>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01</a:t>
            </a:r>
          </a:p>
        </p:txBody>
      </p:sp>
      <p:cxnSp>
        <p:nvCxnSpPr>
          <p:cNvPr id="60" name="Straight Connector 57">
            <a:extLst>
              <a:ext uri="{FF2B5EF4-FFF2-40B4-BE49-F238E27FC236}">
                <a16:creationId xmlns:a16="http://schemas.microsoft.com/office/drawing/2014/main" id="{3E21CBE2-92F8-AF03-3B24-0E962AF4193C}"/>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FD420EE6-2565-DDDF-D179-2AB3E41EEC9F}"/>
              </a:ext>
            </a:extLst>
          </p:cNvPr>
          <p:cNvSpPr/>
          <p:nvPr/>
        </p:nvSpPr>
        <p:spPr>
          <a:xfrm>
            <a:off x="5717317" y="2063017"/>
            <a:ext cx="6033943" cy="1482265"/>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Fake Comments/Reviews </a:t>
            </a:r>
            <a:r>
              <a:rPr lang="de-DE" sz="2200" dirty="0">
                <a:solidFill>
                  <a:srgbClr val="10153D"/>
                </a:solidFill>
                <a:latin typeface="Calibri" panose="020F0502020204030204" pitchFamily="34" charset="0"/>
                <a:cs typeface="Calibri" panose="020F0502020204030204" pitchFamily="34" charset="0"/>
              </a:rPr>
              <a:t>– AI‑</a:t>
            </a:r>
            <a:r>
              <a:rPr lang="de-DE" sz="2200" dirty="0" err="1">
                <a:solidFill>
                  <a:srgbClr val="10153D"/>
                </a:solidFill>
                <a:latin typeface="Calibri" panose="020F0502020204030204" pitchFamily="34" charset="0"/>
                <a:cs typeface="Calibri" panose="020F0502020204030204" pitchFamily="34" charset="0"/>
              </a:rPr>
              <a:t>generated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opinions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ratings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comments</a:t>
            </a:r>
            <a:r>
              <a:rPr lang="de-DE" sz="2200" dirty="0">
                <a:solidFill>
                  <a:srgbClr val="10153D"/>
                </a:solidFill>
                <a:latin typeface="Calibri" panose="020F0502020204030204" pitchFamily="34" charset="0"/>
                <a:cs typeface="Calibri" panose="020F0502020204030204" pitchFamily="34" charset="0"/>
              </a:rPr>
              <a:t> online </a:t>
            </a:r>
            <a:r>
              <a:rPr lang="de-DE" sz="2200" dirty="0" err="1">
                <a:solidFill>
                  <a:srgbClr val="10153D"/>
                </a:solidFill>
                <a:latin typeface="Calibri" panose="020F0502020204030204" pitchFamily="34" charset="0"/>
                <a:cs typeface="Calibri" panose="020F0502020204030204" pitchFamily="34" charset="0"/>
              </a:rPr>
              <a:t>designed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artificially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build</a:t>
            </a:r>
            <a:r>
              <a:rPr lang="de-DE" sz="2200" dirty="0">
                <a:solidFill>
                  <a:srgbClr val="10153D"/>
                </a:solidFill>
                <a:latin typeface="Calibri" panose="020F0502020204030204" pitchFamily="34" charset="0"/>
                <a:cs typeface="Calibri" panose="020F0502020204030204" pitchFamily="34" charset="0"/>
              </a:rPr>
              <a:t> a positive </a:t>
            </a:r>
            <a:r>
              <a:rPr lang="de-DE" sz="2200" dirty="0" err="1">
                <a:solidFill>
                  <a:srgbClr val="10153D"/>
                </a:solidFill>
                <a:latin typeface="Calibri" panose="020F0502020204030204" pitchFamily="34" charset="0"/>
                <a:cs typeface="Calibri" panose="020F0502020204030204" pitchFamily="34" charset="0"/>
              </a:rPr>
              <a:t>image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 </a:t>
            </a:r>
            <a:r>
              <a:rPr lang="de-DE" sz="2200" dirty="0" err="1">
                <a:solidFill>
                  <a:srgbClr val="10153D"/>
                </a:solidFill>
                <a:latin typeface="Calibri" panose="020F0502020204030204" pitchFamily="34" charset="0"/>
                <a:cs typeface="Calibri" panose="020F0502020204030204" pitchFamily="34" charset="0"/>
              </a:rPr>
              <a:t>product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company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politician</a:t>
            </a:r>
            <a:endParaRPr lang="de-DE" sz="2200" dirty="0">
              <a:solidFill>
                <a:srgbClr val="10153D"/>
              </a:solidFill>
              <a:latin typeface="Calibri" panose="020F0502020204030204" pitchFamily="34" charset="0"/>
              <a:cs typeface="Calibri" panose="020F0502020204030204" pitchFamily="34" charset="0"/>
            </a:endParaRP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66" name="TextBox 26">
            <a:extLst>
              <a:ext uri="{FF2B5EF4-FFF2-40B4-BE49-F238E27FC236}">
                <a16:creationId xmlns:a16="http://schemas.microsoft.com/office/drawing/2014/main" id="{98CF2800-2F3C-6497-D385-5EC57C3699BC}"/>
              </a:ext>
            </a:extLst>
          </p:cNvPr>
          <p:cNvSpPr txBox="1"/>
          <p:nvPr/>
        </p:nvSpPr>
        <p:spPr bwMode="auto">
          <a:xfrm>
            <a:off x="4990707" y="1867343"/>
            <a:ext cx="710713" cy="677108"/>
          </a:xfrm>
          <a:prstGeom prst="rect">
            <a:avLst/>
          </a:prstGeom>
          <a:noFill/>
        </p:spPr>
        <p:txBody>
          <a:bodyPr wrap="square" anchor="b">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02</a:t>
            </a:r>
          </a:p>
        </p:txBody>
      </p:sp>
      <p:cxnSp>
        <p:nvCxnSpPr>
          <p:cNvPr id="102" name="Straight Connector 57">
            <a:extLst>
              <a:ext uri="{FF2B5EF4-FFF2-40B4-BE49-F238E27FC236}">
                <a16:creationId xmlns:a16="http://schemas.microsoft.com/office/drawing/2014/main" id="{0BD2A713-19D9-1B1E-25BF-737BC54427D0}"/>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A3573AE8-E46D-1641-1E6A-141F2A4BF92A}"/>
              </a:ext>
            </a:extLst>
          </p:cNvPr>
          <p:cNvSpPr/>
          <p:nvPr/>
        </p:nvSpPr>
        <p:spPr>
          <a:xfrm>
            <a:off x="5717317" y="3686690"/>
            <a:ext cx="6033944"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Synthetic</a:t>
            </a:r>
            <a:r>
              <a:rPr lang="de-DE" sz="2200" b="1" dirty="0">
                <a:solidFill>
                  <a:srgbClr val="10153D"/>
                </a:solidFill>
                <a:latin typeface="Calibri" panose="020F0502020204030204" pitchFamily="34" charset="0"/>
                <a:cs typeface="Calibri" panose="020F0502020204030204" pitchFamily="34" charset="0"/>
              </a:rPr>
              <a:t> Accounts &amp; Bots </a:t>
            </a:r>
            <a:r>
              <a:rPr lang="de-DE" sz="2200" dirty="0">
                <a:solidFill>
                  <a:srgbClr val="10153D"/>
                </a:solidFill>
                <a:latin typeface="Calibri" panose="020F0502020204030204" pitchFamily="34" charset="0"/>
                <a:cs typeface="Calibri" panose="020F0502020204030204" pitchFamily="34" charset="0"/>
              </a:rPr>
              <a:t>– fake </a:t>
            </a:r>
            <a:r>
              <a:rPr lang="de-DE" sz="2200" dirty="0" err="1">
                <a:solidFill>
                  <a:srgbClr val="10153D"/>
                </a:solidFill>
                <a:latin typeface="Calibri" panose="020F0502020204030204" pitchFamily="34" charset="0"/>
                <a:cs typeface="Calibri" panose="020F0502020204030204" pitchFamily="34" charset="0"/>
              </a:rPr>
              <a:t>user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profiles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bot </a:t>
            </a:r>
            <a:r>
              <a:rPr lang="de-DE" sz="2200" dirty="0" err="1">
                <a:solidFill>
                  <a:srgbClr val="10153D"/>
                </a:solidFill>
                <a:latin typeface="Calibri" panose="020F0502020204030204" pitchFamily="34" charset="0"/>
                <a:cs typeface="Calibri" panose="020F0502020204030204" pitchFamily="34" charset="0"/>
              </a:rPr>
              <a:t>accounts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controlled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by</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that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mimic</a:t>
            </a:r>
            <a:r>
              <a:rPr lang="de-DE" sz="2200" dirty="0">
                <a:solidFill>
                  <a:srgbClr val="10153D"/>
                </a:solidFill>
                <a:latin typeface="Calibri" panose="020F0502020204030204" pitchFamily="34" charset="0"/>
                <a:cs typeface="Calibri" panose="020F0502020204030204" pitchFamily="34" charset="0"/>
              </a:rPr>
              <a:t> real </a:t>
            </a:r>
            <a:r>
              <a:rPr lang="de-DE" sz="2200" dirty="0" err="1">
                <a:solidFill>
                  <a:srgbClr val="10153D"/>
                </a:solidFill>
                <a:latin typeface="Calibri" panose="020F0502020204030204" pitchFamily="34" charset="0"/>
                <a:cs typeface="Calibri" panose="020F0502020204030204" pitchFamily="34" charset="0"/>
              </a:rPr>
              <a:t>users</a:t>
            </a:r>
            <a:r>
              <a:rPr lang="de-DE" sz="2200" dirty="0">
                <a:solidFill>
                  <a:srgbClr val="10153D"/>
                </a:solidFill>
                <a:latin typeface="Calibri" panose="020F0502020204030204" pitchFamily="34" charset="0"/>
                <a:cs typeface="Calibri" panose="020F0502020204030204" pitchFamily="34" charset="0"/>
              </a:rPr>
              <a:t> in </a:t>
            </a:r>
            <a:r>
              <a:rPr lang="de-DE" sz="2200" dirty="0" err="1">
                <a:solidFill>
                  <a:srgbClr val="10153D"/>
                </a:solidFill>
                <a:latin typeface="Calibri" panose="020F0502020204030204" pitchFamily="34" charset="0"/>
                <a:cs typeface="Calibri" panose="020F0502020204030204" pitchFamily="34" charset="0"/>
              </a:rPr>
              <a:t>order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increase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reach</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false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content</a:t>
            </a:r>
            <a:endParaRPr lang="de-DE" sz="2200" dirty="0">
              <a:solidFill>
                <a:srgbClr val="10153D"/>
              </a:solidFill>
              <a:latin typeface="Calibri" panose="020F0502020204030204" pitchFamily="34" charset="0"/>
              <a:cs typeface="Calibri" panose="020F0502020204030204" pitchFamily="34" charset="0"/>
            </a:endParaRP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137" name="TextBox 26">
            <a:extLst>
              <a:ext uri="{FF2B5EF4-FFF2-40B4-BE49-F238E27FC236}">
                <a16:creationId xmlns:a16="http://schemas.microsoft.com/office/drawing/2014/main" id="{B1C233C1-CA99-6645-931D-221A57D0EA8C}"/>
              </a:ext>
            </a:extLst>
          </p:cNvPr>
          <p:cNvSpPr txBox="1"/>
          <p:nvPr/>
        </p:nvSpPr>
        <p:spPr bwMode="auto">
          <a:xfrm>
            <a:off x="4990707" y="3491016"/>
            <a:ext cx="710713" cy="677108"/>
          </a:xfrm>
          <a:prstGeom prst="rect">
            <a:avLst/>
          </a:prstGeom>
          <a:noFill/>
        </p:spPr>
        <p:txBody>
          <a:bodyPr wrap="square" anchor="b">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03</a:t>
            </a:r>
          </a:p>
        </p:txBody>
      </p:sp>
      <p:cxnSp>
        <p:nvCxnSpPr>
          <p:cNvPr id="138" name="Straight Connector 57">
            <a:extLst>
              <a:ext uri="{FF2B5EF4-FFF2-40B4-BE49-F238E27FC236}">
                <a16:creationId xmlns:a16="http://schemas.microsoft.com/office/drawing/2014/main" id="{B1AD64EE-5C77-3E53-DEDB-E4D3DE32FECD}"/>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B6EE436D-535D-2403-D2A8-E16104D3928A}"/>
              </a:ext>
            </a:extLst>
          </p:cNvPr>
          <p:cNvSpPr/>
          <p:nvPr/>
        </p:nvSpPr>
        <p:spPr>
          <a:xfrm>
            <a:off x="5717317" y="5310363"/>
            <a:ext cx="6310171" cy="1475469"/>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Automatically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Generated</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Influence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Campaigns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information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campaigns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whose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content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texts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graphics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video</a:t>
            </a:r>
            <a:r>
              <a:rPr lang="de-DE" sz="2200" dirty="0">
                <a:solidFill>
                  <a:srgbClr val="10153D"/>
                </a:solidFill>
                <a:latin typeface="Calibri" panose="020F0502020204030204" pitchFamily="34" charset="0"/>
                <a:cs typeface="Calibri" panose="020F0502020204030204" pitchFamily="34" charset="0"/>
              </a:rPr>
              <a:t>, social </a:t>
            </a:r>
            <a:r>
              <a:rPr lang="de-DE" sz="2200" dirty="0" err="1">
                <a:solidFill>
                  <a:srgbClr val="10153D"/>
                </a:solidFill>
                <a:latin typeface="Calibri" panose="020F0502020204030204" pitchFamily="34" charset="0"/>
                <a:cs typeface="Calibri" panose="020F0502020204030204" pitchFamily="34" charset="0"/>
              </a:rPr>
              <a:t>media</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posts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partially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fully </a:t>
            </a:r>
            <a:r>
              <a:rPr lang="de-DE" sz="2200" dirty="0" err="1">
                <a:solidFill>
                  <a:srgbClr val="10153D"/>
                </a:solidFill>
                <a:latin typeface="Calibri" panose="020F0502020204030204" pitchFamily="34" charset="0"/>
                <a:cs typeface="Calibri" panose="020F0502020204030204" pitchFamily="34" charset="0"/>
              </a:rPr>
              <a:t>generated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by</a:t>
            </a:r>
            <a:r>
              <a:rPr lang="de-DE" sz="2200" dirty="0">
                <a:solidFill>
                  <a:srgbClr val="10153D"/>
                </a:solidFill>
                <a:latin typeface="Calibri" panose="020F0502020204030204" pitchFamily="34" charset="0"/>
                <a:cs typeface="Calibri" panose="020F0502020204030204" pitchFamily="34" charset="0"/>
              </a:rPr>
              <a:t> AI and </a:t>
            </a:r>
            <a:r>
              <a:rPr lang="de-DE" sz="2200" dirty="0" err="1">
                <a:solidFill>
                  <a:srgbClr val="10153D"/>
                </a:solidFill>
                <a:latin typeface="Calibri" panose="020F0502020204030204" pitchFamily="34" charset="0"/>
                <a:cs typeface="Calibri" panose="020F0502020204030204" pitchFamily="34" charset="0"/>
              </a:rPr>
              <a:t>automated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mass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dissemination</a:t>
            </a:r>
            <a:endParaRPr lang="de-DE" sz="2200" dirty="0">
              <a:solidFill>
                <a:srgbClr val="10153D"/>
              </a:solidFill>
              <a:latin typeface="Calibri" panose="020F0502020204030204" pitchFamily="34" charset="0"/>
              <a:cs typeface="Calibri" panose="020F0502020204030204" pitchFamily="34" charset="0"/>
            </a:endParaRP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140" name="TextBox 26">
            <a:extLst>
              <a:ext uri="{FF2B5EF4-FFF2-40B4-BE49-F238E27FC236}">
                <a16:creationId xmlns:a16="http://schemas.microsoft.com/office/drawing/2014/main" id="{1AE6BC48-7463-8138-3C70-DC2DFCB19217}"/>
              </a:ext>
            </a:extLst>
          </p:cNvPr>
          <p:cNvSpPr txBox="1"/>
          <p:nvPr/>
        </p:nvSpPr>
        <p:spPr bwMode="auto">
          <a:xfrm>
            <a:off x="4990707" y="5114689"/>
            <a:ext cx="710713" cy="677108"/>
          </a:xfrm>
          <a:prstGeom prst="rect">
            <a:avLst/>
          </a:prstGeom>
          <a:noFill/>
        </p:spPr>
        <p:txBody>
          <a:bodyPr wrap="square" anchor="b">
            <a:spAutoFit/>
          </a:bodyPr>
          <a:lstStyle/>
          <a:p>
            <a:pPr algn="ctr">
              <a:defRPr/>
            </a:pPr>
            <a:r>
              <a:rPr lang="en-US" sz="3800" b="1" dirty="0">
                <a:solidFill>
                  <a:srgbClr val="22BDBF"/>
                </a:solidFill>
                <a:latin typeface="Calibri" panose="020F0502020204030204" pitchFamily="34" charset="0"/>
                <a:ea typeface="Roboto Cn" pitchFamily="2" charset="0"/>
                <a:cs typeface="Calibri" panose="020F0502020204030204" pitchFamily="34" charset="0"/>
              </a:rPr>
              <a:t>04</a:t>
            </a:r>
          </a:p>
        </p:txBody>
      </p:sp>
      <p:cxnSp>
        <p:nvCxnSpPr>
          <p:cNvPr id="141" name="Straight Connector 57">
            <a:extLst>
              <a:ext uri="{FF2B5EF4-FFF2-40B4-BE49-F238E27FC236}">
                <a16:creationId xmlns:a16="http://schemas.microsoft.com/office/drawing/2014/main" id="{5F78D340-D693-5022-BA3D-0A01426C75E9}"/>
              </a:ext>
            </a:extLst>
          </p:cNvPr>
          <p:cNvCxnSpPr>
            <a:cxnSpLocks/>
          </p:cNvCxnSpPr>
          <p:nvPr/>
        </p:nvCxnSpPr>
        <p:spPr>
          <a:xfrm flipH="1">
            <a:off x="4851888" y="5546265"/>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3CEDBDB9-6D94-3592-F250-6F6129F27361}"/>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958BA7E4-89CC-B66C-6E79-F9799132E371}"/>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8419617D-AFA8-A429-2ACA-B4915250D826}"/>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939885E3-2D09-E711-C4B9-2D9075919E2B}"/>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FFCAC19F-219F-067B-D7E5-0D82EE925FD6}"/>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B71E4E45-AA6D-4341-7E8A-ED7E2623DD7D}"/>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44298568-D8C8-812F-E59A-D8A4C50DF50B}"/>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572830D0-7522-6D26-DD57-AF1B532E4FAF}"/>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94468EB7-B95F-0284-93E0-51D2C9BF9CCE}"/>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E3C1E448-A388-71F8-7012-1B02FD092E30}"/>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A6A38D8E-14CA-1EFE-2F02-369F522B82F8}"/>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375D6566-9AFD-2D22-1D68-346D85548A14}"/>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pic>
        <p:nvPicPr>
          <p:cNvPr id="9" name="Grafika 40" descr="Kamera wideo kontur">
            <a:extLst>
              <a:ext uri="{FF2B5EF4-FFF2-40B4-BE49-F238E27FC236}">
                <a16:creationId xmlns:a16="http://schemas.microsoft.com/office/drawing/2014/main" id="{842FC785-8B30-BFF4-8AE2-1EEF7FFE5E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39135" y="551621"/>
            <a:ext cx="914400" cy="914400"/>
          </a:xfrm>
          <a:prstGeom prst="rect">
            <a:avLst/>
          </a:prstGeom>
        </p:spPr>
      </p:pic>
      <p:pic>
        <p:nvPicPr>
          <p:cNvPr id="10" name="Grafika 44" descr="Komentarz — nie lubię kontur">
            <a:extLst>
              <a:ext uri="{FF2B5EF4-FFF2-40B4-BE49-F238E27FC236}">
                <a16:creationId xmlns:a16="http://schemas.microsoft.com/office/drawing/2014/main" id="{CA6EA925-210D-38A8-6141-82284DD985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78825" y="2221368"/>
            <a:ext cx="914400" cy="914400"/>
          </a:xfrm>
          <a:prstGeom prst="rect">
            <a:avLst/>
          </a:prstGeom>
        </p:spPr>
      </p:pic>
      <p:pic>
        <p:nvPicPr>
          <p:cNvPr id="11" name="Grafika 46" descr="Sztuczna inteligencja kontur">
            <a:extLst>
              <a:ext uri="{FF2B5EF4-FFF2-40B4-BE49-F238E27FC236}">
                <a16:creationId xmlns:a16="http://schemas.microsoft.com/office/drawing/2014/main" id="{DCE654D9-72F2-0145-7ECA-6B4D7B695B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16637" y="3817625"/>
            <a:ext cx="914400" cy="914400"/>
          </a:xfrm>
          <a:prstGeom prst="rect">
            <a:avLst/>
          </a:prstGeom>
        </p:spPr>
      </p:pic>
      <p:pic>
        <p:nvPicPr>
          <p:cNvPr id="12" name="Grafika 48" descr="Interfejs/środowisko użytkownika kontur">
            <a:extLst>
              <a:ext uri="{FF2B5EF4-FFF2-40B4-BE49-F238E27FC236}">
                <a16:creationId xmlns:a16="http://schemas.microsoft.com/office/drawing/2014/main" id="{25D436F6-1559-C11B-5EC7-65D1B959143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1354" y="5489113"/>
            <a:ext cx="914400" cy="914400"/>
          </a:xfrm>
          <a:prstGeom prst="rect">
            <a:avLst/>
          </a:prstGeom>
        </p:spPr>
      </p:pic>
    </p:spTree>
    <p:extLst>
      <p:ext uri="{BB962C8B-B14F-4D97-AF65-F5344CB8AC3E}">
        <p14:creationId xmlns:p14="http://schemas.microsoft.com/office/powerpoint/2010/main" val="3445724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27FE-66AE-0A64-64EE-A3D30ADA91BE}"/>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FDDAC70E-0A5A-33BB-C132-0157660885E0}"/>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B7A05685-363D-F273-78B7-BB0BFBA2CC8B}"/>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Types of AI‑generated false content   – definitions  &amp; examples</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6AFCC6B4-4B8A-5822-9167-5108A093A259}"/>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3E1D6724-1A19-87A5-173C-D63180BB74A9}"/>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E22AE88E-298D-0F74-0BF0-A8846E2A9F04}"/>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68FFB140-AC0F-77DB-EE80-1EE054A5DA88}"/>
              </a:ext>
            </a:extLst>
          </p:cNvPr>
          <p:cNvCxnSpPr>
            <a:cxnSpLocks/>
          </p:cNvCxnSpPr>
          <p:nvPr/>
        </p:nvCxnSpPr>
        <p:spPr>
          <a:xfrm flipH="1">
            <a:off x="2243470" y="990791"/>
            <a:ext cx="953684"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C214AF9D-C2FB-7BAD-2A54-DCEEB164E8D8}"/>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FD15AB02-A77A-9D04-D976-21273C6EAD80}"/>
              </a:ext>
            </a:extLst>
          </p:cNvPr>
          <p:cNvSpPr/>
          <p:nvPr/>
        </p:nvSpPr>
        <p:spPr>
          <a:xfrm>
            <a:off x="5717317" y="439344"/>
            <a:ext cx="6033943" cy="1475469"/>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dirty="0">
                <a:solidFill>
                  <a:srgbClr val="10153D"/>
                </a:solidFill>
                <a:latin typeface="Calibri" panose="020F0502020204030204" pitchFamily="34" charset="0"/>
                <a:cs typeface="Calibri" panose="020F0502020204030204" pitchFamily="34" charset="0"/>
              </a:rPr>
              <a:t>fake </a:t>
            </a:r>
            <a:r>
              <a:rPr lang="de-DE" sz="2200" dirty="0" err="1">
                <a:solidFill>
                  <a:srgbClr val="10153D"/>
                </a:solidFill>
                <a:latin typeface="Calibri" panose="020F0502020204030204" pitchFamily="34" charset="0"/>
                <a:cs typeface="Calibri" panose="020F0502020204030204" pitchFamily="34" charset="0"/>
              </a:rPr>
              <a:t>news</a:t>
            </a:r>
            <a:r>
              <a:rPr lang="de-DE" sz="2200" dirty="0">
                <a:solidFill>
                  <a:srgbClr val="10153D"/>
                </a:solidFill>
                <a:latin typeface="Calibri" panose="020F0502020204030204" pitchFamily="34" charset="0"/>
                <a:cs typeface="Calibri" panose="020F0502020204030204" pitchFamily="34" charset="0"/>
              </a:rPr>
              <a:t> – </a:t>
            </a:r>
            <a:r>
              <a:rPr lang="de-DE" sz="2200" dirty="0" err="1">
                <a:solidFill>
                  <a:srgbClr val="10153D"/>
                </a:solidFill>
                <a:latin typeface="Calibri" panose="020F0502020204030204" pitchFamily="34" charset="0"/>
                <a:cs typeface="Calibri" panose="020F0502020204030204" pitchFamily="34" charset="0"/>
              </a:rPr>
              <a:t>articles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headlines</a:t>
            </a:r>
            <a:r>
              <a:rPr lang="de-DE" sz="2200" dirty="0">
                <a:solidFill>
                  <a:srgbClr val="10153D"/>
                </a:solidFill>
                <a:latin typeface="Calibri" panose="020F0502020204030204" pitchFamily="34" charset="0"/>
                <a:cs typeface="Calibri" panose="020F0502020204030204" pitchFamily="34" charset="0"/>
              </a:rPr>
              <a:t> in </a:t>
            </a:r>
            <a:r>
              <a:rPr lang="de-DE" sz="2200" dirty="0" err="1">
                <a:solidFill>
                  <a:srgbClr val="10153D"/>
                </a:solidFill>
                <a:latin typeface="Calibri" panose="020F0502020204030204" pitchFamily="34" charset="0"/>
                <a:cs typeface="Calibri" panose="020F0502020204030204" pitchFamily="34" charset="0"/>
              </a:rPr>
              <a:t>media</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that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are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created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modified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by</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look</a:t>
            </a:r>
            <a:r>
              <a:rPr lang="de-DE" sz="2200" dirty="0">
                <a:solidFill>
                  <a:srgbClr val="10153D"/>
                </a:solidFill>
                <a:latin typeface="Calibri" panose="020F0502020204030204" pitchFamily="34" charset="0"/>
                <a:cs typeface="Calibri" panose="020F0502020204030204" pitchFamily="34" charset="0"/>
              </a:rPr>
              <a:t> like </a:t>
            </a:r>
            <a:r>
              <a:rPr lang="de-DE" sz="2200" dirty="0" err="1">
                <a:solidFill>
                  <a:srgbClr val="10153D"/>
                </a:solidFill>
                <a:latin typeface="Calibri" panose="020F0502020204030204" pitchFamily="34" charset="0"/>
                <a:cs typeface="Calibri" panose="020F0502020204030204" pitchFamily="34" charset="0"/>
              </a:rPr>
              <a:t>legitimate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news</a:t>
            </a:r>
            <a:r>
              <a:rPr lang="de-DE" sz="2200" dirty="0">
                <a:solidFill>
                  <a:srgbClr val="10153D"/>
                </a:solidFill>
                <a:latin typeface="Calibri" panose="020F0502020204030204" pitchFamily="34" charset="0"/>
                <a:cs typeface="Calibri" panose="020F0502020204030204" pitchFamily="34" charset="0"/>
              </a:rPr>
              <a:t>, but in </a:t>
            </a:r>
            <a:r>
              <a:rPr lang="de-DE" sz="2200" dirty="0" err="1">
                <a:solidFill>
                  <a:srgbClr val="10153D"/>
                </a:solidFill>
                <a:latin typeface="Calibri" panose="020F0502020204030204" pitchFamily="34" charset="0"/>
                <a:cs typeface="Calibri" panose="020F0502020204030204" pitchFamily="34" charset="0"/>
              </a:rPr>
              <a:t>fact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contain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false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distorted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information</a:t>
            </a:r>
            <a:endParaRPr lang="de-DE" sz="2200" dirty="0">
              <a:solidFill>
                <a:srgbClr val="10153D"/>
              </a:solidFill>
              <a:latin typeface="Calibri" panose="020F0502020204030204" pitchFamily="34" charset="0"/>
              <a:cs typeface="Calibri" panose="020F0502020204030204" pitchFamily="34" charset="0"/>
            </a:endParaRP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47" name="TextBox 26">
            <a:extLst>
              <a:ext uri="{FF2B5EF4-FFF2-40B4-BE49-F238E27FC236}">
                <a16:creationId xmlns:a16="http://schemas.microsoft.com/office/drawing/2014/main" id="{01B46C5E-D9BE-1B1E-89EA-E5E7D86F3D00}"/>
              </a:ext>
            </a:extLst>
          </p:cNvPr>
          <p:cNvSpPr txBox="1"/>
          <p:nvPr/>
        </p:nvSpPr>
        <p:spPr bwMode="auto">
          <a:xfrm>
            <a:off x="4990707" y="243670"/>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05</a:t>
            </a:r>
          </a:p>
        </p:txBody>
      </p:sp>
      <p:cxnSp>
        <p:nvCxnSpPr>
          <p:cNvPr id="60" name="Straight Connector 57">
            <a:extLst>
              <a:ext uri="{FF2B5EF4-FFF2-40B4-BE49-F238E27FC236}">
                <a16:creationId xmlns:a16="http://schemas.microsoft.com/office/drawing/2014/main" id="{9B2B0C02-6C0A-9AB9-DB95-702BDD9C6E5A}"/>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12F71FBC-777E-741E-4F21-3498A02B2093}"/>
              </a:ext>
            </a:extLst>
          </p:cNvPr>
          <p:cNvSpPr/>
          <p:nvPr/>
        </p:nvSpPr>
        <p:spPr>
          <a:xfrm>
            <a:off x="5717317" y="2063017"/>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dirty="0">
                <a:solidFill>
                  <a:srgbClr val="10153D"/>
                </a:solidFill>
                <a:latin typeface="Calibri" panose="020F0502020204030204" pitchFamily="34" charset="0"/>
                <a:cs typeface="Calibri" panose="020F0502020204030204" pitchFamily="34" charset="0"/>
              </a:rPr>
              <a:t>fake </a:t>
            </a:r>
            <a:r>
              <a:rPr lang="de-DE" sz="2200" dirty="0" err="1">
                <a:solidFill>
                  <a:srgbClr val="10153D"/>
                </a:solidFill>
                <a:latin typeface="Calibri" panose="020F0502020204030204" pitchFamily="34" charset="0"/>
                <a:cs typeface="Calibri" panose="020F0502020204030204" pitchFamily="34" charset="0"/>
              </a:rPr>
              <a:t>quotes</a:t>
            </a:r>
            <a:r>
              <a:rPr lang="de-DE" sz="2200" dirty="0">
                <a:solidFill>
                  <a:srgbClr val="10153D"/>
                </a:solidFill>
                <a:latin typeface="Calibri" panose="020F0502020204030204" pitchFamily="34" charset="0"/>
                <a:cs typeface="Calibri" panose="020F0502020204030204" pitchFamily="34" charset="0"/>
              </a:rPr>
              <a:t> – </a:t>
            </a:r>
            <a:r>
              <a:rPr lang="de-DE" sz="2200" dirty="0" err="1">
                <a:solidFill>
                  <a:srgbClr val="10153D"/>
                </a:solidFill>
                <a:latin typeface="Calibri" panose="020F0502020204030204" pitchFamily="34" charset="0"/>
                <a:cs typeface="Calibri" panose="020F0502020204030204" pitchFamily="34" charset="0"/>
              </a:rPr>
              <a:t>statements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falsely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attributed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celebrities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politicians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scientists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generated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by</a:t>
            </a:r>
            <a:r>
              <a:rPr lang="de-DE" sz="2200" dirty="0">
                <a:solidFill>
                  <a:srgbClr val="10153D"/>
                </a:solidFill>
                <a:latin typeface="Calibri" panose="020F0502020204030204" pitchFamily="34" charset="0"/>
                <a:cs typeface="Calibri" panose="020F0502020204030204" pitchFamily="34" charset="0"/>
              </a:rPr>
              <a:t> AI in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form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quotations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66" name="TextBox 26">
            <a:extLst>
              <a:ext uri="{FF2B5EF4-FFF2-40B4-BE49-F238E27FC236}">
                <a16:creationId xmlns:a16="http://schemas.microsoft.com/office/drawing/2014/main" id="{BAFE5205-5267-ED08-3163-CF85A0AAF9A6}"/>
              </a:ext>
            </a:extLst>
          </p:cNvPr>
          <p:cNvSpPr txBox="1"/>
          <p:nvPr/>
        </p:nvSpPr>
        <p:spPr bwMode="auto">
          <a:xfrm>
            <a:off x="4990707" y="1867343"/>
            <a:ext cx="710713" cy="677108"/>
          </a:xfrm>
          <a:prstGeom prst="rect">
            <a:avLst/>
          </a:prstGeom>
          <a:noFill/>
        </p:spPr>
        <p:txBody>
          <a:bodyPr wrap="square" anchor="b">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06</a:t>
            </a:r>
          </a:p>
        </p:txBody>
      </p:sp>
      <p:cxnSp>
        <p:nvCxnSpPr>
          <p:cNvPr id="102" name="Straight Connector 57">
            <a:extLst>
              <a:ext uri="{FF2B5EF4-FFF2-40B4-BE49-F238E27FC236}">
                <a16:creationId xmlns:a16="http://schemas.microsoft.com/office/drawing/2014/main" id="{98BA97DF-DC4C-332C-F9C9-1A512E66AC23}"/>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9C5B5C07-1C6A-79B6-20C9-C14C1CAB30A4}"/>
              </a:ext>
            </a:extLst>
          </p:cNvPr>
          <p:cNvSpPr/>
          <p:nvPr/>
        </p:nvSpPr>
        <p:spPr>
          <a:xfrm>
            <a:off x="5717317" y="3686690"/>
            <a:ext cx="6033944"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dirty="0">
                <a:solidFill>
                  <a:srgbClr val="10153D"/>
                </a:solidFill>
                <a:latin typeface="Calibri" panose="020F0502020204030204" pitchFamily="34" charset="0"/>
                <a:cs typeface="Calibri" panose="020F0502020204030204" pitchFamily="34" charset="0"/>
              </a:rPr>
              <a:t>fake </a:t>
            </a:r>
            <a:r>
              <a:rPr lang="de-DE" sz="2200" dirty="0" err="1">
                <a:solidFill>
                  <a:srgbClr val="10153D"/>
                </a:solidFill>
                <a:latin typeface="Calibri" panose="020F0502020204030204" pitchFamily="34" charset="0"/>
                <a:cs typeface="Calibri" panose="020F0502020204030204" pitchFamily="34" charset="0"/>
              </a:rPr>
              <a:t>images</a:t>
            </a:r>
            <a:r>
              <a:rPr lang="de-DE" sz="2200" dirty="0">
                <a:solidFill>
                  <a:srgbClr val="10153D"/>
                </a:solidFill>
                <a:latin typeface="Calibri" panose="020F0502020204030204" pitchFamily="34" charset="0"/>
                <a:cs typeface="Calibri" panose="020F0502020204030204" pitchFamily="34" charset="0"/>
              </a:rPr>
              <a:t> – </a:t>
            </a:r>
            <a:r>
              <a:rPr lang="de-DE" sz="2200" dirty="0" err="1">
                <a:solidFill>
                  <a:srgbClr val="10153D"/>
                </a:solidFill>
                <a:latin typeface="Calibri" panose="020F0502020204030204" pitchFamily="34" charset="0"/>
                <a:cs typeface="Calibri" panose="020F0502020204030204" pitchFamily="34" charset="0"/>
              </a:rPr>
              <a:t>graphics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photos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events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that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never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occurred</a:t>
            </a:r>
            <a:r>
              <a:rPr lang="de-DE" sz="2200" dirty="0">
                <a:solidFill>
                  <a:srgbClr val="10153D"/>
                </a:solidFill>
                <a:latin typeface="Calibri" panose="020F0502020204030204" pitchFamily="34" charset="0"/>
                <a:cs typeface="Calibri" panose="020F0502020204030204" pitchFamily="34" charset="0"/>
              </a:rPr>
              <a:t> (e.g., </a:t>
            </a:r>
            <a:r>
              <a:rPr lang="de-DE" sz="2200" dirty="0" err="1">
                <a:solidFill>
                  <a:srgbClr val="10153D"/>
                </a:solidFill>
                <a:latin typeface="Calibri" panose="020F0502020204030204" pitchFamily="34" charset="0"/>
                <a:cs typeface="Calibri" panose="020F0502020204030204" pitchFamily="34" charset="0"/>
              </a:rPr>
              <a:t>political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arrests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disasters</a:t>
            </a:r>
            <a:r>
              <a:rPr lang="de-DE" sz="2200" dirty="0">
                <a:solidFill>
                  <a:srgbClr val="10153D"/>
                </a:solidFill>
                <a:latin typeface="Calibri" panose="020F0502020204030204" pitchFamily="34" charset="0"/>
                <a:cs typeface="Calibri" panose="020F0502020204030204" pitchFamily="34" charset="0"/>
              </a:rPr>
              <a:t>, social </a:t>
            </a:r>
            <a:r>
              <a:rPr lang="de-DE" sz="2200" dirty="0" err="1">
                <a:solidFill>
                  <a:srgbClr val="10153D"/>
                </a:solidFill>
                <a:latin typeface="Calibri" panose="020F0502020204030204" pitchFamily="34" charset="0"/>
                <a:cs typeface="Calibri" panose="020F0502020204030204" pitchFamily="34" charset="0"/>
              </a:rPr>
              <a:t>events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created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by</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image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generators</a:t>
            </a:r>
            <a:endParaRPr lang="de-DE" sz="2200" dirty="0">
              <a:solidFill>
                <a:srgbClr val="10153D"/>
              </a:solidFill>
              <a:latin typeface="Calibri" panose="020F0502020204030204" pitchFamily="34" charset="0"/>
              <a:cs typeface="Calibri" panose="020F0502020204030204" pitchFamily="34" charset="0"/>
            </a:endParaRP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137" name="TextBox 26">
            <a:extLst>
              <a:ext uri="{FF2B5EF4-FFF2-40B4-BE49-F238E27FC236}">
                <a16:creationId xmlns:a16="http://schemas.microsoft.com/office/drawing/2014/main" id="{090850B7-0394-83B8-3663-4EC7A8D3544A}"/>
              </a:ext>
            </a:extLst>
          </p:cNvPr>
          <p:cNvSpPr txBox="1"/>
          <p:nvPr/>
        </p:nvSpPr>
        <p:spPr bwMode="auto">
          <a:xfrm>
            <a:off x="4990707" y="3491016"/>
            <a:ext cx="710713" cy="677108"/>
          </a:xfrm>
          <a:prstGeom prst="rect">
            <a:avLst/>
          </a:prstGeom>
          <a:noFill/>
        </p:spPr>
        <p:txBody>
          <a:bodyPr wrap="square" anchor="b">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07</a:t>
            </a:r>
          </a:p>
        </p:txBody>
      </p:sp>
      <p:cxnSp>
        <p:nvCxnSpPr>
          <p:cNvPr id="138" name="Straight Connector 57">
            <a:extLst>
              <a:ext uri="{FF2B5EF4-FFF2-40B4-BE49-F238E27FC236}">
                <a16:creationId xmlns:a16="http://schemas.microsoft.com/office/drawing/2014/main" id="{7EB5D81A-607D-82CF-46F7-398D153FC20A}"/>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F5355280-6984-953E-0333-BE57D972B167}"/>
              </a:ext>
            </a:extLst>
          </p:cNvPr>
          <p:cNvSpPr/>
          <p:nvPr/>
        </p:nvSpPr>
        <p:spPr>
          <a:xfrm>
            <a:off x="5717317" y="5310363"/>
            <a:ext cx="6310171"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dirty="0">
                <a:solidFill>
                  <a:srgbClr val="10153D"/>
                </a:solidFill>
                <a:latin typeface="Calibri" panose="020F0502020204030204" pitchFamily="34" charset="0"/>
                <a:cs typeface="Calibri" panose="020F0502020204030204" pitchFamily="34" charset="0"/>
              </a:rPr>
              <a:t>fake </a:t>
            </a:r>
            <a:r>
              <a:rPr lang="de-DE" sz="2200" dirty="0" err="1">
                <a:solidFill>
                  <a:srgbClr val="10153D"/>
                </a:solidFill>
                <a:latin typeface="Calibri" panose="020F0502020204030204" pitchFamily="34" charset="0"/>
                <a:cs typeface="Calibri" panose="020F0502020204030204" pitchFamily="34" charset="0"/>
              </a:rPr>
              <a:t>voice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recordings</a:t>
            </a:r>
            <a:r>
              <a:rPr lang="de-DE" sz="2200" dirty="0">
                <a:solidFill>
                  <a:srgbClr val="10153D"/>
                </a:solidFill>
                <a:latin typeface="Calibri" panose="020F0502020204030204" pitchFamily="34" charset="0"/>
                <a:cs typeface="Calibri" panose="020F0502020204030204" pitchFamily="34" charset="0"/>
              </a:rPr>
              <a:t> – </a:t>
            </a:r>
            <a:r>
              <a:rPr lang="de-DE" sz="2200" dirty="0" err="1">
                <a:solidFill>
                  <a:srgbClr val="10153D"/>
                </a:solidFill>
                <a:latin typeface="Calibri" panose="020F0502020204030204" pitchFamily="34" charset="0"/>
                <a:cs typeface="Calibri" panose="020F0502020204030204" pitchFamily="34" charset="0"/>
              </a:rPr>
              <a:t>synthetic</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voices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public</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figures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used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create</a:t>
            </a:r>
            <a:r>
              <a:rPr lang="de-DE" sz="2200" dirty="0">
                <a:solidFill>
                  <a:srgbClr val="10153D"/>
                </a:solidFill>
                <a:latin typeface="Calibri" panose="020F0502020204030204" pitchFamily="34" charset="0"/>
                <a:cs typeface="Calibri" panose="020F0502020204030204" pitchFamily="34" charset="0"/>
              </a:rPr>
              <a:t> fake </a:t>
            </a:r>
            <a:r>
              <a:rPr lang="de-DE" sz="2200" dirty="0" err="1">
                <a:solidFill>
                  <a:srgbClr val="10153D"/>
                </a:solidFill>
                <a:latin typeface="Calibri" panose="020F0502020204030204" pitchFamily="34" charset="0"/>
                <a:cs typeface="Calibri" panose="020F0502020204030204" pitchFamily="34" charset="0"/>
              </a:rPr>
              <a:t>audio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clips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conversations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statements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speeches</a:t>
            </a:r>
            <a:endParaRPr lang="de-DE" sz="2200" dirty="0">
              <a:solidFill>
                <a:srgbClr val="10153D"/>
              </a:solidFill>
              <a:latin typeface="Calibri" panose="020F0502020204030204" pitchFamily="34" charset="0"/>
              <a:cs typeface="Calibri" panose="020F0502020204030204" pitchFamily="34" charset="0"/>
            </a:endParaRP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sp>
        <p:nvSpPr>
          <p:cNvPr id="140" name="TextBox 26">
            <a:extLst>
              <a:ext uri="{FF2B5EF4-FFF2-40B4-BE49-F238E27FC236}">
                <a16:creationId xmlns:a16="http://schemas.microsoft.com/office/drawing/2014/main" id="{D6F210F9-070F-2631-965F-3423EA0F9C67}"/>
              </a:ext>
            </a:extLst>
          </p:cNvPr>
          <p:cNvSpPr txBox="1"/>
          <p:nvPr/>
        </p:nvSpPr>
        <p:spPr bwMode="auto">
          <a:xfrm>
            <a:off x="4990707" y="5114689"/>
            <a:ext cx="710713" cy="677108"/>
          </a:xfrm>
          <a:prstGeom prst="rect">
            <a:avLst/>
          </a:prstGeom>
          <a:noFill/>
        </p:spPr>
        <p:txBody>
          <a:bodyPr wrap="square" anchor="b">
            <a:spAutoFit/>
          </a:bodyPr>
          <a:lstStyle/>
          <a:p>
            <a:pPr algn="ctr">
              <a:defRPr/>
            </a:pPr>
            <a:r>
              <a:rPr lang="en-US" sz="3800" b="1" dirty="0">
                <a:solidFill>
                  <a:srgbClr val="22BDBF"/>
                </a:solidFill>
                <a:latin typeface="Calibri" panose="020F0502020204030204" pitchFamily="34" charset="0"/>
                <a:ea typeface="Roboto Cn" pitchFamily="2" charset="0"/>
                <a:cs typeface="Calibri" panose="020F0502020204030204" pitchFamily="34" charset="0"/>
              </a:rPr>
              <a:t>08</a:t>
            </a:r>
          </a:p>
        </p:txBody>
      </p:sp>
      <p:cxnSp>
        <p:nvCxnSpPr>
          <p:cNvPr id="141" name="Straight Connector 57">
            <a:extLst>
              <a:ext uri="{FF2B5EF4-FFF2-40B4-BE49-F238E27FC236}">
                <a16:creationId xmlns:a16="http://schemas.microsoft.com/office/drawing/2014/main" id="{D1D05872-088C-9C29-771A-0ABE36DA0B2F}"/>
              </a:ext>
            </a:extLst>
          </p:cNvPr>
          <p:cNvCxnSpPr>
            <a:cxnSpLocks/>
          </p:cNvCxnSpPr>
          <p:nvPr/>
        </p:nvCxnSpPr>
        <p:spPr>
          <a:xfrm flipH="1">
            <a:off x="4851888" y="5546265"/>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C50E838F-AC98-F307-A2C5-74F6BF9560FE}"/>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2F573E8A-7DCE-14FC-67F1-B72F7AF4D7F6}"/>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54B79E44-4021-BA5D-B7C4-F6E5F60EB620}"/>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79A66552-C7CC-57F0-57B7-F94FCFBA3072}"/>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B4F0C438-14B4-1A3D-81E6-1E2D04807211}"/>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547B21AF-4D01-F944-012B-B0747EEA90D7}"/>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EC40EA24-3E7C-F274-44FD-128338EC3761}"/>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50CE10E3-4337-81BB-FB4A-C2DFCC7EFDA7}"/>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EF7BC7E3-FE6E-C464-5DCA-C1B606548D71}"/>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25AEB073-75AB-41B5-7555-BFAD00958F85}"/>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744EB4D5-AB67-9A47-6F58-46EBC0B3A451}"/>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F0E320C4-0195-FF03-C109-5EFB33EC8537}"/>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pic>
        <p:nvPicPr>
          <p:cNvPr id="7" name="Grafika 19" descr="Zdjęcia z polaroidu kontur">
            <a:extLst>
              <a:ext uri="{FF2B5EF4-FFF2-40B4-BE49-F238E27FC236}">
                <a16:creationId xmlns:a16="http://schemas.microsoft.com/office/drawing/2014/main" id="{C1F887CF-BC17-133A-1E6D-CBA8A1A55E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62651" y="3855062"/>
            <a:ext cx="914400" cy="914400"/>
          </a:xfrm>
          <a:prstGeom prst="rect">
            <a:avLst/>
          </a:prstGeom>
        </p:spPr>
      </p:pic>
      <p:pic>
        <p:nvPicPr>
          <p:cNvPr id="8" name="Grafika 30" descr="Mikrofon w radiu kontur">
            <a:extLst>
              <a:ext uri="{FF2B5EF4-FFF2-40B4-BE49-F238E27FC236}">
                <a16:creationId xmlns:a16="http://schemas.microsoft.com/office/drawing/2014/main" id="{7CB1B36D-9D2B-DF5E-CA42-2BDB3F9CF0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20682" y="5417004"/>
            <a:ext cx="914400" cy="914400"/>
          </a:xfrm>
          <a:prstGeom prst="rect">
            <a:avLst/>
          </a:prstGeom>
        </p:spPr>
      </p:pic>
      <p:pic>
        <p:nvPicPr>
          <p:cNvPr id="9" name="Grafika 32" descr="Gazeta kontur">
            <a:extLst>
              <a:ext uri="{FF2B5EF4-FFF2-40B4-BE49-F238E27FC236}">
                <a16:creationId xmlns:a16="http://schemas.microsoft.com/office/drawing/2014/main" id="{008CBE45-1F19-9607-37F1-97D9895263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78825" y="515031"/>
            <a:ext cx="914400" cy="914400"/>
          </a:xfrm>
          <a:prstGeom prst="rect">
            <a:avLst/>
          </a:prstGeom>
        </p:spPr>
      </p:pic>
      <p:pic>
        <p:nvPicPr>
          <p:cNvPr id="10" name="Grafika 36" descr="Cudzysłów kontur">
            <a:extLst>
              <a:ext uri="{FF2B5EF4-FFF2-40B4-BE49-F238E27FC236}">
                <a16:creationId xmlns:a16="http://schemas.microsoft.com/office/drawing/2014/main" id="{46186B7F-0458-46DA-D437-CCC0A850C7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77869" y="2220713"/>
            <a:ext cx="914400" cy="914400"/>
          </a:xfrm>
          <a:prstGeom prst="rect">
            <a:avLst/>
          </a:prstGeom>
        </p:spPr>
      </p:pic>
    </p:spTree>
    <p:extLst>
      <p:ext uri="{BB962C8B-B14F-4D97-AF65-F5344CB8AC3E}">
        <p14:creationId xmlns:p14="http://schemas.microsoft.com/office/powerpoint/2010/main" val="189368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2ED60-53FC-F554-281B-A70FD21944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9A0B49-D638-4386-0332-441F5AEE1F80}"/>
              </a:ext>
            </a:extLst>
          </p:cNvPr>
          <p:cNvSpPr>
            <a:spLocks noGrp="1"/>
          </p:cNvSpPr>
          <p:nvPr>
            <p:ph type="body" sz="quarter" idx="16"/>
          </p:nvPr>
        </p:nvSpPr>
        <p:spPr>
          <a:xfrm>
            <a:off x="5297322" y="2639356"/>
            <a:ext cx="6213359" cy="2425420"/>
          </a:xfrm>
        </p:spPr>
        <p:txBody>
          <a:bodyPr>
            <a:noAutofit/>
          </a:bodyPr>
          <a:lstStyle/>
          <a:p>
            <a:r>
              <a:rPr lang="en-US" dirty="0"/>
              <a:t>Data &amp; Context Manipulation  </a:t>
            </a:r>
          </a:p>
          <a:p>
            <a:endParaRPr lang="en-US" b="1" dirty="0"/>
          </a:p>
          <a:p>
            <a:r>
              <a:rPr lang="en-US" b="1" dirty="0"/>
              <a:t>(15 Min)</a:t>
            </a:r>
            <a:r>
              <a:rPr lang="en-US" dirty="0"/>
              <a:t>	</a:t>
            </a:r>
          </a:p>
          <a:p>
            <a:endParaRPr lang="en-US" dirty="0"/>
          </a:p>
        </p:txBody>
      </p:sp>
      <p:sp>
        <p:nvSpPr>
          <p:cNvPr id="5" name="Text Placeholder 4">
            <a:extLst>
              <a:ext uri="{FF2B5EF4-FFF2-40B4-BE49-F238E27FC236}">
                <a16:creationId xmlns:a16="http://schemas.microsoft.com/office/drawing/2014/main" id="{335EDFF4-DAC9-D346-F36F-42D5EB87B8EA}"/>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4BD4C2F0-3E05-FBB7-5BFB-87B6C856B80C}"/>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038681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3A32-7CF0-3BBB-559F-02AE5560F7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98CE48-545E-D2A7-E9A0-FCFD7A711814}"/>
              </a:ext>
            </a:extLst>
          </p:cNvPr>
          <p:cNvSpPr/>
          <p:nvPr/>
        </p:nvSpPr>
        <p:spPr>
          <a:xfrm flipH="1" flipV="1">
            <a:off x="0" y="1912239"/>
            <a:ext cx="12191996" cy="421653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F5F2D15-10B7-65CE-3BEF-465C09CCD939}"/>
              </a:ext>
            </a:extLst>
          </p:cNvPr>
          <p:cNvSpPr txBox="1">
            <a:spLocks/>
          </p:cNvSpPr>
          <p:nvPr/>
        </p:nvSpPr>
        <p:spPr>
          <a:xfrm>
            <a:off x="579275" y="507221"/>
            <a:ext cx="55167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Manipulation of Data Content Typically Concerns</a:t>
            </a:r>
          </a:p>
        </p:txBody>
      </p:sp>
      <p:sp>
        <p:nvSpPr>
          <p:cNvPr id="12" name="Graphic 7">
            <a:extLst>
              <a:ext uri="{FF2B5EF4-FFF2-40B4-BE49-F238E27FC236}">
                <a16:creationId xmlns:a16="http://schemas.microsoft.com/office/drawing/2014/main" id="{72415559-6D2A-98E9-87F2-C9ED21BD4653}"/>
              </a:ext>
            </a:extLst>
          </p:cNvPr>
          <p:cNvSpPr/>
          <p:nvPr/>
        </p:nvSpPr>
        <p:spPr>
          <a:xfrm>
            <a:off x="9142257" y="88902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7E922DF-2E3A-84EB-E909-0F6EE28A604E}"/>
              </a:ext>
            </a:extLst>
          </p:cNvPr>
          <p:cNvSpPr/>
          <p:nvPr/>
        </p:nvSpPr>
        <p:spPr>
          <a:xfrm>
            <a:off x="509166" y="1876239"/>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1638BCB-2A91-0661-DD03-7D919C254782}"/>
              </a:ext>
            </a:extLst>
          </p:cNvPr>
          <p:cNvSpPr txBox="1"/>
          <p:nvPr/>
        </p:nvSpPr>
        <p:spPr>
          <a:xfrm>
            <a:off x="579276" y="2195795"/>
            <a:ext cx="9964900" cy="3354765"/>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Selective presentation of data </a:t>
            </a:r>
            <a:r>
              <a:rPr lang="en-US" sz="2400" dirty="0">
                <a:solidFill>
                  <a:schemeClr val="bg1"/>
                </a:solidFill>
                <a:latin typeface="Calibri" panose="020F0502020204030204" pitchFamily="34" charset="0"/>
                <a:cs typeface="Calibri" panose="020F0502020204030204" pitchFamily="34" charset="0"/>
              </a:rPr>
              <a:t>– showing only the part of the dataset that supports a claim while omitting the rest.</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Changing the chart scale </a:t>
            </a:r>
            <a:r>
              <a:rPr lang="en-US" sz="2400" dirty="0">
                <a:solidFill>
                  <a:schemeClr val="bg1"/>
                </a:solidFill>
                <a:latin typeface="Calibri" panose="020F0502020204030204" pitchFamily="34" charset="0"/>
                <a:cs typeface="Calibri" panose="020F0502020204030204" pitchFamily="34" charset="0"/>
              </a:rPr>
              <a:t>– using a truncated axis or uneven intervals so that small differences appear much larger.</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Omitting the source </a:t>
            </a:r>
            <a:r>
              <a:rPr lang="en-US" sz="2400" dirty="0">
                <a:solidFill>
                  <a:schemeClr val="bg1"/>
                </a:solidFill>
                <a:latin typeface="Calibri" panose="020F0502020204030204" pitchFamily="34" charset="0"/>
                <a:cs typeface="Calibri" panose="020F0502020204030204" pitchFamily="34" charset="0"/>
              </a:rPr>
              <a:t>– presenting a number, chart, or quote without indicating the source, methodology, or date.</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False statistics </a:t>
            </a:r>
            <a:r>
              <a:rPr lang="en-US" sz="2400" dirty="0">
                <a:solidFill>
                  <a:schemeClr val="bg1"/>
                </a:solidFill>
                <a:latin typeface="Calibri" panose="020F0502020204030204" pitchFamily="34" charset="0"/>
                <a:cs typeface="Calibri" panose="020F0502020204030204" pitchFamily="34" charset="0"/>
              </a:rPr>
              <a:t>– presenting invented, incorrect, or mathematically flawed numbers. </a:t>
            </a:r>
          </a:p>
        </p:txBody>
      </p:sp>
      <p:sp>
        <p:nvSpPr>
          <p:cNvPr id="5" name="Freeform 4">
            <a:extLst>
              <a:ext uri="{FF2B5EF4-FFF2-40B4-BE49-F238E27FC236}">
                <a16:creationId xmlns:a16="http://schemas.microsoft.com/office/drawing/2014/main" id="{1AD2D81D-47CC-1C62-4837-8D7FBBCAA52C}"/>
              </a:ext>
            </a:extLst>
          </p:cNvPr>
          <p:cNvSpPr/>
          <p:nvPr/>
        </p:nvSpPr>
        <p:spPr>
          <a:xfrm rot="13101782" flipH="1">
            <a:off x="5981965" y="95997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619764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E81B3-7187-0248-9E12-AA8BDCF596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F0328C0-58D7-7F59-CF56-91579EB54DCF}"/>
              </a:ext>
            </a:extLst>
          </p:cNvPr>
          <p:cNvSpPr/>
          <p:nvPr/>
        </p:nvSpPr>
        <p:spPr>
          <a:xfrm flipH="1" flipV="1">
            <a:off x="0" y="1912239"/>
            <a:ext cx="12191996" cy="421653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E89E6479-7E0C-7A30-A8A8-6FE705A9C63F}"/>
              </a:ext>
            </a:extLst>
          </p:cNvPr>
          <p:cNvSpPr txBox="1">
            <a:spLocks/>
          </p:cNvSpPr>
          <p:nvPr/>
        </p:nvSpPr>
        <p:spPr>
          <a:xfrm>
            <a:off x="579275" y="507221"/>
            <a:ext cx="55167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Manipulation of Data Content Typically Concerns</a:t>
            </a:r>
          </a:p>
        </p:txBody>
      </p:sp>
      <p:sp>
        <p:nvSpPr>
          <p:cNvPr id="12" name="Graphic 7">
            <a:extLst>
              <a:ext uri="{FF2B5EF4-FFF2-40B4-BE49-F238E27FC236}">
                <a16:creationId xmlns:a16="http://schemas.microsoft.com/office/drawing/2014/main" id="{5CA928F8-3371-EA45-46C2-20E1AF95A132}"/>
              </a:ext>
            </a:extLst>
          </p:cNvPr>
          <p:cNvSpPr/>
          <p:nvPr/>
        </p:nvSpPr>
        <p:spPr>
          <a:xfrm>
            <a:off x="9142257" y="88902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45FBC91-0AFA-297D-23D4-8A2A04BB6648}"/>
              </a:ext>
            </a:extLst>
          </p:cNvPr>
          <p:cNvSpPr/>
          <p:nvPr/>
        </p:nvSpPr>
        <p:spPr>
          <a:xfrm>
            <a:off x="509166" y="1876239"/>
            <a:ext cx="45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73123BA-77A8-766B-DC49-761FFCEF9172}"/>
              </a:ext>
            </a:extLst>
          </p:cNvPr>
          <p:cNvSpPr txBox="1"/>
          <p:nvPr/>
        </p:nvSpPr>
        <p:spPr>
          <a:xfrm>
            <a:off x="579276" y="2195795"/>
            <a:ext cx="9964900" cy="4298613"/>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Taking a statement out of context </a:t>
            </a:r>
            <a:r>
              <a:rPr lang="en-US" sz="2400" dirty="0">
                <a:solidFill>
                  <a:schemeClr val="bg1"/>
                </a:solidFill>
                <a:latin typeface="Calibri" panose="020F0502020204030204" pitchFamily="34" charset="0"/>
                <a:cs typeface="Calibri" panose="020F0502020204030204" pitchFamily="34" charset="0"/>
              </a:rPr>
              <a:t>– showing only a short excerpt in a way that changes the original meaning. </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Combining true data with a false interpretation </a:t>
            </a:r>
            <a:r>
              <a:rPr lang="en-US" sz="2400" dirty="0">
                <a:solidFill>
                  <a:schemeClr val="bg1"/>
                </a:solidFill>
                <a:latin typeface="Calibri" panose="020F0502020204030204" pitchFamily="34" charset="0"/>
                <a:cs typeface="Calibri" panose="020F0502020204030204" pitchFamily="34" charset="0"/>
              </a:rPr>
              <a:t>– using correct figures but drawing a misleading or manipulative conclusion from them. </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Selective choice of time frame </a:t>
            </a:r>
            <a:r>
              <a:rPr lang="en-US" sz="2400" dirty="0">
                <a:solidFill>
                  <a:schemeClr val="bg1"/>
                </a:solidFill>
                <a:latin typeface="Calibri" panose="020F0502020204030204" pitchFamily="34" charset="0"/>
                <a:cs typeface="Calibri" panose="020F0502020204030204" pitchFamily="34" charset="0"/>
              </a:rPr>
              <a:t>– choosing the start and end dates so the data artificially suggests growth, decline, or crisis. </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Manipulative category or sample selection </a:t>
            </a:r>
            <a:r>
              <a:rPr lang="en-US" sz="2400" dirty="0">
                <a:solidFill>
                  <a:schemeClr val="bg1"/>
                </a:solidFill>
                <a:latin typeface="Calibri" panose="020F0502020204030204" pitchFamily="34" charset="0"/>
                <a:cs typeface="Calibri" panose="020F0502020204030204" pitchFamily="34" charset="0"/>
              </a:rPr>
              <a:t>– grouping data or choosing the sample in a way that makes the result look more convincing than it really is. </a:t>
            </a:r>
          </a:p>
          <a:p>
            <a:pPr marL="342900" indent="-342900">
              <a:spcAft>
                <a:spcPts val="800"/>
              </a:spcAft>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Aft>
                <a:spcPts val="800"/>
              </a:spcAft>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91E8D574-1092-1315-FAD6-1FD7540FDD46}"/>
              </a:ext>
            </a:extLst>
          </p:cNvPr>
          <p:cNvSpPr/>
          <p:nvPr/>
        </p:nvSpPr>
        <p:spPr>
          <a:xfrm rot="13101782" flipH="1">
            <a:off x="5981965" y="95997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993145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344553"/>
            <a:ext cx="700387" cy="689518"/>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2897496" y="1344554"/>
            <a:ext cx="8475290" cy="689519"/>
          </a:xfrm>
        </p:spPr>
        <p:txBody>
          <a:bodyPr/>
          <a:lstStyle/>
          <a:p>
            <a:pPr>
              <a:tabLst>
                <a:tab pos="7734300" algn="l"/>
              </a:tabLst>
            </a:pPr>
            <a:r>
              <a:rPr lang="en-IE" sz="2100" dirty="0"/>
              <a:t>Disinformation (20 min)	3</a:t>
            </a:r>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056967"/>
            <a:ext cx="700387" cy="689518"/>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2919199" y="2056968"/>
            <a:ext cx="8475290" cy="689519"/>
          </a:xfrm>
        </p:spPr>
        <p:txBody>
          <a:bodyPr/>
          <a:lstStyle/>
          <a:p>
            <a:pPr>
              <a:tabLst>
                <a:tab pos="7726363" algn="l"/>
              </a:tabLst>
            </a:pPr>
            <a:r>
              <a:rPr lang="en-US" sz="2100" dirty="0"/>
              <a:t>Deepfakes  (20 min)	8</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765379"/>
            <a:ext cx="700387" cy="689518"/>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2925778" y="2765379"/>
            <a:ext cx="8475290" cy="689519"/>
          </a:xfrm>
        </p:spPr>
        <p:txBody>
          <a:bodyPr/>
          <a:lstStyle/>
          <a:p>
            <a:pPr>
              <a:tabLst>
                <a:tab pos="7726363" algn="l"/>
              </a:tabLst>
            </a:pPr>
            <a:r>
              <a:rPr lang="en-IE" sz="2100" dirty="0"/>
              <a:t>Data &amp; Context Manipulation (15 min)	17</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504318"/>
            <a:ext cx="700387" cy="689518"/>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2947481" y="3504318"/>
            <a:ext cx="8475290" cy="689519"/>
          </a:xfrm>
        </p:spPr>
        <p:txBody>
          <a:bodyPr/>
          <a:lstStyle/>
          <a:p>
            <a:pPr>
              <a:tabLst>
                <a:tab pos="7726363" algn="l"/>
              </a:tabLst>
            </a:pPr>
            <a:r>
              <a:rPr lang="en-IE" sz="2100" dirty="0"/>
              <a:t>Your Detective Toolkit (20 min)	29</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4228954"/>
            <a:ext cx="700387" cy="689518"/>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2925778" y="4228955"/>
            <a:ext cx="9266222" cy="689519"/>
          </a:xfrm>
        </p:spPr>
        <p:txBody>
          <a:bodyPr/>
          <a:lstStyle/>
          <a:p>
            <a:pPr>
              <a:lnSpc>
                <a:spcPts val="2120"/>
              </a:lnSpc>
              <a:spcBef>
                <a:spcPts val="0"/>
              </a:spcBef>
              <a:tabLst>
                <a:tab pos="7726363" algn="l"/>
              </a:tabLst>
            </a:pPr>
            <a:r>
              <a:rPr lang="en-IE" sz="2100" dirty="0"/>
              <a:t>Content creator responsibility &amp; the </a:t>
            </a:r>
          </a:p>
          <a:p>
            <a:pPr>
              <a:lnSpc>
                <a:spcPts val="2120"/>
              </a:lnSpc>
              <a:spcBef>
                <a:spcPts val="0"/>
              </a:spcBef>
              <a:tabLst>
                <a:tab pos="7726363" algn="l"/>
              </a:tabLst>
            </a:pPr>
            <a:r>
              <a:rPr lang="en-IE" sz="2100" dirty="0"/>
              <a:t>consequences of disinformation  (15 min)	41</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cxnSp>
        <p:nvCxnSpPr>
          <p:cNvPr id="70" name="Straight Connector 69">
            <a:extLst>
              <a:ext uri="{FF2B5EF4-FFF2-40B4-BE49-F238E27FC236}">
                <a16:creationId xmlns:a16="http://schemas.microsoft.com/office/drawing/2014/main" id="{BDD2739B-59B9-BA1A-15D5-CFB5BE8708EA}"/>
              </a:ext>
            </a:extLst>
          </p:cNvPr>
          <p:cNvCxnSpPr>
            <a:cxnSpLocks/>
          </p:cNvCxnSpPr>
          <p:nvPr/>
        </p:nvCxnSpPr>
        <p:spPr>
          <a:xfrm flipH="1">
            <a:off x="1957265" y="420660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A3B3F5D-378B-EEB6-0F8E-EAE48C811825}"/>
              </a:ext>
            </a:extLst>
          </p:cNvPr>
          <p:cNvCxnSpPr>
            <a:cxnSpLocks/>
          </p:cNvCxnSpPr>
          <p:nvPr/>
        </p:nvCxnSpPr>
        <p:spPr>
          <a:xfrm flipH="1">
            <a:off x="1957265" y="348358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AE3F020-49DF-54D9-59DD-3E3EFFA37AF9}"/>
              </a:ext>
            </a:extLst>
          </p:cNvPr>
          <p:cNvCxnSpPr>
            <a:cxnSpLocks/>
          </p:cNvCxnSpPr>
          <p:nvPr/>
        </p:nvCxnSpPr>
        <p:spPr>
          <a:xfrm flipH="1">
            <a:off x="1957265" y="2760562"/>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78268E9-EF7E-0AD3-BFBD-48131C52EC79}"/>
              </a:ext>
            </a:extLst>
          </p:cNvPr>
          <p:cNvCxnSpPr>
            <a:cxnSpLocks/>
          </p:cNvCxnSpPr>
          <p:nvPr/>
        </p:nvCxnSpPr>
        <p:spPr>
          <a:xfrm flipH="1">
            <a:off x="1957265" y="203754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76" name="Graphic 7">
            <a:extLst>
              <a:ext uri="{FF2B5EF4-FFF2-40B4-BE49-F238E27FC236}">
                <a16:creationId xmlns:a16="http://schemas.microsoft.com/office/drawing/2014/main" id="{8DBED5CE-6C66-6C75-57DD-B2DC9A1C88E1}"/>
              </a:ext>
            </a:extLst>
          </p:cNvPr>
          <p:cNvSpPr/>
          <p:nvPr/>
        </p:nvSpPr>
        <p:spPr>
          <a:xfrm>
            <a:off x="-1318493" y="4588000"/>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cxnSp>
        <p:nvCxnSpPr>
          <p:cNvPr id="5" name="Straight Connector 4">
            <a:extLst>
              <a:ext uri="{FF2B5EF4-FFF2-40B4-BE49-F238E27FC236}">
                <a16:creationId xmlns:a16="http://schemas.microsoft.com/office/drawing/2014/main" id="{76DD3ABE-0D9A-073D-CAE1-CDAB274D2E6E}"/>
              </a:ext>
            </a:extLst>
          </p:cNvPr>
          <p:cNvCxnSpPr>
            <a:cxnSpLocks/>
          </p:cNvCxnSpPr>
          <p:nvPr/>
        </p:nvCxnSpPr>
        <p:spPr>
          <a:xfrm flipH="1">
            <a:off x="1970913" y="4916711"/>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9" name="Text Placeholder 27">
            <a:extLst>
              <a:ext uri="{FF2B5EF4-FFF2-40B4-BE49-F238E27FC236}">
                <a16:creationId xmlns:a16="http://schemas.microsoft.com/office/drawing/2014/main" id="{76D9155F-261E-3E41-1111-0783ACF89BFF}"/>
              </a:ext>
            </a:extLst>
          </p:cNvPr>
          <p:cNvSpPr txBox="1">
            <a:spLocks/>
          </p:cNvSpPr>
          <p:nvPr/>
        </p:nvSpPr>
        <p:spPr>
          <a:xfrm>
            <a:off x="2162103" y="4926294"/>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2BDBF"/>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11" name="Text Placeholder 29">
            <a:extLst>
              <a:ext uri="{FF2B5EF4-FFF2-40B4-BE49-F238E27FC236}">
                <a16:creationId xmlns:a16="http://schemas.microsoft.com/office/drawing/2014/main" id="{A793EDD1-1E70-FCC7-1D8E-4C51BFBFF8F8}"/>
              </a:ext>
            </a:extLst>
          </p:cNvPr>
          <p:cNvSpPr txBox="1">
            <a:spLocks/>
          </p:cNvSpPr>
          <p:nvPr/>
        </p:nvSpPr>
        <p:spPr>
          <a:xfrm>
            <a:off x="2947481" y="4926294"/>
            <a:ext cx="847529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10153D"/>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7726363" algn="l"/>
              </a:tabLst>
            </a:pPr>
            <a:r>
              <a:rPr lang="en-IE" sz="2100" dirty="0"/>
              <a:t>Exercises and examples  (25 min)	47</a:t>
            </a:r>
          </a:p>
        </p:txBody>
      </p:sp>
      <p:cxnSp>
        <p:nvCxnSpPr>
          <p:cNvPr id="13" name="Straight Connector 12">
            <a:extLst>
              <a:ext uri="{FF2B5EF4-FFF2-40B4-BE49-F238E27FC236}">
                <a16:creationId xmlns:a16="http://schemas.microsoft.com/office/drawing/2014/main" id="{87E5A4D6-9560-337A-8F75-4118A8B4AA36}"/>
              </a:ext>
            </a:extLst>
          </p:cNvPr>
          <p:cNvCxnSpPr>
            <a:cxnSpLocks/>
          </p:cNvCxnSpPr>
          <p:nvPr/>
        </p:nvCxnSpPr>
        <p:spPr>
          <a:xfrm flipH="1">
            <a:off x="1957265" y="5628579"/>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BBFC-BB47-4BC5-F40E-5D0C20A49F3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7D6A6ED-9D6C-DAC2-D13D-DC47F2B9ADE5}"/>
              </a:ext>
            </a:extLst>
          </p:cNvPr>
          <p:cNvSpPr/>
          <p:nvPr/>
        </p:nvSpPr>
        <p:spPr>
          <a:xfrm flipH="1">
            <a:off x="3484815" y="0"/>
            <a:ext cx="870068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419354E-378F-6396-D30B-EFB2FAFE242D}"/>
              </a:ext>
            </a:extLst>
          </p:cNvPr>
          <p:cNvSpPr/>
          <p:nvPr/>
        </p:nvSpPr>
        <p:spPr>
          <a:xfrm>
            <a:off x="8232567"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08988CD7-F5C9-9120-4F52-FA6CD1676AEA}"/>
              </a:ext>
            </a:extLst>
          </p:cNvPr>
          <p:cNvSpPr txBox="1"/>
          <p:nvPr/>
        </p:nvSpPr>
        <p:spPr>
          <a:xfrm>
            <a:off x="3796432" y="2135368"/>
            <a:ext cx="7962182" cy="4154984"/>
          </a:xfrm>
          <a:prstGeom prst="rect">
            <a:avLst/>
          </a:prstGeom>
          <a:noFill/>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Let us assume that we want to present the sales values of four products offered by our company. Unfortunately, product B (red </a:t>
            </a:r>
            <a:r>
              <a:rPr lang="en-US" sz="2400" dirty="0" err="1">
                <a:solidFill>
                  <a:schemeClr val="bg1"/>
                </a:solidFill>
                <a:latin typeface="Calibri" panose="020F0502020204030204" pitchFamily="34" charset="0"/>
                <a:cs typeface="Calibri" panose="020F0502020204030204" pitchFamily="34" charset="0"/>
              </a:rPr>
              <a:t>colour</a:t>
            </a:r>
            <a:r>
              <a:rPr lang="en-US" sz="2400" dirty="0">
                <a:solidFill>
                  <a:schemeClr val="bg1"/>
                </a:solidFill>
                <a:latin typeface="Calibri" panose="020F0502020204030204" pitchFamily="34" charset="0"/>
                <a:cs typeface="Calibri" panose="020F0502020204030204" pitchFamily="34" charset="0"/>
              </a:rPr>
              <a:t>), which is the cornerstone of our offer, is not selling as well as it did earlier. </a:t>
            </a:r>
            <a:r>
              <a:rPr lang="en-US" sz="2400" b="1" dirty="0">
                <a:solidFill>
                  <a:schemeClr val="bg1"/>
                </a:solidFill>
                <a:latin typeface="Calibri" panose="020F0502020204030204" pitchFamily="34" charset="0"/>
                <a:cs typeface="Calibri" panose="020F0502020204030204" pitchFamily="34" charset="0"/>
              </a:rPr>
              <a:t>No problem – we can easily hide this.</a:t>
            </a:r>
          </a:p>
          <a:p>
            <a:endParaRPr lang="en-US" sz="2400" b="1"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When using a stacked bar chart, we can make the sales decline go unnoticed or at least make it appear less drastic than it really is. When visualizing the same data on a line chart, we can clearly see the true picture of the situation – the downward trend is clearly visible. </a:t>
            </a:r>
            <a:r>
              <a:rPr lang="pl-PL" sz="2400" dirty="0">
                <a:solidFill>
                  <a:schemeClr val="bg1"/>
                </a:solidFill>
                <a:latin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cs typeface="Calibri" panose="020F0502020204030204" pitchFamily="34" charset="0"/>
              </a:rPr>
              <a:t>It is hard to believe that both charts present the same data, isn’t it?</a:t>
            </a:r>
          </a:p>
        </p:txBody>
      </p:sp>
      <p:sp>
        <p:nvSpPr>
          <p:cNvPr id="2" name="pole tekstowe 19">
            <a:extLst>
              <a:ext uri="{FF2B5EF4-FFF2-40B4-BE49-F238E27FC236}">
                <a16:creationId xmlns:a16="http://schemas.microsoft.com/office/drawing/2014/main" id="{86F56340-D74B-0794-FE3E-40BB72C5C1D8}"/>
              </a:ext>
            </a:extLst>
          </p:cNvPr>
          <p:cNvSpPr txBox="1"/>
          <p:nvPr/>
        </p:nvSpPr>
        <p:spPr>
          <a:xfrm>
            <a:off x="579277" y="5302361"/>
            <a:ext cx="1592423" cy="734625"/>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See the next slide</a:t>
            </a:r>
          </a:p>
        </p:txBody>
      </p:sp>
      <p:sp>
        <p:nvSpPr>
          <p:cNvPr id="6" name="Freeform 5">
            <a:extLst>
              <a:ext uri="{FF2B5EF4-FFF2-40B4-BE49-F238E27FC236}">
                <a16:creationId xmlns:a16="http://schemas.microsoft.com/office/drawing/2014/main" id="{4A96C224-BA30-0E7E-7B35-3CA769464A5E}"/>
              </a:ext>
            </a:extLst>
          </p:cNvPr>
          <p:cNvSpPr/>
          <p:nvPr/>
        </p:nvSpPr>
        <p:spPr>
          <a:xfrm rot="13408227" flipH="1">
            <a:off x="1888251" y="549463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6D9CC561-B66A-11C2-179B-843FD6B1D1E4}"/>
              </a:ext>
            </a:extLst>
          </p:cNvPr>
          <p:cNvSpPr txBox="1">
            <a:spLocks/>
          </p:cNvSpPr>
          <p:nvPr/>
        </p:nvSpPr>
        <p:spPr>
          <a:xfrm>
            <a:off x="579277" y="4643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Practical Examples</a:t>
            </a:r>
          </a:p>
          <a:p>
            <a:pPr marL="0" indent="0">
              <a:buNone/>
            </a:pPr>
            <a:endParaRPr lang="en-US" sz="3600" b="1" dirty="0">
              <a:solidFill>
                <a:srgbClr val="22BDBF"/>
              </a:solidFill>
              <a:cs typeface="Times New Roman" panose="02020603050405020304" pitchFamily="18" charset="0"/>
            </a:endParaRPr>
          </a:p>
          <a:p>
            <a:pPr marL="0" indent="0">
              <a:buNone/>
            </a:pPr>
            <a:r>
              <a:rPr lang="en-US" sz="3600" b="1" dirty="0">
                <a:solidFill>
                  <a:srgbClr val="10153D"/>
                </a:solidFill>
                <a:cs typeface="Times New Roman" panose="02020603050405020304" pitchFamily="18" charset="0"/>
              </a:rPr>
              <a:t>Hiding the Trend</a:t>
            </a: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0609FAC0-8CD8-8C8D-E2F6-98DC82AEC32A}"/>
              </a:ext>
            </a:extLst>
          </p:cNvPr>
          <p:cNvSpPr/>
          <p:nvPr/>
        </p:nvSpPr>
        <p:spPr>
          <a:xfrm>
            <a:off x="0" y="1727027"/>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603727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1342824"/>
            <a:ext cx="12185500" cy="448045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4224109" y="318958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FE1BAE81-8A6E-9812-2CCB-A5BD783DE8AA}"/>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9BAF31EF-3B0B-D6CE-7621-B63260551C7C}"/>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Hiding the Trend</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grpSp>
        <p:nvGrpSpPr>
          <p:cNvPr id="13" name="Group 12">
            <a:extLst>
              <a:ext uri="{FF2B5EF4-FFF2-40B4-BE49-F238E27FC236}">
                <a16:creationId xmlns:a16="http://schemas.microsoft.com/office/drawing/2014/main" id="{CD1170A9-A4D1-3918-BA5A-5559BE045FAA}"/>
              </a:ext>
            </a:extLst>
          </p:cNvPr>
          <p:cNvGrpSpPr/>
          <p:nvPr/>
        </p:nvGrpSpPr>
        <p:grpSpPr>
          <a:xfrm>
            <a:off x="5584037" y="108518"/>
            <a:ext cx="6607963" cy="4757882"/>
            <a:chOff x="4630327" y="1397786"/>
            <a:chExt cx="7555173" cy="5439895"/>
          </a:xfrm>
        </p:grpSpPr>
        <p:sp>
          <p:nvSpPr>
            <p:cNvPr id="7" name="Rectangle 6">
              <a:extLst>
                <a:ext uri="{FF2B5EF4-FFF2-40B4-BE49-F238E27FC236}">
                  <a16:creationId xmlns:a16="http://schemas.microsoft.com/office/drawing/2014/main" id="{4C81229B-7688-E4B4-2C85-2E4C2E8D6E5F}"/>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E54ADF92-74E2-42B1-E970-3D0C759D51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sp>
        <p:nvSpPr>
          <p:cNvPr id="3" name="TextBox 2">
            <a:extLst>
              <a:ext uri="{FF2B5EF4-FFF2-40B4-BE49-F238E27FC236}">
                <a16:creationId xmlns:a16="http://schemas.microsoft.com/office/drawing/2014/main" id="{2AFAA213-A59F-831F-2DAB-2C509D963CAD}"/>
              </a:ext>
            </a:extLst>
          </p:cNvPr>
          <p:cNvSpPr txBox="1"/>
          <p:nvPr/>
        </p:nvSpPr>
        <p:spPr>
          <a:xfrm>
            <a:off x="568028" y="1625441"/>
            <a:ext cx="5119778" cy="646331"/>
          </a:xfrm>
          <a:prstGeom prst="rect">
            <a:avLst/>
          </a:prstGeom>
          <a:noFill/>
        </p:spPr>
        <p:txBody>
          <a:bodyPr wrap="square">
            <a:spAutoFit/>
          </a:bodyPr>
          <a:lstStyle/>
          <a:p>
            <a:r>
              <a:rPr lang="en-US" sz="1200" dirty="0">
                <a:solidFill>
                  <a:schemeClr val="bg1"/>
                </a:solidFill>
                <a:latin typeface="Calibri" panose="020F0502020204030204" pitchFamily="34" charset="0"/>
                <a:cs typeface="Calibri" panose="020F0502020204030204" pitchFamily="34" charset="0"/>
              </a:rPr>
              <a:t>ICAN. (n.d.). A short guide to manipulation in data visualizations. Retrieved May 17, 2026, from https://</a:t>
            </a:r>
            <a:r>
              <a:rPr lang="en-US" sz="1200" dirty="0" err="1">
                <a:solidFill>
                  <a:schemeClr val="bg1"/>
                </a:solidFill>
                <a:latin typeface="Calibri" panose="020F0502020204030204" pitchFamily="34" charset="0"/>
                <a:cs typeface="Calibri" panose="020F0502020204030204" pitchFamily="34" charset="0"/>
              </a:rPr>
              <a:t>www.ican.pl</a:t>
            </a:r>
            <a:r>
              <a:rPr lang="en-US" sz="1200" dirty="0">
                <a:solidFill>
                  <a:schemeClr val="bg1"/>
                </a:solidFill>
                <a:latin typeface="Calibri" panose="020F0502020204030204" pitchFamily="34" charset="0"/>
                <a:cs typeface="Calibri" panose="020F0502020204030204" pitchFamily="34" charset="0"/>
              </a:rPr>
              <a:t>/b/</a:t>
            </a:r>
            <a:r>
              <a:rPr lang="en-US" sz="1200" dirty="0" err="1">
                <a:solidFill>
                  <a:schemeClr val="bg1"/>
                </a:solidFill>
                <a:latin typeface="Calibri" panose="020F0502020204030204" pitchFamily="34" charset="0"/>
                <a:cs typeface="Calibri" panose="020F0502020204030204" pitchFamily="34" charset="0"/>
              </a:rPr>
              <a:t>krotki</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przewodnik</a:t>
            </a:r>
            <a:r>
              <a:rPr lang="en-US" sz="1200" dirty="0">
                <a:solidFill>
                  <a:schemeClr val="bg1"/>
                </a:solidFill>
                <a:latin typeface="Calibri" panose="020F0502020204030204" pitchFamily="34" charset="0"/>
                <a:cs typeface="Calibri" panose="020F0502020204030204" pitchFamily="34" charset="0"/>
              </a:rPr>
              <a:t>-po-</a:t>
            </a:r>
            <a:r>
              <a:rPr lang="en-US" sz="1200" dirty="0" err="1">
                <a:solidFill>
                  <a:schemeClr val="bg1"/>
                </a:solidFill>
                <a:latin typeface="Calibri" panose="020F0502020204030204" pitchFamily="34" charset="0"/>
                <a:cs typeface="Calibri" panose="020F0502020204030204" pitchFamily="34" charset="0"/>
              </a:rPr>
              <a:t>manipulacji</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wizualizacjami-danych</a:t>
            </a:r>
            <a:r>
              <a:rPr lang="en-US" sz="1200" dirty="0">
                <a:solidFill>
                  <a:schemeClr val="bg1"/>
                </a:solidFill>
                <a:latin typeface="Calibri" panose="020F0502020204030204" pitchFamily="34" charset="0"/>
                <a:cs typeface="Calibri" panose="020F0502020204030204" pitchFamily="34" charset="0"/>
              </a:rPr>
              <a:t>/16IwGIn0h</a:t>
            </a:r>
          </a:p>
        </p:txBody>
      </p:sp>
      <p:pic>
        <p:nvPicPr>
          <p:cNvPr id="5" name="Obraz 29">
            <a:extLst>
              <a:ext uri="{FF2B5EF4-FFF2-40B4-BE49-F238E27FC236}">
                <a16:creationId xmlns:a16="http://schemas.microsoft.com/office/drawing/2014/main" id="{0304AD80-264E-7F1B-021B-957E8524B5ED}"/>
              </a:ext>
            </a:extLst>
          </p:cNvPr>
          <p:cNvPicPr>
            <a:picLocks noChangeAspect="1"/>
          </p:cNvPicPr>
          <p:nvPr/>
        </p:nvPicPr>
        <p:blipFill>
          <a:blip r:embed="rId4"/>
          <a:stretch>
            <a:fillRect/>
          </a:stretch>
        </p:blipFill>
        <p:spPr>
          <a:xfrm>
            <a:off x="7134810" y="779127"/>
            <a:ext cx="4753720" cy="3021703"/>
          </a:xfrm>
          <a:prstGeom prst="rect">
            <a:avLst/>
          </a:prstGeom>
          <a:ln>
            <a:noFill/>
          </a:ln>
          <a:effectLst/>
        </p:spPr>
      </p:pic>
      <p:grpSp>
        <p:nvGrpSpPr>
          <p:cNvPr id="6" name="Group 5">
            <a:extLst>
              <a:ext uri="{FF2B5EF4-FFF2-40B4-BE49-F238E27FC236}">
                <a16:creationId xmlns:a16="http://schemas.microsoft.com/office/drawing/2014/main" id="{1944DFB9-37AB-425B-E165-A6DF660613BA}"/>
              </a:ext>
            </a:extLst>
          </p:cNvPr>
          <p:cNvGrpSpPr/>
          <p:nvPr/>
        </p:nvGrpSpPr>
        <p:grpSpPr>
          <a:xfrm flipH="1">
            <a:off x="-45238" y="2289978"/>
            <a:ext cx="6607963" cy="4757882"/>
            <a:chOff x="4630327" y="1397786"/>
            <a:chExt cx="7555173" cy="5439895"/>
          </a:xfrm>
        </p:grpSpPr>
        <p:sp>
          <p:nvSpPr>
            <p:cNvPr id="15" name="Rectangle 14">
              <a:extLst>
                <a:ext uri="{FF2B5EF4-FFF2-40B4-BE49-F238E27FC236}">
                  <a16:creationId xmlns:a16="http://schemas.microsoft.com/office/drawing/2014/main" id="{BD0D8A7D-F9C4-C26E-2F8A-8FE902836128}"/>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5">
              <a:extLst>
                <a:ext uri="{FF2B5EF4-FFF2-40B4-BE49-F238E27FC236}">
                  <a16:creationId xmlns:a16="http://schemas.microsoft.com/office/drawing/2014/main" id="{CF4AEFD2-B23D-5097-0D88-5D28E483D1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pic>
        <p:nvPicPr>
          <p:cNvPr id="20" name="Obraz 27">
            <a:extLst>
              <a:ext uri="{FF2B5EF4-FFF2-40B4-BE49-F238E27FC236}">
                <a16:creationId xmlns:a16="http://schemas.microsoft.com/office/drawing/2014/main" id="{AC655439-9923-6EC1-54E8-72765F7CB479}"/>
              </a:ext>
            </a:extLst>
          </p:cNvPr>
          <p:cNvPicPr>
            <a:picLocks noChangeAspect="1"/>
          </p:cNvPicPr>
          <p:nvPr/>
        </p:nvPicPr>
        <p:blipFill>
          <a:blip r:embed="rId5"/>
          <a:stretch>
            <a:fillRect/>
          </a:stretch>
        </p:blipFill>
        <p:spPr>
          <a:xfrm>
            <a:off x="189863" y="3023391"/>
            <a:ext cx="4939000" cy="3100716"/>
          </a:xfrm>
          <a:prstGeom prst="rect">
            <a:avLst/>
          </a:prstGeom>
          <a:ln>
            <a:noFill/>
          </a:ln>
          <a:effectLst/>
        </p:spPr>
      </p:pic>
    </p:spTree>
    <p:extLst>
      <p:ext uri="{BB962C8B-B14F-4D97-AF65-F5344CB8AC3E}">
        <p14:creationId xmlns:p14="http://schemas.microsoft.com/office/powerpoint/2010/main" val="2547776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0260C-FA48-1051-EA59-BBD9233B258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5402FA2-5546-2486-8CA4-F62B9F7BCEAD}"/>
              </a:ext>
            </a:extLst>
          </p:cNvPr>
          <p:cNvSpPr/>
          <p:nvPr/>
        </p:nvSpPr>
        <p:spPr>
          <a:xfrm flipH="1">
            <a:off x="3484815" y="0"/>
            <a:ext cx="870068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CB1ED6B-2C56-72E7-A71A-B35F31CFB7A3}"/>
              </a:ext>
            </a:extLst>
          </p:cNvPr>
          <p:cNvSpPr/>
          <p:nvPr/>
        </p:nvSpPr>
        <p:spPr>
          <a:xfrm>
            <a:off x="8232567"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27BA19ED-3D76-DD57-70D4-A40B7F92BEEE}"/>
              </a:ext>
            </a:extLst>
          </p:cNvPr>
          <p:cNvSpPr txBox="1"/>
          <p:nvPr/>
        </p:nvSpPr>
        <p:spPr>
          <a:xfrm>
            <a:off x="3796432" y="2135368"/>
            <a:ext cx="7419256" cy="3046988"/>
          </a:xfrm>
          <a:prstGeom prst="rect">
            <a:avLst/>
          </a:prstGeom>
          <a:noFill/>
        </p:spPr>
        <p:txBody>
          <a:bodyPr wrap="square">
            <a:spAutoFit/>
          </a:bodyPr>
          <a:lstStyle/>
          <a:p>
            <a:r>
              <a:rPr lang="en-IE" sz="2400" dirty="0">
                <a:solidFill>
                  <a:schemeClr val="bg1"/>
                </a:solidFill>
                <a:latin typeface="Calibri" panose="020F0502020204030204" pitchFamily="34" charset="0"/>
                <a:cs typeface="Calibri" panose="020F0502020204030204" pitchFamily="34" charset="0"/>
              </a:rPr>
              <a:t>On the first chart, the scale starts at 0. We can see that the difference, for example, between bars 2 and 7 is not significant.</a:t>
            </a:r>
          </a:p>
          <a:p>
            <a:endParaRPr lang="en-IE" sz="2400" dirty="0">
              <a:solidFill>
                <a:schemeClr val="bg1"/>
              </a:solidFill>
              <a:latin typeface="Calibri" panose="020F0502020204030204" pitchFamily="34" charset="0"/>
              <a:cs typeface="Calibri" panose="020F0502020204030204" pitchFamily="34" charset="0"/>
            </a:endParaRPr>
          </a:p>
          <a:p>
            <a:r>
              <a:rPr lang="en-IE" sz="2400" dirty="0">
                <a:solidFill>
                  <a:schemeClr val="bg1"/>
                </a:solidFill>
                <a:latin typeface="Calibri" panose="020F0502020204030204" pitchFamily="34" charset="0"/>
                <a:cs typeface="Calibri" panose="020F0502020204030204" pitchFamily="34" charset="0"/>
              </a:rPr>
              <a:t>On the second chart, the same data are visualized again. In this case, the scale starts at 100. Here the differences between the individual bars are significant.</a:t>
            </a:r>
          </a:p>
          <a:p>
            <a:endParaRPr lang="en-US" sz="2400" b="1" dirty="0">
              <a:solidFill>
                <a:schemeClr val="bg1"/>
              </a:solidFill>
              <a:latin typeface="Calibri" panose="020F0502020204030204" pitchFamily="34" charset="0"/>
              <a:cs typeface="Calibri" panose="020F0502020204030204" pitchFamily="34" charset="0"/>
            </a:endParaRPr>
          </a:p>
        </p:txBody>
      </p:sp>
      <p:sp>
        <p:nvSpPr>
          <p:cNvPr id="2" name="pole tekstowe 19">
            <a:extLst>
              <a:ext uri="{FF2B5EF4-FFF2-40B4-BE49-F238E27FC236}">
                <a16:creationId xmlns:a16="http://schemas.microsoft.com/office/drawing/2014/main" id="{3CD23A31-2A20-84D1-CD8F-F81235F3EF6B}"/>
              </a:ext>
            </a:extLst>
          </p:cNvPr>
          <p:cNvSpPr txBox="1"/>
          <p:nvPr/>
        </p:nvSpPr>
        <p:spPr>
          <a:xfrm>
            <a:off x="579277" y="5302361"/>
            <a:ext cx="1592423" cy="734625"/>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See the next slide</a:t>
            </a:r>
          </a:p>
        </p:txBody>
      </p:sp>
      <p:sp>
        <p:nvSpPr>
          <p:cNvPr id="6" name="Freeform 5">
            <a:extLst>
              <a:ext uri="{FF2B5EF4-FFF2-40B4-BE49-F238E27FC236}">
                <a16:creationId xmlns:a16="http://schemas.microsoft.com/office/drawing/2014/main" id="{3C78665C-10E5-F107-DB85-B04988A36D17}"/>
              </a:ext>
            </a:extLst>
          </p:cNvPr>
          <p:cNvSpPr/>
          <p:nvPr/>
        </p:nvSpPr>
        <p:spPr>
          <a:xfrm rot="13408227" flipH="1">
            <a:off x="1888251" y="549463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F1D780CB-879E-9A61-53BC-8E70A7D6ADB2}"/>
              </a:ext>
            </a:extLst>
          </p:cNvPr>
          <p:cNvSpPr txBox="1">
            <a:spLocks/>
          </p:cNvSpPr>
          <p:nvPr/>
        </p:nvSpPr>
        <p:spPr>
          <a:xfrm>
            <a:off x="579277" y="4643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Practical Examples</a:t>
            </a:r>
          </a:p>
          <a:p>
            <a:pPr marL="0" indent="0">
              <a:buNone/>
            </a:pPr>
            <a:endParaRPr lang="en-US" sz="3600" b="1" dirty="0">
              <a:solidFill>
                <a:srgbClr val="22BDBF"/>
              </a:solidFill>
              <a:cs typeface="Times New Roman" panose="02020603050405020304" pitchFamily="18" charset="0"/>
            </a:endParaRPr>
          </a:p>
          <a:p>
            <a:pPr marL="0" indent="0">
              <a:buNone/>
            </a:pPr>
            <a:r>
              <a:rPr lang="en-US" sz="3600" b="1" dirty="0">
                <a:solidFill>
                  <a:srgbClr val="10153D"/>
                </a:solidFill>
                <a:cs typeface="Times New Roman" panose="02020603050405020304" pitchFamily="18" charset="0"/>
              </a:rPr>
              <a:t>Scale Change</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D86C4BBE-BDC2-DD37-D35A-6BD98C789446}"/>
              </a:ext>
            </a:extLst>
          </p:cNvPr>
          <p:cNvSpPr/>
          <p:nvPr/>
        </p:nvSpPr>
        <p:spPr>
          <a:xfrm>
            <a:off x="0" y="1727027"/>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241390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B469C-28F2-B8D9-B5DE-5D5A90261CA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DC2FE04-BD94-A63E-0F88-A3EDB79E847C}"/>
              </a:ext>
            </a:extLst>
          </p:cNvPr>
          <p:cNvSpPr/>
          <p:nvPr/>
        </p:nvSpPr>
        <p:spPr>
          <a:xfrm flipH="1">
            <a:off x="0" y="1342824"/>
            <a:ext cx="12185500" cy="448045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4B51F6A-B953-F531-2ACC-1BD649D8E0E0}"/>
              </a:ext>
            </a:extLst>
          </p:cNvPr>
          <p:cNvSpPr/>
          <p:nvPr/>
        </p:nvSpPr>
        <p:spPr>
          <a:xfrm>
            <a:off x="3273240" y="95739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1CD45FB9-5B6B-B94C-5FF7-034B06CF323E}"/>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63ED0F84-C9F7-A48F-9E21-2E339A2CC50C}"/>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Scale Change</a:t>
            </a:r>
            <a:endParaRPr lang="en-US" sz="3600" b="1" dirty="0">
              <a:solidFill>
                <a:srgbClr val="22BDBF"/>
              </a:solidFill>
              <a:cs typeface="Times New Roman" panose="02020603050405020304" pitchFamily="18" charset="0"/>
            </a:endParaRPr>
          </a:p>
        </p:txBody>
      </p:sp>
      <p:grpSp>
        <p:nvGrpSpPr>
          <p:cNvPr id="13" name="Group 12">
            <a:extLst>
              <a:ext uri="{FF2B5EF4-FFF2-40B4-BE49-F238E27FC236}">
                <a16:creationId xmlns:a16="http://schemas.microsoft.com/office/drawing/2014/main" id="{6FD8D32B-40EF-F5AF-799D-6CD11AEE99E5}"/>
              </a:ext>
            </a:extLst>
          </p:cNvPr>
          <p:cNvGrpSpPr/>
          <p:nvPr/>
        </p:nvGrpSpPr>
        <p:grpSpPr>
          <a:xfrm>
            <a:off x="5584037" y="108518"/>
            <a:ext cx="6607963" cy="4757882"/>
            <a:chOff x="4630327" y="1397786"/>
            <a:chExt cx="7555173" cy="5439895"/>
          </a:xfrm>
        </p:grpSpPr>
        <p:sp>
          <p:nvSpPr>
            <p:cNvPr id="7" name="Rectangle 6">
              <a:extLst>
                <a:ext uri="{FF2B5EF4-FFF2-40B4-BE49-F238E27FC236}">
                  <a16:creationId xmlns:a16="http://schemas.microsoft.com/office/drawing/2014/main" id="{3B9D3C3D-DBAE-E496-DB4B-68E673B08B44}"/>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5B7AD2C1-F179-2145-F4D5-3A082F9F85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grpSp>
        <p:nvGrpSpPr>
          <p:cNvPr id="6" name="Group 5">
            <a:extLst>
              <a:ext uri="{FF2B5EF4-FFF2-40B4-BE49-F238E27FC236}">
                <a16:creationId xmlns:a16="http://schemas.microsoft.com/office/drawing/2014/main" id="{A38A3E22-2D64-5F19-3396-EF01D23A8237}"/>
              </a:ext>
            </a:extLst>
          </p:cNvPr>
          <p:cNvGrpSpPr/>
          <p:nvPr/>
        </p:nvGrpSpPr>
        <p:grpSpPr>
          <a:xfrm flipH="1">
            <a:off x="-45238" y="2289978"/>
            <a:ext cx="6607963" cy="4757882"/>
            <a:chOff x="4630327" y="1397786"/>
            <a:chExt cx="7555173" cy="5439895"/>
          </a:xfrm>
        </p:grpSpPr>
        <p:sp>
          <p:nvSpPr>
            <p:cNvPr id="15" name="Rectangle 14">
              <a:extLst>
                <a:ext uri="{FF2B5EF4-FFF2-40B4-BE49-F238E27FC236}">
                  <a16:creationId xmlns:a16="http://schemas.microsoft.com/office/drawing/2014/main" id="{9E4E53D5-5321-467D-B250-0FAFD91B358E}"/>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5">
              <a:extLst>
                <a:ext uri="{FF2B5EF4-FFF2-40B4-BE49-F238E27FC236}">
                  <a16:creationId xmlns:a16="http://schemas.microsoft.com/office/drawing/2014/main" id="{9ED49349-E668-69A9-83B6-498B9359F5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pic>
        <p:nvPicPr>
          <p:cNvPr id="2" name="Obraz 12">
            <a:extLst>
              <a:ext uri="{FF2B5EF4-FFF2-40B4-BE49-F238E27FC236}">
                <a16:creationId xmlns:a16="http://schemas.microsoft.com/office/drawing/2014/main" id="{CCBD689E-B10A-B3F2-C004-DC66CD8D048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1801" y="2923185"/>
            <a:ext cx="4975562" cy="3114645"/>
          </a:xfrm>
          <a:prstGeom prst="rect">
            <a:avLst/>
          </a:prstGeom>
          <a:ln>
            <a:noFill/>
          </a:ln>
          <a:effectLst/>
        </p:spPr>
      </p:pic>
      <p:pic>
        <p:nvPicPr>
          <p:cNvPr id="4" name="Obraz 17">
            <a:extLst>
              <a:ext uri="{FF2B5EF4-FFF2-40B4-BE49-F238E27FC236}">
                <a16:creationId xmlns:a16="http://schemas.microsoft.com/office/drawing/2014/main" id="{A1569ACA-D107-5E3E-822F-C3C64A620B9F}"/>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7195935" y="642381"/>
            <a:ext cx="4876457" cy="3095729"/>
          </a:xfrm>
          <a:prstGeom prst="rect">
            <a:avLst/>
          </a:prstGeom>
          <a:ln>
            <a:noFill/>
          </a:ln>
          <a:effectLst/>
        </p:spPr>
      </p:pic>
    </p:spTree>
    <p:extLst>
      <p:ext uri="{BB962C8B-B14F-4D97-AF65-F5344CB8AC3E}">
        <p14:creationId xmlns:p14="http://schemas.microsoft.com/office/powerpoint/2010/main" val="2080307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0C509-E49D-F9B2-53F3-3FB59FCDF78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48D22B2-F8CA-5BDA-B403-0F6A7731812E}"/>
              </a:ext>
            </a:extLst>
          </p:cNvPr>
          <p:cNvSpPr/>
          <p:nvPr/>
        </p:nvSpPr>
        <p:spPr>
          <a:xfrm flipH="1">
            <a:off x="3484815" y="0"/>
            <a:ext cx="870068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38F1D762-42B4-3F8C-862C-374E880DCC81}"/>
              </a:ext>
            </a:extLst>
          </p:cNvPr>
          <p:cNvSpPr/>
          <p:nvPr/>
        </p:nvSpPr>
        <p:spPr>
          <a:xfrm>
            <a:off x="8232567"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6300FF77-9740-4981-FEE4-3CEF565D0154}"/>
              </a:ext>
            </a:extLst>
          </p:cNvPr>
          <p:cNvSpPr txBox="1"/>
          <p:nvPr/>
        </p:nvSpPr>
        <p:spPr>
          <a:xfrm>
            <a:off x="3796432" y="2135368"/>
            <a:ext cx="8090768" cy="4760278"/>
          </a:xfrm>
          <a:prstGeom prst="rect">
            <a:avLst/>
          </a:prstGeom>
          <a:noFill/>
        </p:spPr>
        <p:txBody>
          <a:bodyPr wrap="square">
            <a:spAutoFit/>
          </a:bodyPr>
          <a:lstStyle/>
          <a:p>
            <a:pPr>
              <a:lnSpc>
                <a:spcPts val="2560"/>
              </a:lnSpc>
            </a:pPr>
            <a:r>
              <a:rPr lang="en-IE" sz="2300" dirty="0">
                <a:solidFill>
                  <a:schemeClr val="bg1"/>
                </a:solidFill>
                <a:latin typeface="Calibri" panose="020F0502020204030204" pitchFamily="34" charset="0"/>
                <a:cs typeface="Calibri" panose="020F0502020204030204" pitchFamily="34" charset="0"/>
              </a:rPr>
              <a:t>In 2008, Steve Jobs presented Apple’s share of the smartphone market. In the chart above (which is an accurate reproduction of the one shown by Steve Jobs), we can clearly see that the slice representing Apple is larger than the one representing „others”. It also does not appear significantly smaller than RIM’s (BlackBerry) share. However, if we look at the percentage values, Apple had half the market share of RIM at that time. </a:t>
            </a:r>
          </a:p>
          <a:p>
            <a:pPr>
              <a:lnSpc>
                <a:spcPts val="2560"/>
              </a:lnSpc>
            </a:pPr>
            <a:endParaRPr lang="en-IE" sz="2300" dirty="0">
              <a:solidFill>
                <a:schemeClr val="bg1"/>
              </a:solidFill>
              <a:latin typeface="Calibri" panose="020F0502020204030204" pitchFamily="34" charset="0"/>
              <a:cs typeface="Calibri" panose="020F0502020204030204" pitchFamily="34" charset="0"/>
            </a:endParaRPr>
          </a:p>
          <a:p>
            <a:pPr>
              <a:lnSpc>
                <a:spcPts val="2560"/>
              </a:lnSpc>
            </a:pPr>
            <a:r>
              <a:rPr lang="en-IE" sz="2300" dirty="0">
                <a:solidFill>
                  <a:schemeClr val="bg1"/>
                </a:solidFill>
                <a:latin typeface="Calibri" panose="020F0502020204030204" pitchFamily="34" charset="0"/>
                <a:cs typeface="Calibri" panose="020F0502020204030204" pitchFamily="34" charset="0"/>
              </a:rPr>
              <a:t>At first glance, we do not notice that this is a 3D chart. It has been cleverly rotated to make it look more vertical. The effect is further intensified by changing the font size: a smaller font is used for the less significant shares, while the same size font is used for RIM, Apple, and „others”.</a:t>
            </a:r>
          </a:p>
          <a:p>
            <a:pPr>
              <a:lnSpc>
                <a:spcPts val="2560"/>
              </a:lnSpc>
            </a:pPr>
            <a:endParaRPr lang="en-US" sz="2300" b="1" dirty="0">
              <a:solidFill>
                <a:schemeClr val="bg1"/>
              </a:solidFill>
              <a:latin typeface="Calibri" panose="020F0502020204030204" pitchFamily="34" charset="0"/>
              <a:cs typeface="Calibri" panose="020F0502020204030204" pitchFamily="34" charset="0"/>
            </a:endParaRPr>
          </a:p>
        </p:txBody>
      </p:sp>
      <p:sp>
        <p:nvSpPr>
          <p:cNvPr id="2" name="pole tekstowe 19">
            <a:extLst>
              <a:ext uri="{FF2B5EF4-FFF2-40B4-BE49-F238E27FC236}">
                <a16:creationId xmlns:a16="http://schemas.microsoft.com/office/drawing/2014/main" id="{00DABA45-315A-DD4D-6151-6C45FD21AB99}"/>
              </a:ext>
            </a:extLst>
          </p:cNvPr>
          <p:cNvSpPr txBox="1"/>
          <p:nvPr/>
        </p:nvSpPr>
        <p:spPr>
          <a:xfrm>
            <a:off x="579277" y="5302361"/>
            <a:ext cx="1592423" cy="734625"/>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See the next slide</a:t>
            </a:r>
          </a:p>
        </p:txBody>
      </p:sp>
      <p:sp>
        <p:nvSpPr>
          <p:cNvPr id="6" name="Freeform 5">
            <a:extLst>
              <a:ext uri="{FF2B5EF4-FFF2-40B4-BE49-F238E27FC236}">
                <a16:creationId xmlns:a16="http://schemas.microsoft.com/office/drawing/2014/main" id="{25B33C58-F8B1-9A15-DFF8-DEA0F8AD5274}"/>
              </a:ext>
            </a:extLst>
          </p:cNvPr>
          <p:cNvSpPr/>
          <p:nvPr/>
        </p:nvSpPr>
        <p:spPr>
          <a:xfrm rot="13408227" flipH="1">
            <a:off x="1888251" y="549463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995C8B80-0660-978F-A9FB-363DD8CB5907}"/>
              </a:ext>
            </a:extLst>
          </p:cNvPr>
          <p:cNvSpPr txBox="1">
            <a:spLocks/>
          </p:cNvSpPr>
          <p:nvPr/>
        </p:nvSpPr>
        <p:spPr>
          <a:xfrm>
            <a:off x="579277" y="4643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Practical Examples</a:t>
            </a:r>
          </a:p>
          <a:p>
            <a:pPr marL="0" indent="0">
              <a:buNone/>
            </a:pPr>
            <a:endParaRPr lang="en-US" sz="3600" b="1" dirty="0">
              <a:solidFill>
                <a:srgbClr val="22BDBF"/>
              </a:solidFill>
              <a:cs typeface="Times New Roman" panose="02020603050405020304" pitchFamily="18" charset="0"/>
            </a:endParaRPr>
          </a:p>
          <a:p>
            <a:pPr marL="0" indent="0">
              <a:buNone/>
            </a:pPr>
            <a:r>
              <a:rPr lang="en-US" sz="3600" b="1" dirty="0">
                <a:solidFill>
                  <a:srgbClr val="10153D"/>
                </a:solidFill>
                <a:cs typeface="Times New Roman" panose="02020603050405020304" pitchFamily="18" charset="0"/>
              </a:rPr>
              <a:t>False Perspective</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0C96AB6D-2652-E8E7-A2B9-E2ECF70B3936}"/>
              </a:ext>
            </a:extLst>
          </p:cNvPr>
          <p:cNvSpPr/>
          <p:nvPr/>
        </p:nvSpPr>
        <p:spPr>
          <a:xfrm>
            <a:off x="0" y="1727027"/>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264645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B8EE-E147-1465-5935-5E7460B6894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C242551-968E-1F2E-A33E-BF29AC521401}"/>
              </a:ext>
            </a:extLst>
          </p:cNvPr>
          <p:cNvSpPr/>
          <p:nvPr/>
        </p:nvSpPr>
        <p:spPr>
          <a:xfrm flipH="1">
            <a:off x="0" y="1342824"/>
            <a:ext cx="12185500" cy="448045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3C47519B-2B52-E5E0-5184-9A3B79A5C214}"/>
              </a:ext>
            </a:extLst>
          </p:cNvPr>
          <p:cNvSpPr/>
          <p:nvPr/>
        </p:nvSpPr>
        <p:spPr>
          <a:xfrm>
            <a:off x="-670110" y="283997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0A00BB3-DC67-9612-93CB-5D5E0FB18DBA}"/>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E4855787-E3F8-9841-9BDD-FF1E147A401A}"/>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False Perspective</a:t>
            </a:r>
          </a:p>
          <a:p>
            <a:pPr marL="0" indent="0">
              <a:buNone/>
            </a:pPr>
            <a:endParaRPr lang="en-US" sz="3600" b="1" dirty="0">
              <a:solidFill>
                <a:srgbClr val="10153D"/>
              </a:solidFill>
              <a:cs typeface="Times New Roman" panose="02020603050405020304" pitchFamily="18" charset="0"/>
            </a:endParaRPr>
          </a:p>
        </p:txBody>
      </p:sp>
      <p:grpSp>
        <p:nvGrpSpPr>
          <p:cNvPr id="13" name="Group 12">
            <a:extLst>
              <a:ext uri="{FF2B5EF4-FFF2-40B4-BE49-F238E27FC236}">
                <a16:creationId xmlns:a16="http://schemas.microsoft.com/office/drawing/2014/main" id="{5C40CBCC-23E4-9635-ABF5-4AFBD4A64D51}"/>
              </a:ext>
            </a:extLst>
          </p:cNvPr>
          <p:cNvGrpSpPr/>
          <p:nvPr/>
        </p:nvGrpSpPr>
        <p:grpSpPr>
          <a:xfrm>
            <a:off x="3143250" y="468217"/>
            <a:ext cx="9048750" cy="6515304"/>
            <a:chOff x="4630327" y="1397786"/>
            <a:chExt cx="7555173" cy="5439895"/>
          </a:xfrm>
        </p:grpSpPr>
        <p:sp>
          <p:nvSpPr>
            <p:cNvPr id="7" name="Rectangle 6">
              <a:extLst>
                <a:ext uri="{FF2B5EF4-FFF2-40B4-BE49-F238E27FC236}">
                  <a16:creationId xmlns:a16="http://schemas.microsoft.com/office/drawing/2014/main" id="{1EDE30E7-F671-4180-0FB7-F22A2134238E}"/>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30525DE3-766A-9A4D-205B-EA0D9DBE25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sp>
        <p:nvSpPr>
          <p:cNvPr id="3" name="TextBox 2">
            <a:extLst>
              <a:ext uri="{FF2B5EF4-FFF2-40B4-BE49-F238E27FC236}">
                <a16:creationId xmlns:a16="http://schemas.microsoft.com/office/drawing/2014/main" id="{0BF90C3B-9A77-10D4-9154-0B439012C95F}"/>
              </a:ext>
            </a:extLst>
          </p:cNvPr>
          <p:cNvSpPr txBox="1"/>
          <p:nvPr/>
        </p:nvSpPr>
        <p:spPr>
          <a:xfrm>
            <a:off x="568028" y="1625441"/>
            <a:ext cx="3661072" cy="1015663"/>
          </a:xfrm>
          <a:prstGeom prst="rect">
            <a:avLst/>
          </a:prstGeom>
          <a:noFill/>
        </p:spPr>
        <p:txBody>
          <a:bodyPr wrap="square">
            <a:spAutoFit/>
          </a:bodyPr>
          <a:lstStyle/>
          <a:p>
            <a:r>
              <a:rPr lang="en-US" sz="1200" dirty="0">
                <a:solidFill>
                  <a:schemeClr val="bg1"/>
                </a:solidFill>
                <a:latin typeface="Calibri" panose="020F0502020204030204" pitchFamily="34" charset="0"/>
                <a:cs typeface="Calibri" panose="020F0502020204030204" pitchFamily="34" charset="0"/>
              </a:rPr>
              <a:t>ICAN. (n.d.). A short guide to manipulation in data visualizations. Retrieved May 17, 2026, from https://</a:t>
            </a:r>
            <a:r>
              <a:rPr lang="en-US" sz="1200" dirty="0" err="1">
                <a:solidFill>
                  <a:schemeClr val="bg1"/>
                </a:solidFill>
                <a:latin typeface="Calibri" panose="020F0502020204030204" pitchFamily="34" charset="0"/>
                <a:cs typeface="Calibri" panose="020F0502020204030204" pitchFamily="34" charset="0"/>
              </a:rPr>
              <a:t>www.ican.pl</a:t>
            </a:r>
            <a:r>
              <a:rPr lang="en-US" sz="1200" dirty="0">
                <a:solidFill>
                  <a:schemeClr val="bg1"/>
                </a:solidFill>
                <a:latin typeface="Calibri" panose="020F0502020204030204" pitchFamily="34" charset="0"/>
                <a:cs typeface="Calibri" panose="020F0502020204030204" pitchFamily="34" charset="0"/>
              </a:rPr>
              <a:t>/b/</a:t>
            </a:r>
            <a:r>
              <a:rPr lang="en-US" sz="1200" dirty="0" err="1">
                <a:solidFill>
                  <a:schemeClr val="bg1"/>
                </a:solidFill>
                <a:latin typeface="Calibri" panose="020F0502020204030204" pitchFamily="34" charset="0"/>
                <a:cs typeface="Calibri" panose="020F0502020204030204" pitchFamily="34" charset="0"/>
              </a:rPr>
              <a:t>krotki</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przewodnik</a:t>
            </a:r>
            <a:r>
              <a:rPr lang="en-US" sz="1200" dirty="0">
                <a:solidFill>
                  <a:schemeClr val="bg1"/>
                </a:solidFill>
                <a:latin typeface="Calibri" panose="020F0502020204030204" pitchFamily="34" charset="0"/>
                <a:cs typeface="Calibri" panose="020F0502020204030204" pitchFamily="34" charset="0"/>
              </a:rPr>
              <a:t>-po-</a:t>
            </a:r>
            <a:r>
              <a:rPr lang="en-US" sz="1200" dirty="0" err="1">
                <a:solidFill>
                  <a:schemeClr val="bg1"/>
                </a:solidFill>
                <a:latin typeface="Calibri" panose="020F0502020204030204" pitchFamily="34" charset="0"/>
                <a:cs typeface="Calibri" panose="020F0502020204030204" pitchFamily="34" charset="0"/>
              </a:rPr>
              <a:t>manipulacji</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wizualizacjami-danych</a:t>
            </a:r>
            <a:r>
              <a:rPr lang="en-US" sz="1200" dirty="0">
                <a:solidFill>
                  <a:schemeClr val="bg1"/>
                </a:solidFill>
                <a:latin typeface="Calibri" panose="020F0502020204030204" pitchFamily="34" charset="0"/>
                <a:cs typeface="Calibri" panose="020F0502020204030204" pitchFamily="34" charset="0"/>
              </a:rPr>
              <a:t>/16IwGIn0h</a:t>
            </a:r>
          </a:p>
          <a:p>
            <a:endParaRPr lang="en-US" sz="1200" dirty="0">
              <a:solidFill>
                <a:schemeClr val="bg1"/>
              </a:solidFill>
              <a:latin typeface="Calibri" panose="020F0502020204030204" pitchFamily="34" charset="0"/>
              <a:cs typeface="Calibri" panose="020F0502020204030204" pitchFamily="34" charset="0"/>
            </a:endParaRPr>
          </a:p>
        </p:txBody>
      </p:sp>
      <p:pic>
        <p:nvPicPr>
          <p:cNvPr id="5" name="Obraz 16">
            <a:extLst>
              <a:ext uri="{FF2B5EF4-FFF2-40B4-BE49-F238E27FC236}">
                <a16:creationId xmlns:a16="http://schemas.microsoft.com/office/drawing/2014/main" id="{3C45CA6F-8809-DA77-71CD-D77731D65AA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rcRect t="2266" b="1183"/>
          <a:stretch>
            <a:fillRect/>
          </a:stretch>
        </p:blipFill>
        <p:spPr>
          <a:xfrm>
            <a:off x="5618276" y="1276909"/>
            <a:ext cx="6005696" cy="4290426"/>
          </a:xfrm>
          <a:prstGeom prst="rect">
            <a:avLst/>
          </a:prstGeom>
          <a:ln>
            <a:noFill/>
          </a:ln>
          <a:effectLst/>
        </p:spPr>
      </p:pic>
    </p:spTree>
    <p:extLst>
      <p:ext uri="{BB962C8B-B14F-4D97-AF65-F5344CB8AC3E}">
        <p14:creationId xmlns:p14="http://schemas.microsoft.com/office/powerpoint/2010/main" val="657999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B0D79-C280-3A3D-6CF5-C1FF3C45EB9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F671719-2817-5B1C-0A7F-21F20DA6E52F}"/>
              </a:ext>
            </a:extLst>
          </p:cNvPr>
          <p:cNvSpPr/>
          <p:nvPr/>
        </p:nvSpPr>
        <p:spPr>
          <a:xfrm flipH="1">
            <a:off x="3484815" y="0"/>
            <a:ext cx="870068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A0F6CE4-02C7-078D-8856-79CDF59FC951}"/>
              </a:ext>
            </a:extLst>
          </p:cNvPr>
          <p:cNvSpPr/>
          <p:nvPr/>
        </p:nvSpPr>
        <p:spPr>
          <a:xfrm>
            <a:off x="8232567"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DE98803A-ECF0-F329-9359-A3F0D62FFB3B}"/>
              </a:ext>
            </a:extLst>
          </p:cNvPr>
          <p:cNvSpPr txBox="1"/>
          <p:nvPr/>
        </p:nvSpPr>
        <p:spPr>
          <a:xfrm>
            <a:off x="3796432" y="2135368"/>
            <a:ext cx="7276381" cy="3760004"/>
          </a:xfrm>
          <a:prstGeom prst="rect">
            <a:avLst/>
          </a:prstGeom>
          <a:noFill/>
        </p:spPr>
        <p:txBody>
          <a:bodyPr wrap="square">
            <a:spAutoFit/>
          </a:bodyPr>
          <a:lstStyle/>
          <a:p>
            <a:pPr>
              <a:lnSpc>
                <a:spcPts val="2560"/>
              </a:lnSpc>
            </a:pPr>
            <a:r>
              <a:rPr lang="en-IE" sz="2300" dirty="0">
                <a:solidFill>
                  <a:schemeClr val="bg1"/>
                </a:solidFill>
                <a:latin typeface="Calibri" panose="020F0502020204030204" pitchFamily="34" charset="0"/>
                <a:cs typeface="Calibri" panose="020F0502020204030204" pitchFamily="34" charset="0"/>
              </a:rPr>
              <a:t>The charts present taxes in the United States. In the chart on the left, we can see the income (in absolute numbers) of particular groups depending on earnings. </a:t>
            </a:r>
          </a:p>
          <a:p>
            <a:pPr>
              <a:lnSpc>
                <a:spcPts val="2560"/>
              </a:lnSpc>
            </a:pPr>
            <a:endParaRPr lang="en-IE" sz="2300" dirty="0">
              <a:solidFill>
                <a:schemeClr val="bg1"/>
              </a:solidFill>
              <a:latin typeface="Calibri" panose="020F0502020204030204" pitchFamily="34" charset="0"/>
              <a:cs typeface="Calibri" panose="020F0502020204030204" pitchFamily="34" charset="0"/>
            </a:endParaRPr>
          </a:p>
          <a:p>
            <a:pPr>
              <a:lnSpc>
                <a:spcPts val="2560"/>
              </a:lnSpc>
            </a:pPr>
            <a:r>
              <a:rPr lang="en-IE" sz="2300" dirty="0">
                <a:solidFill>
                  <a:schemeClr val="bg1"/>
                </a:solidFill>
                <a:latin typeface="Calibri" panose="020F0502020204030204" pitchFamily="34" charset="0"/>
                <a:cs typeface="Calibri" panose="020F0502020204030204" pitchFamily="34" charset="0"/>
              </a:rPr>
              <a:t>The subtle manipulation here lies in grouping the results into different categories so that the chart takes on the shape we want. In this way, a chart that is close to a normal distribution (on the left) can be turned into a “hockey stick” chart (on the right).</a:t>
            </a:r>
          </a:p>
          <a:p>
            <a:pPr>
              <a:lnSpc>
                <a:spcPts val="2560"/>
              </a:lnSpc>
            </a:pPr>
            <a:endParaRPr lang="en-IE" sz="2300" dirty="0">
              <a:solidFill>
                <a:schemeClr val="bg1"/>
              </a:solidFill>
              <a:latin typeface="Calibri" panose="020F0502020204030204" pitchFamily="34" charset="0"/>
              <a:cs typeface="Calibri" panose="020F0502020204030204" pitchFamily="34" charset="0"/>
            </a:endParaRPr>
          </a:p>
          <a:p>
            <a:pPr>
              <a:lnSpc>
                <a:spcPts val="2560"/>
              </a:lnSpc>
            </a:pPr>
            <a:endParaRPr lang="en-US" sz="23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8D57BD3B-3C07-273F-BFE6-F22D56FA5E2B}"/>
              </a:ext>
            </a:extLst>
          </p:cNvPr>
          <p:cNvSpPr txBox="1">
            <a:spLocks/>
          </p:cNvSpPr>
          <p:nvPr/>
        </p:nvSpPr>
        <p:spPr>
          <a:xfrm>
            <a:off x="579277" y="4643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Practical Examples</a:t>
            </a:r>
          </a:p>
          <a:p>
            <a:pPr marL="0" indent="0">
              <a:buNone/>
            </a:pPr>
            <a:endParaRPr lang="en-US" sz="3600" b="1" dirty="0">
              <a:solidFill>
                <a:srgbClr val="22BDBF"/>
              </a:solidFill>
              <a:cs typeface="Times New Roman" panose="02020603050405020304" pitchFamily="18" charset="0"/>
            </a:endParaRPr>
          </a:p>
          <a:p>
            <a:pPr marL="0" indent="0">
              <a:buNone/>
            </a:pPr>
            <a:r>
              <a:rPr lang="en-US" sz="3600" b="1" dirty="0">
                <a:solidFill>
                  <a:srgbClr val="10153D"/>
                </a:solidFill>
                <a:cs typeface="Times New Roman" panose="02020603050405020304" pitchFamily="18" charset="0"/>
              </a:rPr>
              <a:t>Clever Grouping</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B6561737-F0F2-85AA-4051-2601F21B9B66}"/>
              </a:ext>
            </a:extLst>
          </p:cNvPr>
          <p:cNvSpPr/>
          <p:nvPr/>
        </p:nvSpPr>
        <p:spPr>
          <a:xfrm>
            <a:off x="0" y="1727027"/>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39344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DE5C0-25DB-48B3-B30E-A23ED4133DA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51BCBCE-267B-C6B0-43DA-BD18EA5642FD}"/>
              </a:ext>
            </a:extLst>
          </p:cNvPr>
          <p:cNvSpPr/>
          <p:nvPr/>
        </p:nvSpPr>
        <p:spPr>
          <a:xfrm flipH="1">
            <a:off x="3484815" y="0"/>
            <a:ext cx="870068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254C152-D174-DFC5-7F72-C9F1A4ED633F}"/>
              </a:ext>
            </a:extLst>
          </p:cNvPr>
          <p:cNvSpPr/>
          <p:nvPr/>
        </p:nvSpPr>
        <p:spPr>
          <a:xfrm>
            <a:off x="8232567"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DB117B0A-2779-660F-2609-59457FF8864B}"/>
              </a:ext>
            </a:extLst>
          </p:cNvPr>
          <p:cNvSpPr txBox="1"/>
          <p:nvPr/>
        </p:nvSpPr>
        <p:spPr>
          <a:xfrm>
            <a:off x="3796432" y="2135368"/>
            <a:ext cx="7333531" cy="3760004"/>
          </a:xfrm>
          <a:prstGeom prst="rect">
            <a:avLst/>
          </a:prstGeom>
          <a:noFill/>
        </p:spPr>
        <p:txBody>
          <a:bodyPr wrap="square">
            <a:spAutoFit/>
          </a:bodyPr>
          <a:lstStyle/>
          <a:p>
            <a:pPr>
              <a:lnSpc>
                <a:spcPts val="2560"/>
              </a:lnSpc>
            </a:pPr>
            <a:r>
              <a:rPr lang="en-IE" sz="2300" dirty="0">
                <a:solidFill>
                  <a:schemeClr val="bg1"/>
                </a:solidFill>
                <a:latin typeface="Calibri" panose="020F0502020204030204" pitchFamily="34" charset="0"/>
                <a:cs typeface="Calibri" panose="020F0502020204030204" pitchFamily="34" charset="0"/>
              </a:rPr>
              <a:t>When we look at the chart on the left, we come to the conclusion that middle-class people possess the most money. In the chart on the right, several categories have been combined into one larger group. </a:t>
            </a:r>
          </a:p>
          <a:p>
            <a:pPr>
              <a:lnSpc>
                <a:spcPts val="2560"/>
              </a:lnSpc>
            </a:pPr>
            <a:endParaRPr lang="en-IE" sz="2300" dirty="0">
              <a:solidFill>
                <a:schemeClr val="bg1"/>
              </a:solidFill>
              <a:latin typeface="Calibri" panose="020F0502020204030204" pitchFamily="34" charset="0"/>
              <a:cs typeface="Calibri" panose="020F0502020204030204" pitchFamily="34" charset="0"/>
            </a:endParaRPr>
          </a:p>
          <a:p>
            <a:pPr>
              <a:lnSpc>
                <a:spcPts val="2560"/>
              </a:lnSpc>
            </a:pPr>
            <a:r>
              <a:rPr lang="en-IE" sz="2300" dirty="0">
                <a:solidFill>
                  <a:schemeClr val="bg1"/>
                </a:solidFill>
                <a:latin typeface="Calibri" panose="020F0502020204030204" pitchFamily="34" charset="0"/>
                <a:cs typeface="Calibri" panose="020F0502020204030204" pitchFamily="34" charset="0"/>
              </a:rPr>
              <a:t>As a result, we may conclude that the upper class (from 200 thousand dollars upward) has the most money. The same data can lead to completely different conclusions and, consequently, to different civic decisions, including decisions made in elections.</a:t>
            </a:r>
          </a:p>
          <a:p>
            <a:pPr>
              <a:lnSpc>
                <a:spcPts val="2560"/>
              </a:lnSpc>
            </a:pPr>
            <a:endParaRPr lang="en-US" sz="2300" b="1" dirty="0">
              <a:solidFill>
                <a:schemeClr val="bg1"/>
              </a:solidFill>
              <a:latin typeface="Calibri" panose="020F0502020204030204" pitchFamily="34" charset="0"/>
              <a:cs typeface="Calibri" panose="020F0502020204030204" pitchFamily="34" charset="0"/>
            </a:endParaRPr>
          </a:p>
        </p:txBody>
      </p:sp>
      <p:sp>
        <p:nvSpPr>
          <p:cNvPr id="2" name="pole tekstowe 19">
            <a:extLst>
              <a:ext uri="{FF2B5EF4-FFF2-40B4-BE49-F238E27FC236}">
                <a16:creationId xmlns:a16="http://schemas.microsoft.com/office/drawing/2014/main" id="{F880374F-58CB-074C-9FAB-5A64FFC09C18}"/>
              </a:ext>
            </a:extLst>
          </p:cNvPr>
          <p:cNvSpPr txBox="1"/>
          <p:nvPr/>
        </p:nvSpPr>
        <p:spPr>
          <a:xfrm>
            <a:off x="579277" y="5302361"/>
            <a:ext cx="1592423" cy="734625"/>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See the next slide</a:t>
            </a:r>
          </a:p>
        </p:txBody>
      </p:sp>
      <p:sp>
        <p:nvSpPr>
          <p:cNvPr id="6" name="Freeform 5">
            <a:extLst>
              <a:ext uri="{FF2B5EF4-FFF2-40B4-BE49-F238E27FC236}">
                <a16:creationId xmlns:a16="http://schemas.microsoft.com/office/drawing/2014/main" id="{03914A91-303E-AD91-CBB2-7670E946554F}"/>
              </a:ext>
            </a:extLst>
          </p:cNvPr>
          <p:cNvSpPr/>
          <p:nvPr/>
        </p:nvSpPr>
        <p:spPr>
          <a:xfrm rot="13408227" flipH="1">
            <a:off x="1888251" y="549463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93D91712-7EAC-528B-C5A3-C9B3875ACF46}"/>
              </a:ext>
            </a:extLst>
          </p:cNvPr>
          <p:cNvSpPr txBox="1">
            <a:spLocks/>
          </p:cNvSpPr>
          <p:nvPr/>
        </p:nvSpPr>
        <p:spPr>
          <a:xfrm>
            <a:off x="579277" y="4643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Practical Examples</a:t>
            </a:r>
          </a:p>
          <a:p>
            <a:pPr marL="0" indent="0">
              <a:buNone/>
            </a:pPr>
            <a:endParaRPr lang="en-US" sz="3600" b="1" dirty="0">
              <a:solidFill>
                <a:srgbClr val="22BDBF"/>
              </a:solidFill>
              <a:cs typeface="Times New Roman" panose="02020603050405020304" pitchFamily="18" charset="0"/>
            </a:endParaRPr>
          </a:p>
          <a:p>
            <a:pPr marL="0" indent="0">
              <a:buNone/>
            </a:pPr>
            <a:r>
              <a:rPr lang="en-US" sz="3600" b="1" dirty="0">
                <a:solidFill>
                  <a:srgbClr val="10153D"/>
                </a:solidFill>
                <a:cs typeface="Times New Roman" panose="02020603050405020304" pitchFamily="18" charset="0"/>
              </a:rPr>
              <a:t>Clever Grouping</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EF1CCFE4-CD15-247B-8CB5-4D11D5198D4F}"/>
              </a:ext>
            </a:extLst>
          </p:cNvPr>
          <p:cNvSpPr/>
          <p:nvPr/>
        </p:nvSpPr>
        <p:spPr>
          <a:xfrm>
            <a:off x="0" y="1727027"/>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2790946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BEA45-2B27-5A54-8948-AA600784283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B427660-5736-68AF-17CE-2882A408E720}"/>
              </a:ext>
            </a:extLst>
          </p:cNvPr>
          <p:cNvSpPr/>
          <p:nvPr/>
        </p:nvSpPr>
        <p:spPr>
          <a:xfrm flipH="1">
            <a:off x="0" y="1342824"/>
            <a:ext cx="12185500" cy="149715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4CCAF480-4B81-E89F-3B23-C28630D5D58B}"/>
              </a:ext>
            </a:extLst>
          </p:cNvPr>
          <p:cNvSpPr/>
          <p:nvPr/>
        </p:nvSpPr>
        <p:spPr>
          <a:xfrm>
            <a:off x="2398564" y="112827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45AC5444-7EFE-7C2B-6E51-B702E4A41069}"/>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FCAC0559-A67B-1DF1-FDA5-33D724DD1F49}"/>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Clever Grouping</a:t>
            </a:r>
          </a:p>
        </p:txBody>
      </p:sp>
      <p:grpSp>
        <p:nvGrpSpPr>
          <p:cNvPr id="13" name="Group 12">
            <a:extLst>
              <a:ext uri="{FF2B5EF4-FFF2-40B4-BE49-F238E27FC236}">
                <a16:creationId xmlns:a16="http://schemas.microsoft.com/office/drawing/2014/main" id="{DDD0CEBB-0252-CD21-5690-02B4531BC54D}"/>
              </a:ext>
            </a:extLst>
          </p:cNvPr>
          <p:cNvGrpSpPr/>
          <p:nvPr/>
        </p:nvGrpSpPr>
        <p:grpSpPr>
          <a:xfrm>
            <a:off x="3143250" y="468217"/>
            <a:ext cx="9048750" cy="6515304"/>
            <a:chOff x="4630327" y="1397786"/>
            <a:chExt cx="7555173" cy="5439895"/>
          </a:xfrm>
        </p:grpSpPr>
        <p:sp>
          <p:nvSpPr>
            <p:cNvPr id="7" name="Rectangle 6">
              <a:extLst>
                <a:ext uri="{FF2B5EF4-FFF2-40B4-BE49-F238E27FC236}">
                  <a16:creationId xmlns:a16="http://schemas.microsoft.com/office/drawing/2014/main" id="{3EA8AB1D-C0C1-A849-BB4F-D52AD5053579}"/>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75F99F00-C30F-5981-343E-49121B6A10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sp>
        <p:nvSpPr>
          <p:cNvPr id="3" name="TextBox 2">
            <a:extLst>
              <a:ext uri="{FF2B5EF4-FFF2-40B4-BE49-F238E27FC236}">
                <a16:creationId xmlns:a16="http://schemas.microsoft.com/office/drawing/2014/main" id="{90F5EA93-EF5C-DC8E-2C1D-C3ECD94A4D22}"/>
              </a:ext>
            </a:extLst>
          </p:cNvPr>
          <p:cNvSpPr txBox="1"/>
          <p:nvPr/>
        </p:nvSpPr>
        <p:spPr>
          <a:xfrm>
            <a:off x="568028" y="1625441"/>
            <a:ext cx="3661072" cy="1015663"/>
          </a:xfrm>
          <a:prstGeom prst="rect">
            <a:avLst/>
          </a:prstGeom>
          <a:noFill/>
        </p:spPr>
        <p:txBody>
          <a:bodyPr wrap="square">
            <a:spAutoFit/>
          </a:bodyPr>
          <a:lstStyle/>
          <a:p>
            <a:r>
              <a:rPr lang="en-US" sz="1200" dirty="0">
                <a:solidFill>
                  <a:schemeClr val="bg1"/>
                </a:solidFill>
                <a:latin typeface="Calibri" panose="020F0502020204030204" pitchFamily="34" charset="0"/>
                <a:cs typeface="Calibri" panose="020F0502020204030204" pitchFamily="34" charset="0"/>
              </a:rPr>
              <a:t>ICAN. (n.d.). A short guide to manipulation in data visualizations. Retrieved May 17, 2026, from https://</a:t>
            </a:r>
            <a:r>
              <a:rPr lang="en-US" sz="1200" dirty="0" err="1">
                <a:solidFill>
                  <a:schemeClr val="bg1"/>
                </a:solidFill>
                <a:latin typeface="Calibri" panose="020F0502020204030204" pitchFamily="34" charset="0"/>
                <a:cs typeface="Calibri" panose="020F0502020204030204" pitchFamily="34" charset="0"/>
              </a:rPr>
              <a:t>www.ican.pl</a:t>
            </a:r>
            <a:r>
              <a:rPr lang="en-US" sz="1200" dirty="0">
                <a:solidFill>
                  <a:schemeClr val="bg1"/>
                </a:solidFill>
                <a:latin typeface="Calibri" panose="020F0502020204030204" pitchFamily="34" charset="0"/>
                <a:cs typeface="Calibri" panose="020F0502020204030204" pitchFamily="34" charset="0"/>
              </a:rPr>
              <a:t>/b/</a:t>
            </a:r>
            <a:r>
              <a:rPr lang="en-US" sz="1200" dirty="0" err="1">
                <a:solidFill>
                  <a:schemeClr val="bg1"/>
                </a:solidFill>
                <a:latin typeface="Calibri" panose="020F0502020204030204" pitchFamily="34" charset="0"/>
                <a:cs typeface="Calibri" panose="020F0502020204030204" pitchFamily="34" charset="0"/>
              </a:rPr>
              <a:t>krotki</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przewodnik</a:t>
            </a:r>
            <a:r>
              <a:rPr lang="en-US" sz="1200" dirty="0">
                <a:solidFill>
                  <a:schemeClr val="bg1"/>
                </a:solidFill>
                <a:latin typeface="Calibri" panose="020F0502020204030204" pitchFamily="34" charset="0"/>
                <a:cs typeface="Calibri" panose="020F0502020204030204" pitchFamily="34" charset="0"/>
              </a:rPr>
              <a:t>-po-</a:t>
            </a:r>
            <a:r>
              <a:rPr lang="en-US" sz="1200" dirty="0" err="1">
                <a:solidFill>
                  <a:schemeClr val="bg1"/>
                </a:solidFill>
                <a:latin typeface="Calibri" panose="020F0502020204030204" pitchFamily="34" charset="0"/>
                <a:cs typeface="Calibri" panose="020F0502020204030204" pitchFamily="34" charset="0"/>
              </a:rPr>
              <a:t>manipulacji</a:t>
            </a:r>
            <a:r>
              <a:rPr lang="en-US" sz="1200" dirty="0">
                <a:solidFill>
                  <a:schemeClr val="bg1"/>
                </a:solidFill>
                <a:latin typeface="Calibri" panose="020F0502020204030204" pitchFamily="34" charset="0"/>
                <a:cs typeface="Calibri" panose="020F0502020204030204" pitchFamily="34" charset="0"/>
              </a:rPr>
              <a:t>-</a:t>
            </a:r>
            <a:r>
              <a:rPr lang="en-US" sz="1200" dirty="0" err="1">
                <a:solidFill>
                  <a:schemeClr val="bg1"/>
                </a:solidFill>
                <a:latin typeface="Calibri" panose="020F0502020204030204" pitchFamily="34" charset="0"/>
                <a:cs typeface="Calibri" panose="020F0502020204030204" pitchFamily="34" charset="0"/>
              </a:rPr>
              <a:t>wizualizacjami-danych</a:t>
            </a:r>
            <a:r>
              <a:rPr lang="en-US" sz="1200" dirty="0">
                <a:solidFill>
                  <a:schemeClr val="bg1"/>
                </a:solidFill>
                <a:latin typeface="Calibri" panose="020F0502020204030204" pitchFamily="34" charset="0"/>
                <a:cs typeface="Calibri" panose="020F0502020204030204" pitchFamily="34" charset="0"/>
              </a:rPr>
              <a:t>/16IwGIn0h</a:t>
            </a:r>
          </a:p>
          <a:p>
            <a:endParaRPr lang="en-US" sz="1200" dirty="0">
              <a:solidFill>
                <a:schemeClr val="bg1"/>
              </a:solidFill>
              <a:latin typeface="Calibri" panose="020F0502020204030204" pitchFamily="34" charset="0"/>
              <a:cs typeface="Calibri" panose="020F0502020204030204" pitchFamily="34" charset="0"/>
            </a:endParaRPr>
          </a:p>
        </p:txBody>
      </p:sp>
      <p:pic>
        <p:nvPicPr>
          <p:cNvPr id="2" name="Obraz 21">
            <a:extLst>
              <a:ext uri="{FF2B5EF4-FFF2-40B4-BE49-F238E27FC236}">
                <a16:creationId xmlns:a16="http://schemas.microsoft.com/office/drawing/2014/main" id="{6ED81EE9-0E04-C049-B997-B956C60A349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354441" y="1120297"/>
            <a:ext cx="6564823" cy="4551944"/>
          </a:xfrm>
          <a:prstGeom prst="rect">
            <a:avLst/>
          </a:prstGeom>
          <a:ln>
            <a:noFill/>
          </a:ln>
          <a:effectLst/>
        </p:spPr>
      </p:pic>
    </p:spTree>
    <p:extLst>
      <p:ext uri="{BB962C8B-B14F-4D97-AF65-F5344CB8AC3E}">
        <p14:creationId xmlns:p14="http://schemas.microsoft.com/office/powerpoint/2010/main" val="3921853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36C8D-8F86-0259-69A4-D720A557EB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E7BC9B-7A67-32F2-FD8A-B46AB33DE4C9}"/>
              </a:ext>
            </a:extLst>
          </p:cNvPr>
          <p:cNvSpPr>
            <a:spLocks noGrp="1"/>
          </p:cNvSpPr>
          <p:nvPr>
            <p:ph type="body" sz="quarter" idx="16"/>
          </p:nvPr>
        </p:nvSpPr>
        <p:spPr>
          <a:xfrm>
            <a:off x="5297323" y="2639356"/>
            <a:ext cx="4132428" cy="2425420"/>
          </a:xfrm>
        </p:spPr>
        <p:txBody>
          <a:bodyPr>
            <a:noAutofit/>
          </a:bodyPr>
          <a:lstStyle/>
          <a:p>
            <a:r>
              <a:rPr lang="en-US" dirty="0"/>
              <a:t>Your Detective Toolkit </a:t>
            </a:r>
          </a:p>
          <a:p>
            <a:endParaRPr lang="en-US" b="1" dirty="0"/>
          </a:p>
          <a:p>
            <a:r>
              <a:rPr lang="en-US" b="1" dirty="0"/>
              <a:t>(20 Min)</a:t>
            </a:r>
            <a:r>
              <a:rPr lang="en-US" dirty="0"/>
              <a:t>	</a:t>
            </a:r>
          </a:p>
          <a:p>
            <a:endParaRPr lang="en-US" dirty="0"/>
          </a:p>
        </p:txBody>
      </p:sp>
      <p:sp>
        <p:nvSpPr>
          <p:cNvPr id="5" name="Text Placeholder 4">
            <a:extLst>
              <a:ext uri="{FF2B5EF4-FFF2-40B4-BE49-F238E27FC236}">
                <a16:creationId xmlns:a16="http://schemas.microsoft.com/office/drawing/2014/main" id="{ABF9E8CF-F1E6-A894-DA4C-3076A6B419B4}"/>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66EE088E-DC94-8CA9-DACD-75C8C829591D}"/>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144713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3" y="2639356"/>
            <a:ext cx="4451658" cy="2425420"/>
          </a:xfrm>
        </p:spPr>
        <p:txBody>
          <a:bodyPr>
            <a:normAutofit/>
          </a:bodyPr>
          <a:lstStyle/>
          <a:p>
            <a:r>
              <a:rPr lang="en-US" dirty="0"/>
              <a:t>Disinformation</a:t>
            </a:r>
          </a:p>
          <a:p>
            <a:endParaRPr lang="en-US" b="1" dirty="0"/>
          </a:p>
          <a:p>
            <a:r>
              <a:rPr lang="en-US" b="1" dirty="0"/>
              <a:t>(20 min)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681513" y="2000250"/>
            <a:ext cx="5790726" cy="4415824"/>
          </a:xfrm>
        </p:spPr>
        <p:txBody>
          <a:bodyPr anchor="t">
            <a:noAutofit/>
          </a:bodyPr>
          <a:lstStyle/>
          <a:p>
            <a:r>
              <a:rPr lang="en-US" sz="3400" b="1" dirty="0"/>
              <a:t>Artificial intelligence can produce convincing fake media, so you need a structured approach to decide whether something is genuine. </a:t>
            </a:r>
            <a:endParaRPr lang="en-US" sz="3600" dirty="0"/>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33D9-171E-A536-4A20-0B30E0ED011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10B7227-B61A-3EB2-2F9C-5E9B0F2F5CF1}"/>
              </a:ext>
            </a:extLst>
          </p:cNvPr>
          <p:cNvSpPr/>
          <p:nvPr/>
        </p:nvSpPr>
        <p:spPr>
          <a:xfrm flipH="1">
            <a:off x="0" y="1174090"/>
            <a:ext cx="12185498" cy="568391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9ABCE43F-AB1E-FC3E-4F6F-02E08BE5EE96}"/>
              </a:ext>
            </a:extLst>
          </p:cNvPr>
          <p:cNvSpPr/>
          <p:nvPr/>
        </p:nvSpPr>
        <p:spPr>
          <a:xfrm>
            <a:off x="-236846" y="423730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F7F125B3-91D6-63A2-6AA8-CC77B8D1B3A2}"/>
              </a:ext>
            </a:extLst>
          </p:cNvPr>
          <p:cNvSpPr txBox="1"/>
          <p:nvPr/>
        </p:nvSpPr>
        <p:spPr>
          <a:xfrm>
            <a:off x="4214812" y="1510431"/>
            <a:ext cx="7695487" cy="4426853"/>
          </a:xfrm>
          <a:prstGeom prst="rect">
            <a:avLst/>
          </a:prstGeom>
          <a:noFill/>
        </p:spPr>
        <p:txBody>
          <a:bodyPr wrap="square">
            <a:spAutoFit/>
          </a:bodyPr>
          <a:lstStyle/>
          <a:p>
            <a:pPr marL="457200" indent="-457200">
              <a:lnSpc>
                <a:spcPts val="2560"/>
              </a:lnSpc>
              <a:buFont typeface="+mj-lt"/>
              <a:buAutoNum type="arabicPeriod"/>
            </a:pPr>
            <a:r>
              <a:rPr lang="en-IE" sz="2300" b="1" dirty="0">
                <a:solidFill>
                  <a:schemeClr val="bg1"/>
                </a:solidFill>
                <a:latin typeface="Calibri" panose="020F0502020204030204" pitchFamily="34" charset="0"/>
                <a:cs typeface="Calibri" panose="020F0502020204030204" pitchFamily="34" charset="0"/>
              </a:rPr>
              <a:t>Check the details: Look at the small things: </a:t>
            </a:r>
            <a:r>
              <a:rPr lang="en-IE" sz="2300" dirty="0">
                <a:solidFill>
                  <a:schemeClr val="bg1"/>
                </a:solidFill>
                <a:latin typeface="Calibri" panose="020F0502020204030204" pitchFamily="34" charset="0"/>
                <a:cs typeface="Calibri" panose="020F0502020204030204" pitchFamily="34" charset="0"/>
              </a:rPr>
              <a:t>does the person have the right number of fingers? Do backgrounds or reflections appear distorted? Does the lighting seem natural? Deepfakes often get these details wrong.</a:t>
            </a:r>
          </a:p>
          <a:p>
            <a:pPr marL="457200" indent="-457200">
              <a:lnSpc>
                <a:spcPts val="2560"/>
              </a:lnSpc>
              <a:buFont typeface="+mj-lt"/>
              <a:buAutoNum type="arabicPeriod"/>
            </a:pPr>
            <a:r>
              <a:rPr lang="en-IE" sz="2300" b="1" dirty="0">
                <a:solidFill>
                  <a:schemeClr val="bg1"/>
                </a:solidFill>
                <a:latin typeface="Calibri" panose="020F0502020204030204" pitchFamily="34" charset="0"/>
                <a:cs typeface="Calibri" panose="020F0502020204030204" pitchFamily="34" charset="0"/>
              </a:rPr>
              <a:t>Check the source: Ask yourself</a:t>
            </a:r>
            <a:r>
              <a:rPr lang="en-IE" sz="2300" dirty="0">
                <a:solidFill>
                  <a:schemeClr val="bg1"/>
                </a:solidFill>
                <a:latin typeface="Calibri" panose="020F0502020204030204" pitchFamily="34" charset="0"/>
                <a:cs typeface="Calibri" panose="020F0502020204030204" pitchFamily="34" charset="0"/>
              </a:rPr>
              <a:t>: who posted or shared this? Is it from a news outlet or a trustworthy individual, or is it an unknown account? Try to verify whether reputable sources are reporting the same story.</a:t>
            </a:r>
          </a:p>
          <a:p>
            <a:pPr marL="457200" indent="-457200">
              <a:lnSpc>
                <a:spcPts val="2560"/>
              </a:lnSpc>
              <a:buFont typeface="+mj-lt"/>
              <a:buAutoNum type="arabicPeriod"/>
            </a:pPr>
            <a:r>
              <a:rPr lang="en-IE" sz="2300" b="1" dirty="0">
                <a:solidFill>
                  <a:schemeClr val="bg1"/>
                </a:solidFill>
                <a:latin typeface="Calibri" panose="020F0502020204030204" pitchFamily="34" charset="0"/>
                <a:cs typeface="Calibri" panose="020F0502020204030204" pitchFamily="34" charset="0"/>
              </a:rPr>
              <a:t>Check your gut: </a:t>
            </a:r>
            <a:r>
              <a:rPr lang="en-IE" sz="2300" dirty="0">
                <a:solidFill>
                  <a:schemeClr val="bg1"/>
                </a:solidFill>
                <a:latin typeface="Calibri" panose="020F0502020204030204" pitchFamily="34" charset="0"/>
                <a:cs typeface="Calibri" panose="020F0502020204030204" pitchFamily="34" charset="0"/>
              </a:rPr>
              <a:t>Pay attention to how the content makes you feel. Is it designed to shock, anger or provoke? If something seems too sensational to be true, pause and investigate before reacting.</a:t>
            </a:r>
          </a:p>
          <a:p>
            <a:pPr marL="457200" indent="-457200">
              <a:lnSpc>
                <a:spcPts val="2560"/>
              </a:lnSpc>
              <a:buFont typeface="+mj-lt"/>
              <a:buAutoNum type="arabicPeriod"/>
            </a:pPr>
            <a:endParaRPr lang="en-US" sz="23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6198BC95-FA00-ECD0-753C-9962B82C4AFE}"/>
              </a:ext>
            </a:extLst>
          </p:cNvPr>
          <p:cNvSpPr txBox="1">
            <a:spLocks/>
          </p:cNvSpPr>
          <p:nvPr/>
        </p:nvSpPr>
        <p:spPr>
          <a:xfrm>
            <a:off x="579276" y="357054"/>
            <a:ext cx="862187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4C3C6"/>
                </a:solidFill>
                <a:cs typeface="Times New Roman" panose="02020603050405020304" pitchFamily="18" charset="0"/>
              </a:rPr>
              <a:t>Checklist to Guide your Thinking</a:t>
            </a:r>
          </a:p>
        </p:txBody>
      </p:sp>
      <p:sp>
        <p:nvSpPr>
          <p:cNvPr id="15" name="Freeform 14">
            <a:extLst>
              <a:ext uri="{FF2B5EF4-FFF2-40B4-BE49-F238E27FC236}">
                <a16:creationId xmlns:a16="http://schemas.microsoft.com/office/drawing/2014/main" id="{E728973D-05BE-0ADC-CC06-9EA415C2DE9E}"/>
              </a:ext>
            </a:extLst>
          </p:cNvPr>
          <p:cNvSpPr/>
          <p:nvPr/>
        </p:nvSpPr>
        <p:spPr>
          <a:xfrm>
            <a:off x="579276" y="1148698"/>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2" name="Rounded Rectangle 1">
            <a:extLst>
              <a:ext uri="{FF2B5EF4-FFF2-40B4-BE49-F238E27FC236}">
                <a16:creationId xmlns:a16="http://schemas.microsoft.com/office/drawing/2014/main" id="{5263F5A5-8FC6-051C-CF4F-8DD9E86B1832}"/>
              </a:ext>
            </a:extLst>
          </p:cNvPr>
          <p:cNvSpPr/>
          <p:nvPr/>
        </p:nvSpPr>
        <p:spPr>
          <a:xfrm>
            <a:off x="-247661" y="5748266"/>
            <a:ext cx="12157960" cy="752538"/>
          </a:xfrm>
          <a:prstGeom prst="roundRect">
            <a:avLst>
              <a:gd name="adj" fmla="val 17297"/>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B7ED9EF-B5CB-7184-F367-41AB0B6C75EC}"/>
              </a:ext>
            </a:extLst>
          </p:cNvPr>
          <p:cNvSpPr txBox="1"/>
          <p:nvPr/>
        </p:nvSpPr>
        <p:spPr>
          <a:xfrm>
            <a:off x="579275" y="5816751"/>
            <a:ext cx="11331024" cy="900631"/>
          </a:xfrm>
          <a:prstGeom prst="rect">
            <a:avLst/>
          </a:prstGeom>
          <a:noFill/>
        </p:spPr>
        <p:txBody>
          <a:bodyPr wrap="square" rtlCol="0">
            <a:spAutoFit/>
          </a:bodyPr>
          <a:lstStyle/>
          <a:p>
            <a:pPr>
              <a:lnSpc>
                <a:spcPts val="2140"/>
              </a:lnSpc>
            </a:pPr>
            <a:r>
              <a:rPr lang="en-US" sz="2000" b="1" dirty="0">
                <a:solidFill>
                  <a:srgbClr val="10153D"/>
                </a:solidFill>
              </a:rPr>
              <a:t>Use this checklist </a:t>
            </a:r>
            <a:r>
              <a:rPr lang="en-US" sz="2000" dirty="0">
                <a:solidFill>
                  <a:srgbClr val="10153D"/>
                </a:solidFill>
              </a:rPr>
              <a:t>whenever you come across surprising content. Remember that even experts sometimes struggle to tell real from fake, and it is always better to double‑check than to spread misinformation.</a:t>
            </a:r>
          </a:p>
          <a:p>
            <a:pPr>
              <a:lnSpc>
                <a:spcPts val="2140"/>
              </a:lnSpc>
            </a:pPr>
            <a:endParaRPr lang="en-IE" sz="2000" b="1" dirty="0">
              <a:solidFill>
                <a:srgbClr val="10153D"/>
              </a:solidFill>
            </a:endParaRPr>
          </a:p>
        </p:txBody>
      </p:sp>
      <p:sp>
        <p:nvSpPr>
          <p:cNvPr id="4" name="TextBox 3">
            <a:extLst>
              <a:ext uri="{FF2B5EF4-FFF2-40B4-BE49-F238E27FC236}">
                <a16:creationId xmlns:a16="http://schemas.microsoft.com/office/drawing/2014/main" id="{09B1A1DF-163E-A4B9-2A2A-C06EF74AD642}"/>
              </a:ext>
            </a:extLst>
          </p:cNvPr>
          <p:cNvSpPr txBox="1"/>
          <p:nvPr/>
        </p:nvSpPr>
        <p:spPr>
          <a:xfrm>
            <a:off x="612271" y="1510431"/>
            <a:ext cx="2990270" cy="2761012"/>
          </a:xfrm>
          <a:prstGeom prst="rect">
            <a:avLst/>
          </a:prstGeom>
          <a:noFill/>
        </p:spPr>
        <p:txBody>
          <a:bodyPr wrap="square">
            <a:spAutoFit/>
          </a:bodyPr>
          <a:lstStyle/>
          <a:p>
            <a:pPr>
              <a:lnSpc>
                <a:spcPts val="2560"/>
              </a:lnSpc>
            </a:pPr>
            <a:r>
              <a:rPr lang="en-IE" sz="2500" dirty="0">
                <a:solidFill>
                  <a:schemeClr val="bg1"/>
                </a:solidFill>
                <a:latin typeface="Calibri" panose="020F0502020204030204" pitchFamily="34" charset="0"/>
                <a:cs typeface="Calibri" panose="020F0502020204030204" pitchFamily="34" charset="0"/>
              </a:rPr>
              <a:t>These points are not foolproof; rather, they help you slow down and look more closely before you share or believe what you see. </a:t>
            </a:r>
          </a:p>
          <a:p>
            <a:pPr>
              <a:lnSpc>
                <a:spcPts val="2560"/>
              </a:lnSpc>
            </a:pPr>
            <a:endParaRPr lang="en-IE" sz="25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8404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163E9-0D60-D416-2304-B7CDB253BFA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095C241-134E-6511-1319-9AEF53DA4361}"/>
              </a:ext>
            </a:extLst>
          </p:cNvPr>
          <p:cNvSpPr/>
          <p:nvPr/>
        </p:nvSpPr>
        <p:spPr>
          <a:xfrm flipH="1">
            <a:off x="3171824" y="0"/>
            <a:ext cx="901367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7D96C8FE-9FE4-F9F9-EEA9-A0BA712C880F}"/>
              </a:ext>
            </a:extLst>
          </p:cNvPr>
          <p:cNvSpPr/>
          <p:nvPr/>
        </p:nvSpPr>
        <p:spPr>
          <a:xfrm>
            <a:off x="8232567"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6E42D906-F75A-F48A-3B24-F71C6D61C6F0}"/>
              </a:ext>
            </a:extLst>
          </p:cNvPr>
          <p:cNvSpPr txBox="1"/>
          <p:nvPr/>
        </p:nvSpPr>
        <p:spPr>
          <a:xfrm>
            <a:off x="3796432" y="2135368"/>
            <a:ext cx="8076481" cy="4067780"/>
          </a:xfrm>
          <a:prstGeom prst="rect">
            <a:avLst/>
          </a:prstGeom>
          <a:noFill/>
        </p:spPr>
        <p:txBody>
          <a:bodyPr wrap="square">
            <a:spAutoFit/>
          </a:bodyPr>
          <a:lstStyle/>
          <a:p>
            <a:pPr marL="342900" indent="-342900">
              <a:lnSpc>
                <a:spcPts val="2560"/>
              </a:lnSpc>
              <a:spcAft>
                <a:spcPts val="800"/>
              </a:spcAft>
              <a:buFont typeface="Arial" panose="020B0604020202020204" pitchFamily="34" charset="0"/>
              <a:buChar char="•"/>
            </a:pPr>
            <a:r>
              <a:rPr lang="en-IE" sz="2300" b="1" dirty="0">
                <a:solidFill>
                  <a:schemeClr val="bg1"/>
                </a:solidFill>
                <a:latin typeface="Calibri" panose="020F0502020204030204" pitchFamily="34" charset="0"/>
                <a:cs typeface="Calibri" panose="020F0502020204030204" pitchFamily="34" charset="0"/>
              </a:rPr>
              <a:t>AI-generated videos and images </a:t>
            </a:r>
            <a:r>
              <a:rPr lang="en-IE" sz="2300" dirty="0">
                <a:solidFill>
                  <a:schemeClr val="bg1"/>
                </a:solidFill>
                <a:latin typeface="Calibri" panose="020F0502020204030204" pitchFamily="34" charset="0"/>
                <a:cs typeface="Calibri" panose="020F0502020204030204" pitchFamily="34" charset="0"/>
              </a:rPr>
              <a:t>can look convincing, but small inconsistencies often give them away. This first clue focuses on noticing what seems “off” before you even know why.</a:t>
            </a:r>
          </a:p>
          <a:p>
            <a:pPr marL="342900" indent="-342900">
              <a:lnSpc>
                <a:spcPts val="2560"/>
              </a:lnSpc>
              <a:spcAft>
                <a:spcPts val="800"/>
              </a:spcAft>
              <a:buFont typeface="Arial" panose="020B0604020202020204" pitchFamily="34" charset="0"/>
              <a:buChar char="•"/>
            </a:pPr>
            <a:r>
              <a:rPr lang="en-IE" sz="2300" b="1" dirty="0">
                <a:solidFill>
                  <a:schemeClr val="bg1"/>
                </a:solidFill>
                <a:latin typeface="Calibri" panose="020F0502020204030204" pitchFamily="34" charset="0"/>
                <a:cs typeface="Calibri" panose="020F0502020204030204" pitchFamily="34" charset="0"/>
              </a:rPr>
              <a:t>Your first detective skill</a:t>
            </a:r>
            <a:r>
              <a:rPr lang="en-IE" sz="2300" dirty="0">
                <a:solidFill>
                  <a:schemeClr val="bg1"/>
                </a:solidFill>
                <a:latin typeface="Calibri" panose="020F0502020204030204" pitchFamily="34" charset="0"/>
                <a:cs typeface="Calibri" panose="020F0502020204030204" pitchFamily="34" charset="0"/>
              </a:rPr>
              <a:t>: slow down and look closer. Deepfakes often miss the details that real life never gets wrong.</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AI </a:t>
            </a:r>
            <a:r>
              <a:rPr lang="en-IE" sz="2300" b="1" dirty="0">
                <a:solidFill>
                  <a:schemeClr val="bg1"/>
                </a:solidFill>
                <a:latin typeface="Calibri" panose="020F0502020204030204" pitchFamily="34" charset="0"/>
                <a:cs typeface="Calibri" panose="020F0502020204030204" pitchFamily="34" charset="0"/>
              </a:rPr>
              <a:t>can mimic faces, voices and gestures, but it still struggles with fine details. </a:t>
            </a:r>
            <a:r>
              <a:rPr lang="en-IE" sz="2300" dirty="0">
                <a:solidFill>
                  <a:schemeClr val="bg1"/>
                </a:solidFill>
                <a:latin typeface="Calibri" panose="020F0502020204030204" pitchFamily="34" charset="0"/>
                <a:cs typeface="Calibri" panose="020F0502020204030204" pitchFamily="34" charset="0"/>
              </a:rPr>
              <a:t>These glitches can be subtle: a strange reflection in glasses, an extra finger, shadows that don’t match or earrings that change sides between frames. Learning to notice these is the first step to developing your digital intuition.</a:t>
            </a:r>
          </a:p>
          <a:p>
            <a:pPr marL="342900" indent="-342900">
              <a:lnSpc>
                <a:spcPts val="2560"/>
              </a:lnSpc>
              <a:spcAft>
                <a:spcPts val="800"/>
              </a:spcAft>
              <a:buFont typeface="Arial" panose="020B0604020202020204" pitchFamily="34" charset="0"/>
              <a:buChar char="•"/>
            </a:pPr>
            <a:endParaRPr lang="en-US" sz="23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1395DBC2-F495-46ED-F2CD-C6FA6A6F51A9}"/>
              </a:ext>
            </a:extLst>
          </p:cNvPr>
          <p:cNvSpPr txBox="1">
            <a:spLocks/>
          </p:cNvSpPr>
          <p:nvPr/>
        </p:nvSpPr>
        <p:spPr>
          <a:xfrm>
            <a:off x="579277" y="3500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Check         the Details </a:t>
            </a:r>
          </a:p>
        </p:txBody>
      </p:sp>
      <p:sp>
        <p:nvSpPr>
          <p:cNvPr id="4" name="Freeform 3">
            <a:extLst>
              <a:ext uri="{FF2B5EF4-FFF2-40B4-BE49-F238E27FC236}">
                <a16:creationId xmlns:a16="http://schemas.microsoft.com/office/drawing/2014/main" id="{14883224-560D-0630-4D86-E8842439D8EF}"/>
              </a:ext>
            </a:extLst>
          </p:cNvPr>
          <p:cNvSpPr/>
          <p:nvPr/>
        </p:nvSpPr>
        <p:spPr>
          <a:xfrm>
            <a:off x="0" y="1612727"/>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07573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3718-3A7A-915F-C592-BF629CD809C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3ADA562-B831-FECA-42B1-D974B7F84678}"/>
              </a:ext>
            </a:extLst>
          </p:cNvPr>
          <p:cNvSpPr/>
          <p:nvPr/>
        </p:nvSpPr>
        <p:spPr>
          <a:xfrm flipH="1">
            <a:off x="3171824" y="0"/>
            <a:ext cx="901367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EF9A2A25-07E3-1998-5570-9DEA97988C89}"/>
              </a:ext>
            </a:extLst>
          </p:cNvPr>
          <p:cNvSpPr/>
          <p:nvPr/>
        </p:nvSpPr>
        <p:spPr>
          <a:xfrm>
            <a:off x="2360405" y="445191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80B755C7-891A-2DA9-B6EE-B647F78E167B}"/>
              </a:ext>
            </a:extLst>
          </p:cNvPr>
          <p:cNvSpPr txBox="1"/>
          <p:nvPr/>
        </p:nvSpPr>
        <p:spPr>
          <a:xfrm>
            <a:off x="3796432" y="2135368"/>
            <a:ext cx="8076481" cy="2836674"/>
          </a:xfrm>
          <a:prstGeom prst="rect">
            <a:avLst/>
          </a:prstGeom>
          <a:noFill/>
        </p:spPr>
        <p:txBody>
          <a:bodyPr wrap="square">
            <a:spAutoFit/>
          </a:bodyPr>
          <a:lstStyle/>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Look for the original uploader or the website hosting it.</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Check if trustworthy news outlets or official accounts are reporting the same story.</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Use a reverse image search to see if the picture appears elsewhere under a different context.</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Remember, the first source you see is rarely the most reliable.</a:t>
            </a:r>
          </a:p>
          <a:p>
            <a:pPr marL="342900" indent="-342900">
              <a:lnSpc>
                <a:spcPts val="2560"/>
              </a:lnSpc>
              <a:spcAft>
                <a:spcPts val="800"/>
              </a:spcAft>
              <a:buFont typeface="Arial" panose="020B0604020202020204" pitchFamily="34" charset="0"/>
              <a:buChar char="•"/>
            </a:pPr>
            <a:endParaRPr lang="en-US" sz="23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F09469F5-F704-C9B3-7E86-2FAF31FFF3D1}"/>
              </a:ext>
            </a:extLst>
          </p:cNvPr>
          <p:cNvSpPr txBox="1">
            <a:spLocks/>
          </p:cNvSpPr>
          <p:nvPr/>
        </p:nvSpPr>
        <p:spPr>
          <a:xfrm>
            <a:off x="579277" y="3500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Check         the Source</a:t>
            </a:r>
          </a:p>
        </p:txBody>
      </p:sp>
      <p:sp>
        <p:nvSpPr>
          <p:cNvPr id="4" name="Freeform 3">
            <a:extLst>
              <a:ext uri="{FF2B5EF4-FFF2-40B4-BE49-F238E27FC236}">
                <a16:creationId xmlns:a16="http://schemas.microsoft.com/office/drawing/2014/main" id="{61B864BA-1E7C-C322-FCA4-416B383E3A11}"/>
              </a:ext>
            </a:extLst>
          </p:cNvPr>
          <p:cNvSpPr/>
          <p:nvPr/>
        </p:nvSpPr>
        <p:spPr>
          <a:xfrm>
            <a:off x="0" y="1612727"/>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4243061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3DA2E-1033-E8E2-A866-3F9E1BB18B0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64503A9-EAD3-F648-0B8A-635F149E6E65}"/>
              </a:ext>
            </a:extLst>
          </p:cNvPr>
          <p:cNvSpPr/>
          <p:nvPr/>
        </p:nvSpPr>
        <p:spPr>
          <a:xfrm flipH="1">
            <a:off x="3171824" y="0"/>
            <a:ext cx="901367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3E42BFC-8820-F5A0-C1E9-B507F810F09B}"/>
              </a:ext>
            </a:extLst>
          </p:cNvPr>
          <p:cNvSpPr/>
          <p:nvPr/>
        </p:nvSpPr>
        <p:spPr>
          <a:xfrm>
            <a:off x="2360405" y="445191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42BE2730-9DAD-EB2B-0C2F-7A23C4737B91}"/>
              </a:ext>
            </a:extLst>
          </p:cNvPr>
          <p:cNvSpPr txBox="1"/>
          <p:nvPr/>
        </p:nvSpPr>
        <p:spPr>
          <a:xfrm>
            <a:off x="3796432" y="2135368"/>
            <a:ext cx="8090768" cy="2964914"/>
          </a:xfrm>
          <a:prstGeom prst="rect">
            <a:avLst/>
          </a:prstGeom>
          <a:noFill/>
        </p:spPr>
        <p:txBody>
          <a:bodyPr wrap="square">
            <a:spAutoFit/>
          </a:bodyPr>
          <a:lstStyle/>
          <a:p>
            <a:pPr>
              <a:lnSpc>
                <a:spcPts val="2560"/>
              </a:lnSpc>
              <a:spcAft>
                <a:spcPts val="800"/>
              </a:spcAft>
            </a:pPr>
            <a:r>
              <a:rPr lang="en-IE" sz="2300" dirty="0">
                <a:solidFill>
                  <a:schemeClr val="bg1"/>
                </a:solidFill>
                <a:latin typeface="Calibri" panose="020F0502020204030204" pitchFamily="34" charset="0"/>
                <a:cs typeface="Calibri" panose="020F0502020204030204" pitchFamily="34" charset="0"/>
              </a:rPr>
              <a:t>Even the most realistic image or video can be misleading if it comes from an unreliable source. This second clue focuses on where a piece of content originated and how to verify it.</a:t>
            </a:r>
          </a:p>
          <a:p>
            <a:pPr>
              <a:lnSpc>
                <a:spcPts val="2560"/>
              </a:lnSpc>
              <a:spcAft>
                <a:spcPts val="800"/>
              </a:spcAft>
            </a:pPr>
            <a:endParaRPr lang="en-IE" sz="2300" dirty="0">
              <a:solidFill>
                <a:schemeClr val="bg1"/>
              </a:solidFill>
              <a:latin typeface="Calibri" panose="020F0502020204030204" pitchFamily="34" charset="0"/>
              <a:cs typeface="Calibri" panose="020F0502020204030204" pitchFamily="34" charset="0"/>
            </a:endParaRPr>
          </a:p>
          <a:p>
            <a:pPr>
              <a:lnSpc>
                <a:spcPts val="2560"/>
              </a:lnSpc>
              <a:spcAft>
                <a:spcPts val="800"/>
              </a:spcAft>
            </a:pPr>
            <a:r>
              <a:rPr lang="en-IE" sz="2300" dirty="0">
                <a:solidFill>
                  <a:schemeClr val="bg1"/>
                </a:solidFill>
                <a:latin typeface="Calibri" panose="020F0502020204030204" pitchFamily="34" charset="0"/>
                <a:cs typeface="Calibri" panose="020F0502020204030204" pitchFamily="34" charset="0"/>
              </a:rPr>
              <a:t> It’s easy to forget that every post, image or video has a creator: someone who chose to share it. A deepfake or misleading image might be uploaded by a fake account or reshared by someone who never checked it themselves. Good detectives trace the trail.</a:t>
            </a:r>
          </a:p>
        </p:txBody>
      </p:sp>
      <p:sp>
        <p:nvSpPr>
          <p:cNvPr id="10" name="Text Placeholder 11">
            <a:extLst>
              <a:ext uri="{FF2B5EF4-FFF2-40B4-BE49-F238E27FC236}">
                <a16:creationId xmlns:a16="http://schemas.microsoft.com/office/drawing/2014/main" id="{74201225-0ABD-A3C9-04AA-64A70A5097D8}"/>
              </a:ext>
            </a:extLst>
          </p:cNvPr>
          <p:cNvSpPr txBox="1">
            <a:spLocks/>
          </p:cNvSpPr>
          <p:nvPr/>
        </p:nvSpPr>
        <p:spPr>
          <a:xfrm>
            <a:off x="579277" y="3500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Check         the Source</a:t>
            </a:r>
          </a:p>
        </p:txBody>
      </p:sp>
      <p:sp>
        <p:nvSpPr>
          <p:cNvPr id="4" name="Freeform 3">
            <a:extLst>
              <a:ext uri="{FF2B5EF4-FFF2-40B4-BE49-F238E27FC236}">
                <a16:creationId xmlns:a16="http://schemas.microsoft.com/office/drawing/2014/main" id="{82BF6AA6-9F97-2C46-57B2-655111268105}"/>
              </a:ext>
            </a:extLst>
          </p:cNvPr>
          <p:cNvSpPr/>
          <p:nvPr/>
        </p:nvSpPr>
        <p:spPr>
          <a:xfrm>
            <a:off x="0" y="1612727"/>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591602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68BF7-5F7D-F6D8-961B-64C23285C11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A7269A0-7A09-80B3-FF02-748000BB7F7B}"/>
              </a:ext>
            </a:extLst>
          </p:cNvPr>
          <p:cNvSpPr/>
          <p:nvPr/>
        </p:nvSpPr>
        <p:spPr>
          <a:xfrm flipH="1">
            <a:off x="3171824" y="0"/>
            <a:ext cx="901367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39335811-4CDC-447C-E37C-412887BB0E7E}"/>
              </a:ext>
            </a:extLst>
          </p:cNvPr>
          <p:cNvSpPr/>
          <p:nvPr/>
        </p:nvSpPr>
        <p:spPr>
          <a:xfrm>
            <a:off x="8604043" y="-4344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AC2657B4-2BEC-74C9-B8A3-29210C67394F}"/>
              </a:ext>
            </a:extLst>
          </p:cNvPr>
          <p:cNvSpPr txBox="1"/>
          <p:nvPr/>
        </p:nvSpPr>
        <p:spPr>
          <a:xfrm>
            <a:off x="3796432" y="2135368"/>
            <a:ext cx="7762156" cy="5709255"/>
          </a:xfrm>
          <a:prstGeom prst="rect">
            <a:avLst/>
          </a:prstGeom>
          <a:noFill/>
        </p:spPr>
        <p:txBody>
          <a:bodyPr wrap="square">
            <a:spAutoFit/>
          </a:bodyPr>
          <a:lstStyle/>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Sometimes the best tool you have is your own instinct. This final clue helps learners recognise when emotions are being manipulated: a key skill for digital resilience.</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If something feels too perfect, too shocking or too emotional, it might be designed to make you react before you think. </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AI-generated content often plays on our emotions. It might make you angry, inspired or afraid: emotion makes people click, share and believe.</a:t>
            </a:r>
          </a:p>
          <a:p>
            <a:pPr marL="342900" indent="-342900">
              <a:lnSpc>
                <a:spcPts val="2560"/>
              </a:lnSpc>
              <a:spcAft>
                <a:spcPts val="800"/>
              </a:spcAft>
              <a:buFont typeface="Arial" panose="020B0604020202020204" pitchFamily="34" charset="0"/>
              <a:buChar char="•"/>
            </a:pPr>
            <a:r>
              <a:rPr lang="en-IE" sz="2300" dirty="0">
                <a:solidFill>
                  <a:schemeClr val="bg1"/>
                </a:solidFill>
                <a:latin typeface="Calibri" panose="020F0502020204030204" pitchFamily="34" charset="0"/>
                <a:cs typeface="Calibri" panose="020F0502020204030204" pitchFamily="34" charset="0"/>
              </a:rPr>
              <a:t>AI-generated content often plays on our emotions. It might make you angry, inspired or afraid: emotion makes people click, share and believe.</a:t>
            </a:r>
          </a:p>
          <a:p>
            <a:pPr marL="342900" indent="-342900">
              <a:lnSpc>
                <a:spcPts val="2560"/>
              </a:lnSpc>
              <a:spcAft>
                <a:spcPts val="800"/>
              </a:spcAft>
              <a:buFont typeface="Arial" panose="020B0604020202020204" pitchFamily="34" charset="0"/>
              <a:buChar char="•"/>
            </a:pPr>
            <a:endParaRPr lang="en-IE" sz="2300" dirty="0">
              <a:solidFill>
                <a:schemeClr val="bg1"/>
              </a:solidFill>
              <a:latin typeface="Calibri" panose="020F0502020204030204" pitchFamily="34" charset="0"/>
              <a:cs typeface="Calibri" panose="020F0502020204030204" pitchFamily="34" charset="0"/>
            </a:endParaRPr>
          </a:p>
          <a:p>
            <a:pPr marL="342900" indent="-342900">
              <a:lnSpc>
                <a:spcPts val="2560"/>
              </a:lnSpc>
              <a:spcAft>
                <a:spcPts val="800"/>
              </a:spcAft>
              <a:buFont typeface="Arial" panose="020B0604020202020204" pitchFamily="34" charset="0"/>
              <a:buChar char="•"/>
            </a:pPr>
            <a:endParaRPr lang="en-IE" sz="2300" dirty="0">
              <a:solidFill>
                <a:schemeClr val="bg1"/>
              </a:solidFill>
              <a:latin typeface="Calibri" panose="020F0502020204030204" pitchFamily="34" charset="0"/>
              <a:cs typeface="Calibri" panose="020F0502020204030204" pitchFamily="34" charset="0"/>
            </a:endParaRPr>
          </a:p>
          <a:p>
            <a:pPr marL="342900" indent="-342900">
              <a:lnSpc>
                <a:spcPts val="2560"/>
              </a:lnSpc>
              <a:spcAft>
                <a:spcPts val="800"/>
              </a:spcAft>
              <a:buFont typeface="Arial" panose="020B0604020202020204" pitchFamily="34" charset="0"/>
              <a:buChar char="•"/>
            </a:pPr>
            <a:endParaRPr lang="en-IE" sz="2300"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B10E5B95-4869-FCED-746F-1FD83E64EB6F}"/>
              </a:ext>
            </a:extLst>
          </p:cNvPr>
          <p:cNvSpPr txBox="1">
            <a:spLocks/>
          </p:cNvSpPr>
          <p:nvPr/>
        </p:nvSpPr>
        <p:spPr>
          <a:xfrm>
            <a:off x="579277" y="3500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Check         the Gut</a:t>
            </a:r>
          </a:p>
        </p:txBody>
      </p:sp>
      <p:sp>
        <p:nvSpPr>
          <p:cNvPr id="15" name="Freeform 14">
            <a:extLst>
              <a:ext uri="{FF2B5EF4-FFF2-40B4-BE49-F238E27FC236}">
                <a16:creationId xmlns:a16="http://schemas.microsoft.com/office/drawing/2014/main" id="{251263BC-9A0A-D108-5B85-DBBC2E15B9CC}"/>
              </a:ext>
            </a:extLst>
          </p:cNvPr>
          <p:cNvSpPr/>
          <p:nvPr/>
        </p:nvSpPr>
        <p:spPr>
          <a:xfrm>
            <a:off x="0" y="1612727"/>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2" name="Speech Bubble: Rectangle with Corners Rounded 3">
            <a:extLst>
              <a:ext uri="{FF2B5EF4-FFF2-40B4-BE49-F238E27FC236}">
                <a16:creationId xmlns:a16="http://schemas.microsoft.com/office/drawing/2014/main" id="{084EE505-C189-1AAD-4A71-42EB450739DD}"/>
              </a:ext>
            </a:extLst>
          </p:cNvPr>
          <p:cNvSpPr/>
          <p:nvPr/>
        </p:nvSpPr>
        <p:spPr>
          <a:xfrm>
            <a:off x="4086226" y="449702"/>
            <a:ext cx="7526498" cy="1199025"/>
          </a:xfrm>
          <a:prstGeom prst="wedgeRoundRectCallout">
            <a:avLst>
              <a:gd name="adj1" fmla="val 3231"/>
              <a:gd name="adj2" fmla="val 7744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You don’t have to know immediately whether something is real, but you can always question how it makes you feel.</a:t>
            </a:r>
          </a:p>
        </p:txBody>
      </p:sp>
    </p:spTree>
    <p:extLst>
      <p:ext uri="{BB962C8B-B14F-4D97-AF65-F5344CB8AC3E}">
        <p14:creationId xmlns:p14="http://schemas.microsoft.com/office/powerpoint/2010/main" val="1075331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6C6B9-0A7C-98E2-2C30-16097918A8C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381FA39-7842-AF5C-F175-A4BA646F6B11}"/>
              </a:ext>
            </a:extLst>
          </p:cNvPr>
          <p:cNvSpPr/>
          <p:nvPr/>
        </p:nvSpPr>
        <p:spPr>
          <a:xfrm flipH="1">
            <a:off x="3171824" y="0"/>
            <a:ext cx="901367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299AFEE-B0AB-B17B-D5AC-D7F11D3B49A0}"/>
              </a:ext>
            </a:extLst>
          </p:cNvPr>
          <p:cNvSpPr/>
          <p:nvPr/>
        </p:nvSpPr>
        <p:spPr>
          <a:xfrm>
            <a:off x="8817539" y="-69501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15F15816-997F-7179-CAAF-80A812A06393}"/>
              </a:ext>
            </a:extLst>
          </p:cNvPr>
          <p:cNvSpPr txBox="1"/>
          <p:nvPr/>
        </p:nvSpPr>
        <p:spPr>
          <a:xfrm>
            <a:off x="3796432" y="2135368"/>
            <a:ext cx="6104806" cy="3400931"/>
          </a:xfrm>
          <a:prstGeom prst="rect">
            <a:avLst/>
          </a:prstGeom>
          <a:noFill/>
        </p:spPr>
        <p:txBody>
          <a:bodyPr wrap="square">
            <a:spAutoFit/>
          </a:bodyPr>
          <a:lstStyle/>
          <a:p>
            <a:pPr>
              <a:lnSpc>
                <a:spcPts val="2560"/>
              </a:lnSpc>
              <a:spcAft>
                <a:spcPts val="800"/>
              </a:spcAft>
            </a:pPr>
            <a:r>
              <a:rPr lang="en-IE" sz="2600" b="1" dirty="0">
                <a:solidFill>
                  <a:schemeClr val="bg1"/>
                </a:solidFill>
                <a:latin typeface="Calibri" panose="020F0502020204030204" pitchFamily="34" charset="0"/>
                <a:cs typeface="Calibri" panose="020F0502020204030204" pitchFamily="34" charset="0"/>
              </a:rPr>
              <a:t>Note what you’ve learned about slowing down emotional responses before sharing.</a:t>
            </a:r>
          </a:p>
          <a:p>
            <a:pPr>
              <a:lnSpc>
                <a:spcPts val="2560"/>
              </a:lnSpc>
              <a:spcAft>
                <a:spcPts val="800"/>
              </a:spcAft>
            </a:pPr>
            <a:endParaRPr lang="en-IE" sz="2300" dirty="0">
              <a:solidFill>
                <a:schemeClr val="bg1"/>
              </a:solidFill>
              <a:latin typeface="Calibri" panose="020F0502020204030204" pitchFamily="34" charset="0"/>
              <a:cs typeface="Calibri" panose="020F0502020204030204" pitchFamily="34" charset="0"/>
            </a:endParaRPr>
          </a:p>
          <a:p>
            <a:pPr>
              <a:lnSpc>
                <a:spcPts val="2560"/>
              </a:lnSpc>
              <a:spcAft>
                <a:spcPts val="800"/>
              </a:spcAft>
            </a:pPr>
            <a:r>
              <a:rPr lang="en-IE" sz="2300" dirty="0">
                <a:solidFill>
                  <a:schemeClr val="bg1"/>
                </a:solidFill>
                <a:latin typeface="Calibri" panose="020F0502020204030204" pitchFamily="34" charset="0"/>
                <a:cs typeface="Calibri" panose="020F0502020204030204" pitchFamily="34" charset="0"/>
              </a:rPr>
              <a:t>When something sparks a strong reaction, pause. Critical thinking isn’t about cynicism, it’s about curiosity. You don’t have to know immediately whether something is real, but you can always question how it makes you feel.</a:t>
            </a:r>
          </a:p>
          <a:p>
            <a:pPr>
              <a:lnSpc>
                <a:spcPts val="2560"/>
              </a:lnSpc>
              <a:spcAft>
                <a:spcPts val="800"/>
              </a:spcAft>
            </a:pPr>
            <a:endParaRPr lang="en-IE" sz="2300"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04BD5173-28C0-925D-5A95-393942908976}"/>
              </a:ext>
            </a:extLst>
          </p:cNvPr>
          <p:cNvSpPr txBox="1">
            <a:spLocks/>
          </p:cNvSpPr>
          <p:nvPr/>
        </p:nvSpPr>
        <p:spPr>
          <a:xfrm>
            <a:off x="579277" y="350059"/>
            <a:ext cx="24068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Check         the Gut</a:t>
            </a:r>
          </a:p>
        </p:txBody>
      </p:sp>
      <p:sp>
        <p:nvSpPr>
          <p:cNvPr id="15" name="Freeform 14">
            <a:extLst>
              <a:ext uri="{FF2B5EF4-FFF2-40B4-BE49-F238E27FC236}">
                <a16:creationId xmlns:a16="http://schemas.microsoft.com/office/drawing/2014/main" id="{AB68ABC0-B29C-A026-DE21-4534674FE2DF}"/>
              </a:ext>
            </a:extLst>
          </p:cNvPr>
          <p:cNvSpPr/>
          <p:nvPr/>
        </p:nvSpPr>
        <p:spPr>
          <a:xfrm>
            <a:off x="0" y="1612727"/>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801338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03ED1-9C31-DC78-CD7A-5D78C63733D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93B585A-EC27-6C80-0ECD-BD40A46FC423}"/>
              </a:ext>
            </a:extLst>
          </p:cNvPr>
          <p:cNvSpPr/>
          <p:nvPr/>
        </p:nvSpPr>
        <p:spPr>
          <a:xfrm flipH="1">
            <a:off x="0" y="1802802"/>
            <a:ext cx="12185498" cy="197453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53F910D-175F-D443-32F4-B2E12ADDF4D3}"/>
              </a:ext>
            </a:extLst>
          </p:cNvPr>
          <p:cNvSpPr/>
          <p:nvPr/>
        </p:nvSpPr>
        <p:spPr>
          <a:xfrm>
            <a:off x="3201069" y="203019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7F0E33A2-16BF-C36C-6C9E-49481A036EBE}"/>
              </a:ext>
            </a:extLst>
          </p:cNvPr>
          <p:cNvSpPr txBox="1">
            <a:spLocks/>
          </p:cNvSpPr>
          <p:nvPr/>
        </p:nvSpPr>
        <p:spPr>
          <a:xfrm>
            <a:off x="579276" y="451663"/>
            <a:ext cx="395999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4C3C6"/>
                </a:solidFill>
                <a:cs typeface="Times New Roman" panose="02020603050405020304" pitchFamily="18" charset="0"/>
              </a:rPr>
              <a:t>Considering Sharing Content Online?</a:t>
            </a:r>
          </a:p>
        </p:txBody>
      </p:sp>
      <p:sp>
        <p:nvSpPr>
          <p:cNvPr id="15" name="Freeform 14">
            <a:extLst>
              <a:ext uri="{FF2B5EF4-FFF2-40B4-BE49-F238E27FC236}">
                <a16:creationId xmlns:a16="http://schemas.microsoft.com/office/drawing/2014/main" id="{4B4FF9A0-C00F-E092-7E46-E1505F4B5000}"/>
              </a:ext>
            </a:extLst>
          </p:cNvPr>
          <p:cNvSpPr/>
          <p:nvPr/>
        </p:nvSpPr>
        <p:spPr>
          <a:xfrm>
            <a:off x="579276" y="1777410"/>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2DEA3FFE-E02E-DE8C-CE4F-9E2C6C3587E5}"/>
              </a:ext>
            </a:extLst>
          </p:cNvPr>
          <p:cNvSpPr txBox="1"/>
          <p:nvPr/>
        </p:nvSpPr>
        <p:spPr>
          <a:xfrm>
            <a:off x="612271" y="2411554"/>
            <a:ext cx="3388229" cy="1427314"/>
          </a:xfrm>
          <a:prstGeom prst="rect">
            <a:avLst/>
          </a:prstGeom>
          <a:noFill/>
        </p:spPr>
        <p:txBody>
          <a:bodyPr wrap="square">
            <a:spAutoFit/>
          </a:bodyPr>
          <a:lstStyle/>
          <a:p>
            <a:pPr>
              <a:lnSpc>
                <a:spcPts val="2560"/>
              </a:lnSpc>
            </a:pPr>
            <a:r>
              <a:rPr lang="en-IE" sz="2500" dirty="0">
                <a:solidFill>
                  <a:schemeClr val="bg1"/>
                </a:solidFill>
                <a:latin typeface="Calibri" panose="020F0502020204030204" pitchFamily="34" charset="0"/>
                <a:cs typeface="Calibri" panose="020F0502020204030204" pitchFamily="34" charset="0"/>
              </a:rPr>
              <a:t>Check out these 5 steps to protecting yourself and others online first!</a:t>
            </a:r>
          </a:p>
          <a:p>
            <a:pPr>
              <a:lnSpc>
                <a:spcPts val="2560"/>
              </a:lnSpc>
            </a:pPr>
            <a:endParaRPr lang="en-IE" sz="2500" dirty="0">
              <a:solidFill>
                <a:schemeClr val="bg1"/>
              </a:solidFill>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F84AFD42-EA45-CB2D-8673-5D0AB8348970}"/>
              </a:ext>
            </a:extLst>
          </p:cNvPr>
          <p:cNvSpPr/>
          <p:nvPr/>
        </p:nvSpPr>
        <p:spPr>
          <a:xfrm rot="3039888">
            <a:off x="2865372" y="438065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4F4B99A0-184C-B113-5D99-9C164EAEBB02}"/>
              </a:ext>
            </a:extLst>
          </p:cNvPr>
          <p:cNvGrpSpPr/>
          <p:nvPr/>
        </p:nvGrpSpPr>
        <p:grpSpPr>
          <a:xfrm>
            <a:off x="3317578" y="468217"/>
            <a:ext cx="8874421" cy="6389783"/>
            <a:chOff x="4630327" y="1397786"/>
            <a:chExt cx="7555173" cy="5439895"/>
          </a:xfrm>
        </p:grpSpPr>
        <p:sp>
          <p:nvSpPr>
            <p:cNvPr id="20" name="Rectangle 19">
              <a:extLst>
                <a:ext uri="{FF2B5EF4-FFF2-40B4-BE49-F238E27FC236}">
                  <a16:creationId xmlns:a16="http://schemas.microsoft.com/office/drawing/2014/main" id="{DEE8A630-54A2-BFE5-CD74-E3747F6F0973}"/>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5">
              <a:extLst>
                <a:ext uri="{FF2B5EF4-FFF2-40B4-BE49-F238E27FC236}">
                  <a16:creationId xmlns:a16="http://schemas.microsoft.com/office/drawing/2014/main" id="{402866B5-1FAD-DD4C-54BB-7005CE3958A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grpSp>
        <p:nvGrpSpPr>
          <p:cNvPr id="22" name="Group 21">
            <a:extLst>
              <a:ext uri="{FF2B5EF4-FFF2-40B4-BE49-F238E27FC236}">
                <a16:creationId xmlns:a16="http://schemas.microsoft.com/office/drawing/2014/main" id="{08E2CC50-EC2E-568A-FED7-8378176580E8}"/>
              </a:ext>
            </a:extLst>
          </p:cNvPr>
          <p:cNvGrpSpPr/>
          <p:nvPr/>
        </p:nvGrpSpPr>
        <p:grpSpPr>
          <a:xfrm>
            <a:off x="4905464" y="1006685"/>
            <a:ext cx="7286535" cy="4675825"/>
            <a:chOff x="2881915" y="1440136"/>
            <a:chExt cx="8145678" cy="5227144"/>
          </a:xfrm>
        </p:grpSpPr>
        <p:sp>
          <p:nvSpPr>
            <p:cNvPr id="23" name="Rectangle 22">
              <a:extLst>
                <a:ext uri="{FF2B5EF4-FFF2-40B4-BE49-F238E27FC236}">
                  <a16:creationId xmlns:a16="http://schemas.microsoft.com/office/drawing/2014/main" id="{AB154A90-4D62-B230-56B8-A7543E42211B}"/>
                </a:ext>
              </a:extLst>
            </p:cNvPr>
            <p:cNvSpPr/>
            <p:nvPr/>
          </p:nvSpPr>
          <p:spPr>
            <a:xfrm>
              <a:off x="2881915" y="1440136"/>
              <a:ext cx="8145678" cy="5227144"/>
            </a:xfrm>
            <a:prstGeom prst="rect">
              <a:avLst/>
            </a:prstGeom>
            <a:solidFill>
              <a:srgbClr val="CCE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object 5">
              <a:extLst>
                <a:ext uri="{FF2B5EF4-FFF2-40B4-BE49-F238E27FC236}">
                  <a16:creationId xmlns:a16="http://schemas.microsoft.com/office/drawing/2014/main" id="{0F8FFCEF-15CD-8664-FB10-E4F5B9E8D8BC}"/>
                </a:ext>
              </a:extLst>
            </p:cNvPr>
            <p:cNvPicPr/>
            <p:nvPr/>
          </p:nvPicPr>
          <p:blipFill>
            <a:blip r:embed="rId4" cstate="print"/>
            <a:srcRect l="-6961" t="12493" r="6961" b="18018"/>
            <a:stretch>
              <a:fillRect/>
            </a:stretch>
          </p:blipFill>
          <p:spPr>
            <a:xfrm>
              <a:off x="5989609" y="1477509"/>
              <a:ext cx="4916494" cy="5003734"/>
            </a:xfrm>
            <a:prstGeom prst="rect">
              <a:avLst/>
            </a:prstGeom>
          </p:spPr>
        </p:pic>
        <p:sp>
          <p:nvSpPr>
            <p:cNvPr id="25" name="TextBox 24">
              <a:extLst>
                <a:ext uri="{FF2B5EF4-FFF2-40B4-BE49-F238E27FC236}">
                  <a16:creationId xmlns:a16="http://schemas.microsoft.com/office/drawing/2014/main" id="{39F3F807-76ED-B3F3-8FE9-40D0AC149EF8}"/>
                </a:ext>
              </a:extLst>
            </p:cNvPr>
            <p:cNvSpPr txBox="1"/>
            <p:nvPr/>
          </p:nvSpPr>
          <p:spPr>
            <a:xfrm>
              <a:off x="3130246" y="2001548"/>
              <a:ext cx="3165168" cy="2067837"/>
            </a:xfrm>
            <a:prstGeom prst="rect">
              <a:avLst/>
            </a:prstGeom>
            <a:noFill/>
          </p:spPr>
          <p:txBody>
            <a:bodyPr wrap="square">
              <a:spAutoFit/>
            </a:bodyPr>
            <a:lstStyle/>
            <a:p>
              <a:pPr>
                <a:lnSpc>
                  <a:spcPts val="2960"/>
                </a:lnSpc>
              </a:pPr>
              <a:r>
                <a:rPr lang="en-IE" sz="3000" b="1" dirty="0">
                  <a:solidFill>
                    <a:srgbClr val="000000"/>
                  </a:solidFill>
                  <a:latin typeface="Calibri" panose="020F0502020204030204" pitchFamily="34" charset="0"/>
                  <a:cs typeface="Calibri" panose="020F0502020204030204" pitchFamily="34" charset="0"/>
                </a:rPr>
                <a:t>5 Step Response to Deepfakes</a:t>
              </a:r>
            </a:p>
            <a:p>
              <a:pPr>
                <a:lnSpc>
                  <a:spcPts val="2560"/>
                </a:lnSpc>
              </a:pPr>
              <a:endParaRPr lang="en-IE" sz="2500" dirty="0">
                <a:solidFill>
                  <a:srgbClr val="000000"/>
                </a:solidFill>
                <a:latin typeface="Calibri" panose="020F0502020204030204" pitchFamily="34" charset="0"/>
                <a:cs typeface="Calibri" panose="020F0502020204030204" pitchFamily="34" charset="0"/>
              </a:endParaRPr>
            </a:p>
            <a:p>
              <a:pPr>
                <a:lnSpc>
                  <a:spcPts val="2560"/>
                </a:lnSpc>
              </a:pPr>
              <a:r>
                <a:rPr lang="en-IE" sz="2100" dirty="0">
                  <a:solidFill>
                    <a:srgbClr val="000000"/>
                  </a:solidFill>
                  <a:latin typeface="Calibri" panose="020F0502020204030204" pitchFamily="34" charset="0"/>
                  <a:cs typeface="Calibri" panose="020F0502020204030204" pitchFamily="34" charset="0"/>
                </a:rPr>
                <a:t>What to Do When You See Manipulated Media</a:t>
              </a:r>
            </a:p>
          </p:txBody>
        </p:sp>
        <p:pic>
          <p:nvPicPr>
            <p:cNvPr id="26" name="object 5">
              <a:extLst>
                <a:ext uri="{FF2B5EF4-FFF2-40B4-BE49-F238E27FC236}">
                  <a16:creationId xmlns:a16="http://schemas.microsoft.com/office/drawing/2014/main" id="{C7FAD529-3125-D71D-EE47-41EF296F5498}"/>
                </a:ext>
              </a:extLst>
            </p:cNvPr>
            <p:cNvPicPr/>
            <p:nvPr/>
          </p:nvPicPr>
          <p:blipFill>
            <a:blip r:embed="rId4" cstate="print"/>
            <a:srcRect l="3479" t="82279" b="6264"/>
            <a:stretch>
              <a:fillRect/>
            </a:stretch>
          </p:blipFill>
          <p:spPr>
            <a:xfrm>
              <a:off x="3017861" y="5677998"/>
              <a:ext cx="3421210" cy="594808"/>
            </a:xfrm>
            <a:prstGeom prst="rect">
              <a:avLst/>
            </a:prstGeom>
          </p:spPr>
        </p:pic>
      </p:grpSp>
    </p:spTree>
    <p:extLst>
      <p:ext uri="{BB962C8B-B14F-4D97-AF65-F5344CB8AC3E}">
        <p14:creationId xmlns:p14="http://schemas.microsoft.com/office/powerpoint/2010/main" val="3352903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F5FF-3318-F81C-ADCE-DB3AE4BEBA6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F5F11A9-28E6-6730-2F84-6A6B230DE146}"/>
              </a:ext>
            </a:extLst>
          </p:cNvPr>
          <p:cNvSpPr/>
          <p:nvPr/>
        </p:nvSpPr>
        <p:spPr>
          <a:xfrm flipH="1" flipV="1">
            <a:off x="0" y="928688"/>
            <a:ext cx="12185498" cy="193396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3076FADE-9604-FE31-D0AA-283182F82F70}"/>
              </a:ext>
            </a:extLst>
          </p:cNvPr>
          <p:cNvSpPr/>
          <p:nvPr/>
        </p:nvSpPr>
        <p:spPr>
          <a:xfrm>
            <a:off x="3839572" y="2616595"/>
            <a:ext cx="3960000" cy="1890462"/>
          </a:xfrm>
          <a:prstGeom prst="wedgeRoundRectCallout">
            <a:avLst>
              <a:gd name="adj1" fmla="val -35459"/>
              <a:gd name="adj2" fmla="val 70298"/>
              <a:gd name="adj3" fmla="val 16667"/>
            </a:avLst>
          </a:prstGeom>
          <a:solidFill>
            <a:srgbClr val="E8068C">
              <a:alpha val="8511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i="1" dirty="0">
                <a:solidFill>
                  <a:schemeClr val="bg1"/>
                </a:solidFill>
                <a:latin typeface="Calibri" panose="020F0502020204030204" pitchFamily="34" charset="0"/>
                <a:cs typeface="Calibri" panose="020F0502020204030204" pitchFamily="34" charset="0"/>
              </a:rPr>
              <a:t>Emotional content </a:t>
            </a:r>
          </a:p>
          <a:p>
            <a:pPr algn="ctr"/>
            <a:r>
              <a:rPr lang="en-IE" sz="2400" i="1" dirty="0">
                <a:solidFill>
                  <a:schemeClr val="bg1"/>
                </a:solidFill>
                <a:latin typeface="Calibri" panose="020F0502020204030204" pitchFamily="34" charset="0"/>
                <a:cs typeface="Calibri" panose="020F0502020204030204" pitchFamily="34" charset="0"/>
              </a:rPr>
              <a:t>spreads faster than</a:t>
            </a:r>
          </a:p>
          <a:p>
            <a:pPr algn="ctr"/>
            <a:r>
              <a:rPr lang="en-IE" sz="2400" i="1" dirty="0">
                <a:solidFill>
                  <a:schemeClr val="bg1"/>
                </a:solidFill>
                <a:latin typeface="Calibri" panose="020F0502020204030204" pitchFamily="34" charset="0"/>
                <a:cs typeface="Calibri" panose="020F0502020204030204" pitchFamily="34" charset="0"/>
              </a:rPr>
              <a:t> factual corrections </a:t>
            </a:r>
          </a:p>
          <a:p>
            <a:pPr algn="ctr"/>
            <a:endParaRPr lang="en-IE" sz="800" b="1" i="1" dirty="0">
              <a:solidFill>
                <a:schemeClr val="bg1"/>
              </a:solidFill>
              <a:latin typeface="Calibri" panose="020F0502020204030204" pitchFamily="34" charset="0"/>
              <a:cs typeface="Calibri" panose="020F0502020204030204" pitchFamily="34" charset="0"/>
            </a:endParaRPr>
          </a:p>
          <a:p>
            <a:pPr algn="ctr"/>
            <a:r>
              <a:rPr lang="en-IE" sz="1400" b="1" dirty="0">
                <a:solidFill>
                  <a:schemeClr val="bg1"/>
                </a:solidFill>
                <a:latin typeface="Calibri" panose="020F0502020204030204" pitchFamily="34" charset="0"/>
                <a:cs typeface="Calibri" panose="020F0502020204030204" pitchFamily="34" charset="0"/>
              </a:rPr>
              <a:t>(Vosoughi et al., 2018)</a:t>
            </a:r>
          </a:p>
        </p:txBody>
      </p:sp>
      <p:sp>
        <p:nvSpPr>
          <p:cNvPr id="12" name="Graphic 7">
            <a:extLst>
              <a:ext uri="{FF2B5EF4-FFF2-40B4-BE49-F238E27FC236}">
                <a16:creationId xmlns:a16="http://schemas.microsoft.com/office/drawing/2014/main" id="{A44DBC13-A308-6D7C-3AAD-9BFF4CC13D74}"/>
              </a:ext>
            </a:extLst>
          </p:cNvPr>
          <p:cNvSpPr/>
          <p:nvPr/>
        </p:nvSpPr>
        <p:spPr>
          <a:xfrm>
            <a:off x="-1878963" y="175315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AC0033C9-FFCB-AD84-A81A-B11757CC29CB}"/>
              </a:ext>
            </a:extLst>
          </p:cNvPr>
          <p:cNvSpPr/>
          <p:nvPr/>
        </p:nvSpPr>
        <p:spPr>
          <a:xfrm>
            <a:off x="7506424" y="1284812"/>
            <a:ext cx="4043872" cy="1933959"/>
          </a:xfrm>
          <a:prstGeom prst="wedgeRoundRectCallout">
            <a:avLst>
              <a:gd name="adj1" fmla="val 32895"/>
              <a:gd name="adj2" fmla="val -91935"/>
              <a:gd name="adj3" fmla="val 16667"/>
            </a:avLst>
          </a:prstGeom>
          <a:solidFill>
            <a:srgbClr val="713293">
              <a:alpha val="8511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i="1" dirty="0">
                <a:solidFill>
                  <a:schemeClr val="bg1"/>
                </a:solidFill>
                <a:latin typeface="Calibri" panose="020F0502020204030204" pitchFamily="34" charset="0"/>
                <a:cs typeface="Calibri" panose="020F0502020204030204" pitchFamily="34" charset="0"/>
              </a:rPr>
              <a:t>Even short exposure to false content can shape belief </a:t>
            </a:r>
          </a:p>
          <a:p>
            <a:pPr algn="ctr"/>
            <a:r>
              <a:rPr lang="en-IE" sz="1200" b="1" dirty="0">
                <a:solidFill>
                  <a:schemeClr val="bg1"/>
                </a:solidFill>
                <a:latin typeface="Calibri" panose="020F0502020204030204" pitchFamily="34" charset="0"/>
                <a:cs typeface="Calibri" panose="020F0502020204030204" pitchFamily="34" charset="0"/>
              </a:rPr>
              <a:t>(Pennycook &amp; Rand, 2019</a:t>
            </a:r>
            <a:r>
              <a:rPr lang="en-IE" sz="2400" i="1" dirty="0">
                <a:solidFill>
                  <a:schemeClr val="bg1"/>
                </a:solidFill>
                <a:latin typeface="Calibri" panose="020F0502020204030204" pitchFamily="34" charset="0"/>
                <a:cs typeface="Calibri" panose="020F0502020204030204" pitchFamily="34" charset="0"/>
              </a:rPr>
              <a:t>)</a:t>
            </a:r>
          </a:p>
        </p:txBody>
      </p:sp>
      <p:sp>
        <p:nvSpPr>
          <p:cNvPr id="4" name="Speech Bubble: Rectangle with Corners Rounded 3">
            <a:extLst>
              <a:ext uri="{FF2B5EF4-FFF2-40B4-BE49-F238E27FC236}">
                <a16:creationId xmlns:a16="http://schemas.microsoft.com/office/drawing/2014/main" id="{0150B366-801C-7375-A302-0C4963FAAB42}"/>
              </a:ext>
            </a:extLst>
          </p:cNvPr>
          <p:cNvSpPr/>
          <p:nvPr/>
        </p:nvSpPr>
        <p:spPr>
          <a:xfrm>
            <a:off x="7438169" y="3472497"/>
            <a:ext cx="4043872" cy="1890462"/>
          </a:xfrm>
          <a:prstGeom prst="wedgeRoundRectCallout">
            <a:avLst>
              <a:gd name="adj1" fmla="val 43848"/>
              <a:gd name="adj2" fmla="val 72071"/>
              <a:gd name="adj3" fmla="val 16667"/>
            </a:avLst>
          </a:prstGeom>
          <a:solidFill>
            <a:srgbClr val="24C3C6">
              <a:alpha val="8511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i="1" dirty="0">
                <a:solidFill>
                  <a:schemeClr val="bg1"/>
                </a:solidFill>
                <a:latin typeface="Calibri" panose="020F0502020204030204" pitchFamily="34" charset="0"/>
                <a:cs typeface="Calibri" panose="020F0502020204030204" pitchFamily="34" charset="0"/>
              </a:rPr>
              <a:t>Debunking alone does </a:t>
            </a:r>
          </a:p>
          <a:p>
            <a:pPr algn="ctr"/>
            <a:r>
              <a:rPr lang="en-IE" sz="2400" i="1" dirty="0">
                <a:solidFill>
                  <a:schemeClr val="bg1"/>
                </a:solidFill>
                <a:latin typeface="Calibri" panose="020F0502020204030204" pitchFamily="34" charset="0"/>
                <a:cs typeface="Calibri" panose="020F0502020204030204" pitchFamily="34" charset="0"/>
              </a:rPr>
              <a:t>not erase emotional impact</a:t>
            </a:r>
          </a:p>
          <a:p>
            <a:pPr algn="ctr"/>
            <a:r>
              <a:rPr lang="en-IE" sz="2400" i="1" dirty="0">
                <a:solidFill>
                  <a:schemeClr val="bg1"/>
                </a:solidFill>
                <a:latin typeface="Calibri" panose="020F0502020204030204" pitchFamily="34" charset="0"/>
                <a:cs typeface="Calibri" panose="020F0502020204030204" pitchFamily="34" charset="0"/>
              </a:rPr>
              <a:t> </a:t>
            </a:r>
            <a:r>
              <a:rPr lang="en-IE" sz="1200" b="1" dirty="0">
                <a:solidFill>
                  <a:schemeClr val="bg1"/>
                </a:solidFill>
                <a:latin typeface="Calibri" panose="020F0502020204030204" pitchFamily="34" charset="0"/>
                <a:cs typeface="Calibri" panose="020F0502020204030204" pitchFamily="34" charset="0"/>
              </a:rPr>
              <a:t>(Nyhan &amp; Reifler, 2010)</a:t>
            </a:r>
          </a:p>
        </p:txBody>
      </p:sp>
      <p:sp>
        <p:nvSpPr>
          <p:cNvPr id="10" name="TextBox 9">
            <a:extLst>
              <a:ext uri="{FF2B5EF4-FFF2-40B4-BE49-F238E27FC236}">
                <a16:creationId xmlns:a16="http://schemas.microsoft.com/office/drawing/2014/main" id="{ED1F13BD-6751-1895-BA91-67A29C2788A5}"/>
              </a:ext>
            </a:extLst>
          </p:cNvPr>
          <p:cNvSpPr txBox="1"/>
          <p:nvPr/>
        </p:nvSpPr>
        <p:spPr>
          <a:xfrm>
            <a:off x="641704" y="3865110"/>
            <a:ext cx="2815871" cy="1200329"/>
          </a:xfrm>
          <a:prstGeom prst="rect">
            <a:avLst/>
          </a:prstGeom>
          <a:noFill/>
        </p:spPr>
        <p:txBody>
          <a:bodyPr wrap="square">
            <a:spAutoFit/>
          </a:bodyPr>
          <a:lstStyle/>
          <a:p>
            <a:r>
              <a:rPr lang="en-US" sz="3600" b="1" dirty="0">
                <a:solidFill>
                  <a:srgbClr val="10153D"/>
                </a:solidFill>
              </a:rPr>
              <a:t>Research shows that...</a:t>
            </a:r>
          </a:p>
        </p:txBody>
      </p:sp>
      <p:sp>
        <p:nvSpPr>
          <p:cNvPr id="11" name="Text Placeholder 11">
            <a:extLst>
              <a:ext uri="{FF2B5EF4-FFF2-40B4-BE49-F238E27FC236}">
                <a16:creationId xmlns:a16="http://schemas.microsoft.com/office/drawing/2014/main" id="{0565452E-5325-42B9-0F4A-B1BC7EA7A053}"/>
              </a:ext>
            </a:extLst>
          </p:cNvPr>
          <p:cNvSpPr txBox="1">
            <a:spLocks/>
          </p:cNvSpPr>
          <p:nvPr/>
        </p:nvSpPr>
        <p:spPr>
          <a:xfrm>
            <a:off x="589676" y="1167362"/>
            <a:ext cx="496816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Why we must use Critical Thinking online?</a:t>
            </a:r>
          </a:p>
          <a:p>
            <a:pPr marL="0" indent="0">
              <a:buNone/>
            </a:pPr>
            <a:endParaRPr lang="en-US" sz="3600" b="1" dirty="0">
              <a:solidFill>
                <a:schemeClr val="bg1"/>
              </a:solidFill>
              <a:cs typeface="Times New Roman" panose="02020603050405020304" pitchFamily="18" charset="0"/>
            </a:endParaRPr>
          </a:p>
        </p:txBody>
      </p:sp>
      <p:sp>
        <p:nvSpPr>
          <p:cNvPr id="13" name="Freeform 12">
            <a:extLst>
              <a:ext uri="{FF2B5EF4-FFF2-40B4-BE49-F238E27FC236}">
                <a16:creationId xmlns:a16="http://schemas.microsoft.com/office/drawing/2014/main" id="{F837D38E-ED51-BAD3-B7CF-1D36AAF909EE}"/>
              </a:ext>
            </a:extLst>
          </p:cNvPr>
          <p:cNvSpPr/>
          <p:nvPr/>
        </p:nvSpPr>
        <p:spPr>
          <a:xfrm>
            <a:off x="579276" y="884340"/>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933436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E9E12-0CC0-51B7-81D8-09FD1B911B2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24A3DB5-7EFA-943E-F766-9DF4088A722A}"/>
              </a:ext>
            </a:extLst>
          </p:cNvPr>
          <p:cNvSpPr/>
          <p:nvPr/>
        </p:nvSpPr>
        <p:spPr>
          <a:xfrm flipH="1">
            <a:off x="3959433" y="0"/>
            <a:ext cx="8226064"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DAF0E91-12D6-4F9C-FC4C-F54B1FB040A1}"/>
              </a:ext>
            </a:extLst>
          </p:cNvPr>
          <p:cNvSpPr/>
          <p:nvPr/>
        </p:nvSpPr>
        <p:spPr>
          <a:xfrm>
            <a:off x="8375442" y="-58071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209E00B5-6CB3-FAE6-90BC-C2833925375F}"/>
              </a:ext>
            </a:extLst>
          </p:cNvPr>
          <p:cNvSpPr txBox="1"/>
          <p:nvPr/>
        </p:nvSpPr>
        <p:spPr>
          <a:xfrm>
            <a:off x="4371977" y="1378131"/>
            <a:ext cx="7515226" cy="5878532"/>
          </a:xfrm>
          <a:prstGeom prst="rect">
            <a:avLst/>
          </a:prstGeom>
          <a:noFill/>
        </p:spPr>
        <p:txBody>
          <a:bodyPr wrap="square">
            <a:spAutoFit/>
          </a:bodyPr>
          <a:lstStyle/>
          <a:p>
            <a:pPr marL="457200" indent="-457200">
              <a:spcAft>
                <a:spcPts val="800"/>
              </a:spcAft>
              <a:buFont typeface="+mj-lt"/>
              <a:buAutoNum type="arabicPeriod"/>
            </a:pPr>
            <a:r>
              <a:rPr lang="en-IE" sz="2400" b="1" dirty="0">
                <a:solidFill>
                  <a:schemeClr val="bg1"/>
                </a:solidFill>
                <a:latin typeface="Calibri" panose="020F0502020204030204" pitchFamily="34" charset="0"/>
                <a:cs typeface="Calibri" panose="020F0502020204030204" pitchFamily="34" charset="0"/>
              </a:rPr>
              <a:t>Reverse image search </a:t>
            </a:r>
            <a:r>
              <a:rPr lang="en-IE" sz="2400" dirty="0">
                <a:solidFill>
                  <a:schemeClr val="bg1"/>
                </a:solidFill>
                <a:latin typeface="Calibri" panose="020F0502020204030204" pitchFamily="34" charset="0"/>
                <a:cs typeface="Calibri" panose="020F0502020204030204" pitchFamily="34" charset="0"/>
              </a:rPr>
              <a:t>– searching an image in reverse to identify its original source, earlier uses, and whether it has been taken out of context.</a:t>
            </a:r>
          </a:p>
          <a:p>
            <a:pPr marL="457200" indent="-457200">
              <a:spcAft>
                <a:spcPts val="800"/>
              </a:spcAft>
              <a:buFont typeface="+mj-lt"/>
              <a:buAutoNum type="arabicPeriod"/>
            </a:pPr>
            <a:r>
              <a:rPr lang="en-IE" sz="2400" b="1" dirty="0">
                <a:solidFill>
                  <a:schemeClr val="bg1"/>
                </a:solidFill>
                <a:latin typeface="Calibri" panose="020F0502020204030204" pitchFamily="34" charset="0"/>
                <a:cs typeface="Calibri" panose="020F0502020204030204" pitchFamily="34" charset="0"/>
              </a:rPr>
              <a:t>Checking metadata </a:t>
            </a:r>
            <a:r>
              <a:rPr lang="en-IE" sz="2400" dirty="0">
                <a:solidFill>
                  <a:schemeClr val="bg1"/>
                </a:solidFill>
                <a:latin typeface="Calibri" panose="020F0502020204030204" pitchFamily="34" charset="0"/>
                <a:cs typeface="Calibri" panose="020F0502020204030204" pitchFamily="34" charset="0"/>
              </a:rPr>
              <a:t>– examining hidden file data such as creation date, device, location, or author, if available.</a:t>
            </a:r>
          </a:p>
          <a:p>
            <a:pPr marL="457200" indent="-457200">
              <a:spcAft>
                <a:spcPts val="800"/>
              </a:spcAft>
              <a:buFont typeface="+mj-lt"/>
              <a:buAutoNum type="arabicPeriod"/>
            </a:pPr>
            <a:r>
              <a:rPr lang="en-IE" sz="2400" b="1" dirty="0">
                <a:solidFill>
                  <a:schemeClr val="bg1"/>
                </a:solidFill>
                <a:latin typeface="Calibri" panose="020F0502020204030204" pitchFamily="34" charset="0"/>
                <a:cs typeface="Calibri" panose="020F0502020204030204" pitchFamily="34" charset="0"/>
              </a:rPr>
              <a:t>Comparing with official channels </a:t>
            </a:r>
            <a:r>
              <a:rPr lang="en-IE" sz="2400" dirty="0">
                <a:solidFill>
                  <a:schemeClr val="bg1"/>
                </a:solidFill>
                <a:latin typeface="Calibri" panose="020F0502020204030204" pitchFamily="34" charset="0"/>
                <a:cs typeface="Calibri" panose="020F0502020204030204" pitchFamily="34" charset="0"/>
              </a:rPr>
              <a:t>– cross-checking content against statements from institutions, organizations, verified accounts, or source websites.</a:t>
            </a:r>
          </a:p>
          <a:p>
            <a:pPr marL="457200" indent="-457200">
              <a:spcAft>
                <a:spcPts val="800"/>
              </a:spcAft>
              <a:buFont typeface="+mj-lt"/>
              <a:buAutoNum type="arabicPeriod"/>
            </a:pPr>
            <a:r>
              <a:rPr lang="en-IE" sz="2400" b="1" dirty="0">
                <a:solidFill>
                  <a:schemeClr val="bg1"/>
                </a:solidFill>
                <a:latin typeface="Calibri" panose="020F0502020204030204" pitchFamily="34" charset="0"/>
                <a:cs typeface="Calibri" panose="020F0502020204030204" pitchFamily="34" charset="0"/>
              </a:rPr>
              <a:t>Fact-checking portals </a:t>
            </a:r>
            <a:r>
              <a:rPr lang="en-IE" sz="2400" dirty="0">
                <a:solidFill>
                  <a:schemeClr val="bg1"/>
                </a:solidFill>
                <a:latin typeface="Calibri" panose="020F0502020204030204" pitchFamily="34" charset="0"/>
                <a:cs typeface="Calibri" panose="020F0502020204030204" pitchFamily="34" charset="0"/>
              </a:rPr>
              <a:t>– using fact-checking websites that verify the accuracy of claims, images, and videos.</a:t>
            </a:r>
          </a:p>
          <a:p>
            <a:pPr marL="457200" indent="-457200">
              <a:spcAft>
                <a:spcPts val="800"/>
              </a:spcAft>
              <a:buFont typeface="+mj-lt"/>
              <a:buAutoNum type="arabicPeriod"/>
            </a:pPr>
            <a:endParaRPr lang="en-IE" sz="24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mj-lt"/>
              <a:buAutoNum type="arabicPeriod"/>
            </a:pPr>
            <a:endParaRPr lang="en-IE" sz="24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mj-lt"/>
              <a:buAutoNum type="arabicPeriod"/>
            </a:pPr>
            <a:endParaRPr lang="en-US" sz="24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2C82F692-28C7-F781-EEED-993E1C60C053}"/>
              </a:ext>
            </a:extLst>
          </p:cNvPr>
          <p:cNvSpPr txBox="1">
            <a:spLocks/>
          </p:cNvSpPr>
          <p:nvPr/>
        </p:nvSpPr>
        <p:spPr>
          <a:xfrm>
            <a:off x="393537" y="364350"/>
            <a:ext cx="36641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Fact-checking Tools &amp;Methods</a:t>
            </a: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6A7E3206-E85C-1C5E-5322-A461AEED0E61}"/>
              </a:ext>
            </a:extLst>
          </p:cNvPr>
          <p:cNvSpPr/>
          <p:nvPr/>
        </p:nvSpPr>
        <p:spPr>
          <a:xfrm>
            <a:off x="0" y="1541290"/>
            <a:ext cx="417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693627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3"/>
          <a:srcRect l="179" r="179"/>
          <a:stretch>
            <a:fillRect/>
          </a:stretch>
        </p:blipFill>
        <p:spPr/>
      </p:pic>
      <p:sp>
        <p:nvSpPr>
          <p:cNvPr id="5" name="Text Placeholder 4">
            <a:extLst>
              <a:ext uri="{FF2B5EF4-FFF2-40B4-BE49-F238E27FC236}">
                <a16:creationId xmlns:a16="http://schemas.microsoft.com/office/drawing/2014/main" id="{962F8657-71FE-418B-FC33-258A94EC9AFD}"/>
              </a:ext>
            </a:extLst>
          </p:cNvPr>
          <p:cNvSpPr>
            <a:spLocks noGrp="1"/>
          </p:cNvSpPr>
          <p:nvPr>
            <p:ph type="body" sz="quarter" idx="13"/>
          </p:nvPr>
        </p:nvSpPr>
        <p:spPr>
          <a:xfrm>
            <a:off x="302712" y="1379450"/>
            <a:ext cx="6480225" cy="2186028"/>
          </a:xfrm>
        </p:spPr>
        <p:txBody>
          <a:bodyPr anchor="t">
            <a:noAutofit/>
          </a:bodyPr>
          <a:lstStyle/>
          <a:p>
            <a:r>
              <a:rPr lang="en-US" sz="3600" b="1" dirty="0"/>
              <a:t>Disinformation</a:t>
            </a:r>
          </a:p>
          <a:p>
            <a:pPr>
              <a:lnSpc>
                <a:spcPct val="100000"/>
              </a:lnSpc>
            </a:pPr>
            <a:endParaRPr lang="en-US" sz="1400" dirty="0"/>
          </a:p>
          <a:p>
            <a:r>
              <a:rPr lang="en-US" sz="2600" dirty="0"/>
              <a:t>AI‑supported disinformation – refers to deliberately false or misleading content that is created, edited, or disseminated with the use of artificial intelligence tools (such as generative models, deepfakes, or bots) in order to deceive the public, influence perceptions, and cause harm to democratic processes, institutions, or individuals.</a:t>
            </a:r>
          </a:p>
          <a:p>
            <a:endParaRPr lang="en-US" sz="2800" dirty="0"/>
          </a:p>
        </p:txBody>
      </p:sp>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417996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5095-2D19-56A4-2291-5C4EC60C927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B7D1F53-7E47-6C12-D93D-17FB5C2AA6C9}"/>
              </a:ext>
            </a:extLst>
          </p:cNvPr>
          <p:cNvSpPr/>
          <p:nvPr/>
        </p:nvSpPr>
        <p:spPr>
          <a:xfrm flipH="1">
            <a:off x="3959433" y="0"/>
            <a:ext cx="8226064"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F3A6BF0B-0B19-64A8-DA27-8D95959B94FC}"/>
              </a:ext>
            </a:extLst>
          </p:cNvPr>
          <p:cNvSpPr/>
          <p:nvPr/>
        </p:nvSpPr>
        <p:spPr>
          <a:xfrm>
            <a:off x="8375442" y="-58071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21421C8B-55B0-0622-7A67-765C27F7AE19}"/>
              </a:ext>
            </a:extLst>
          </p:cNvPr>
          <p:cNvSpPr txBox="1"/>
          <p:nvPr/>
        </p:nvSpPr>
        <p:spPr>
          <a:xfrm>
            <a:off x="4371977" y="1363844"/>
            <a:ext cx="7515226" cy="6719788"/>
          </a:xfrm>
          <a:prstGeom prst="rect">
            <a:avLst/>
          </a:prstGeom>
          <a:noFill/>
        </p:spPr>
        <p:txBody>
          <a:bodyPr wrap="square">
            <a:spAutoFit/>
          </a:bodyPr>
          <a:lstStyle/>
          <a:p>
            <a:pPr marL="457200" indent="-457200">
              <a:spcAft>
                <a:spcPts val="800"/>
              </a:spcAft>
              <a:buFont typeface="+mj-lt"/>
              <a:buAutoNum type="arabicPeriod" startAt="5"/>
            </a:pPr>
            <a:r>
              <a:rPr lang="en-IE" sz="2400" b="1" dirty="0">
                <a:solidFill>
                  <a:schemeClr val="bg1"/>
                </a:solidFill>
                <a:latin typeface="Calibri" panose="020F0502020204030204" pitchFamily="34" charset="0"/>
                <a:cs typeface="Calibri" panose="020F0502020204030204" pitchFamily="34" charset="0"/>
              </a:rPr>
              <a:t>Checking primary sources </a:t>
            </a:r>
            <a:r>
              <a:rPr lang="en-IE" sz="2400" dirty="0">
                <a:solidFill>
                  <a:schemeClr val="bg1"/>
                </a:solidFill>
                <a:latin typeface="Calibri" panose="020F0502020204030204" pitchFamily="34" charset="0"/>
                <a:cs typeface="Calibri" panose="020F0502020204030204" pitchFamily="34" charset="0"/>
              </a:rPr>
              <a:t>– tracing the information back to the original source instead of relying on reposts, quotes, or summaries.</a:t>
            </a:r>
          </a:p>
          <a:p>
            <a:pPr marL="457200" indent="-457200">
              <a:spcAft>
                <a:spcPts val="800"/>
              </a:spcAft>
              <a:buFont typeface="+mj-lt"/>
              <a:buAutoNum type="arabicPeriod" startAt="5"/>
            </a:pPr>
            <a:r>
              <a:rPr lang="en-IE" sz="2400" b="1" dirty="0">
                <a:solidFill>
                  <a:schemeClr val="bg1"/>
                </a:solidFill>
                <a:latin typeface="Calibri" panose="020F0502020204030204" pitchFamily="34" charset="0"/>
                <a:cs typeface="Calibri" panose="020F0502020204030204" pitchFamily="34" charset="0"/>
              </a:rPr>
              <a:t>Verifying publication date and place </a:t>
            </a:r>
            <a:r>
              <a:rPr lang="en-IE" sz="2400" dirty="0">
                <a:solidFill>
                  <a:schemeClr val="bg1"/>
                </a:solidFill>
                <a:latin typeface="Calibri" panose="020F0502020204030204" pitchFamily="34" charset="0"/>
                <a:cs typeface="Calibri" panose="020F0502020204030204" pitchFamily="34" charset="0"/>
              </a:rPr>
              <a:t>– checking when and where the material was published and whether it matches the described event.</a:t>
            </a:r>
          </a:p>
          <a:p>
            <a:pPr marL="457200" indent="-457200">
              <a:spcAft>
                <a:spcPts val="800"/>
              </a:spcAft>
              <a:buFont typeface="+mj-lt"/>
              <a:buAutoNum type="arabicPeriod" startAt="5"/>
            </a:pPr>
            <a:r>
              <a:rPr lang="en-IE" sz="2400" b="1" dirty="0">
                <a:solidFill>
                  <a:schemeClr val="bg1"/>
                </a:solidFill>
                <a:latin typeface="Calibri" panose="020F0502020204030204" pitchFamily="34" charset="0"/>
                <a:cs typeface="Calibri" panose="020F0502020204030204" pitchFamily="34" charset="0"/>
              </a:rPr>
              <a:t>Context analysis </a:t>
            </a:r>
            <a:r>
              <a:rPr lang="en-IE" sz="2400" dirty="0">
                <a:solidFill>
                  <a:schemeClr val="bg1"/>
                </a:solidFill>
                <a:latin typeface="Calibri" panose="020F0502020204030204" pitchFamily="34" charset="0"/>
                <a:cs typeface="Calibri" panose="020F0502020204030204" pitchFamily="34" charset="0"/>
              </a:rPr>
              <a:t>– examining the full communicative context to detect quotes, images, or videos that were removed from their original meaning.</a:t>
            </a:r>
          </a:p>
          <a:p>
            <a:pPr marL="457200" indent="-457200">
              <a:spcAft>
                <a:spcPts val="800"/>
              </a:spcAft>
              <a:buFont typeface="+mj-lt"/>
              <a:buAutoNum type="arabicPeriod" startAt="5"/>
            </a:pPr>
            <a:r>
              <a:rPr lang="en-IE" sz="2400" b="1" dirty="0">
                <a:solidFill>
                  <a:schemeClr val="bg1"/>
                </a:solidFill>
                <a:latin typeface="Calibri" panose="020F0502020204030204" pitchFamily="34" charset="0"/>
                <a:cs typeface="Calibri" panose="020F0502020204030204" pitchFamily="34" charset="0"/>
              </a:rPr>
              <a:t>Visual geolocation </a:t>
            </a:r>
            <a:r>
              <a:rPr lang="en-IE" sz="2400" dirty="0">
                <a:solidFill>
                  <a:schemeClr val="bg1"/>
                </a:solidFill>
                <a:latin typeface="Calibri" panose="020F0502020204030204" pitchFamily="34" charset="0"/>
                <a:cs typeface="Calibri" panose="020F0502020204030204" pitchFamily="34" charset="0"/>
              </a:rPr>
              <a:t>– comparing elements in a photo or video with maps, buildings, signs, landscapes, or weather conditions to determine where it was taken.</a:t>
            </a:r>
          </a:p>
          <a:p>
            <a:pPr marL="457200" indent="-457200">
              <a:spcAft>
                <a:spcPts val="800"/>
              </a:spcAft>
              <a:buFont typeface="+mj-lt"/>
              <a:buAutoNum type="arabicPeriod" startAt="5"/>
            </a:pPr>
            <a:endParaRPr lang="en-IE" sz="24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mj-lt"/>
              <a:buAutoNum type="arabicPeriod" startAt="5"/>
            </a:pPr>
            <a:endParaRPr lang="en-IE" sz="24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mj-lt"/>
              <a:buAutoNum type="arabicPeriod" startAt="5"/>
            </a:pPr>
            <a:endParaRPr lang="en-IE" sz="24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mj-lt"/>
              <a:buAutoNum type="arabicPeriod" startAt="5"/>
            </a:pPr>
            <a:endParaRPr lang="en-US" sz="24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D2DE62A6-F040-5758-F180-2DB7BEFF0A23}"/>
              </a:ext>
            </a:extLst>
          </p:cNvPr>
          <p:cNvSpPr txBox="1">
            <a:spLocks/>
          </p:cNvSpPr>
          <p:nvPr/>
        </p:nvSpPr>
        <p:spPr>
          <a:xfrm>
            <a:off x="393537" y="364350"/>
            <a:ext cx="36641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Fact-checking Tools &amp;Methods</a:t>
            </a:r>
          </a:p>
          <a:p>
            <a:pPr marL="0" indent="0">
              <a:buNone/>
            </a:pPr>
            <a:endParaRPr lang="en-US" sz="3600" b="1" dirty="0">
              <a:solidFill>
                <a:srgbClr val="22BDBF"/>
              </a:solidFill>
              <a:cs typeface="Times New Roman" panose="02020603050405020304" pitchFamily="18" charset="0"/>
            </a:endParaRPr>
          </a:p>
        </p:txBody>
      </p:sp>
      <p:sp>
        <p:nvSpPr>
          <p:cNvPr id="15" name="Freeform 14">
            <a:extLst>
              <a:ext uri="{FF2B5EF4-FFF2-40B4-BE49-F238E27FC236}">
                <a16:creationId xmlns:a16="http://schemas.microsoft.com/office/drawing/2014/main" id="{1242E84F-292F-3478-D208-0C7F678F89EC}"/>
              </a:ext>
            </a:extLst>
          </p:cNvPr>
          <p:cNvSpPr/>
          <p:nvPr/>
        </p:nvSpPr>
        <p:spPr>
          <a:xfrm>
            <a:off x="0" y="1541290"/>
            <a:ext cx="417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470852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18F3A-F007-C143-9D45-63D3A72EE4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855A37-D366-D875-63F6-373831B4E81A}"/>
              </a:ext>
            </a:extLst>
          </p:cNvPr>
          <p:cNvSpPr>
            <a:spLocks noGrp="1"/>
          </p:cNvSpPr>
          <p:nvPr>
            <p:ph type="body" sz="quarter" idx="16"/>
          </p:nvPr>
        </p:nvSpPr>
        <p:spPr/>
        <p:txBody>
          <a:bodyPr>
            <a:noAutofit/>
          </a:bodyPr>
          <a:lstStyle/>
          <a:p>
            <a:r>
              <a:rPr lang="en-US" dirty="0"/>
              <a:t>Content Creator Responsibility and the Consequences of Disinformation</a:t>
            </a:r>
          </a:p>
          <a:p>
            <a:pPr>
              <a:lnSpc>
                <a:spcPct val="100000"/>
              </a:lnSpc>
            </a:pPr>
            <a:endParaRPr lang="en-US" sz="2800" b="1" dirty="0"/>
          </a:p>
          <a:p>
            <a:r>
              <a:rPr lang="en-US" b="1" dirty="0"/>
              <a:t>(15 Min)</a:t>
            </a:r>
            <a:r>
              <a:rPr lang="en-US" dirty="0"/>
              <a:t>	</a:t>
            </a:r>
          </a:p>
          <a:p>
            <a:endParaRPr lang="en-US" dirty="0"/>
          </a:p>
        </p:txBody>
      </p:sp>
      <p:sp>
        <p:nvSpPr>
          <p:cNvPr id="5" name="Text Placeholder 4">
            <a:extLst>
              <a:ext uri="{FF2B5EF4-FFF2-40B4-BE49-F238E27FC236}">
                <a16:creationId xmlns:a16="http://schemas.microsoft.com/office/drawing/2014/main" id="{B284856B-A79E-E62C-5831-6331CEB0BD25}"/>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003374CB-172A-03AE-B394-4C069BB8898B}"/>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9299098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3E35B-7D94-EA22-A24A-CD1F056687C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F35DCCC-6923-BF72-1943-FC6A7D9E9B42}"/>
              </a:ext>
            </a:extLst>
          </p:cNvPr>
          <p:cNvSpPr/>
          <p:nvPr/>
        </p:nvSpPr>
        <p:spPr>
          <a:xfrm>
            <a:off x="0" y="0"/>
            <a:ext cx="395943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C28BF9A-B58E-5EAA-D9DC-CBC106EB9477}"/>
              </a:ext>
            </a:extLst>
          </p:cNvPr>
          <p:cNvSpPr/>
          <p:nvPr/>
        </p:nvSpPr>
        <p:spPr>
          <a:xfrm>
            <a:off x="-1211471" y="40543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E4301401-FABF-0299-475D-235B741E04BE}"/>
              </a:ext>
            </a:extLst>
          </p:cNvPr>
          <p:cNvSpPr txBox="1"/>
          <p:nvPr/>
        </p:nvSpPr>
        <p:spPr>
          <a:xfrm>
            <a:off x="4371977" y="407214"/>
            <a:ext cx="7354485" cy="7561044"/>
          </a:xfrm>
          <a:prstGeom prst="rect">
            <a:avLst/>
          </a:prstGeom>
          <a:noFill/>
        </p:spPr>
        <p:txBody>
          <a:bodyPr wrap="square">
            <a:spAutoFit/>
          </a:bodyPr>
          <a:lstStyle/>
          <a:p>
            <a:pPr marL="450850" indent="-450850">
              <a:spcAft>
                <a:spcPts val="800"/>
              </a:spcAft>
              <a:buClr>
                <a:srgbClr val="24C3C6"/>
              </a:buClr>
              <a:buFont typeface="+mj-lt"/>
              <a:buAutoNum type="arabicPeriod"/>
            </a:pPr>
            <a:r>
              <a:rPr lang="en-IE" sz="2400" b="1" dirty="0">
                <a:solidFill>
                  <a:srgbClr val="10153D"/>
                </a:solidFill>
                <a:latin typeface="Calibri" panose="020F0502020204030204" pitchFamily="34" charset="0"/>
                <a:cs typeface="Calibri" panose="020F0502020204030204" pitchFamily="34" charset="0"/>
              </a:rPr>
              <a:t>Do not publish unverified material </a:t>
            </a:r>
            <a:r>
              <a:rPr lang="en-IE" sz="2400" dirty="0">
                <a:solidFill>
                  <a:srgbClr val="10153D"/>
                </a:solidFill>
                <a:latin typeface="Calibri" panose="020F0502020204030204" pitchFamily="34" charset="0"/>
                <a:cs typeface="Calibri" panose="020F0502020204030204" pitchFamily="34" charset="0"/>
              </a:rPr>
              <a:t>– before sharing anything, check whether the information is true and confirmed by several reliable sources.</a:t>
            </a:r>
          </a:p>
          <a:p>
            <a:pPr marL="450850" indent="-450850">
              <a:spcAft>
                <a:spcPts val="800"/>
              </a:spcAft>
              <a:buClr>
                <a:srgbClr val="24C3C6"/>
              </a:buClr>
              <a:buFont typeface="+mj-lt"/>
              <a:buAutoNum type="arabicPeriod"/>
            </a:pPr>
            <a:r>
              <a:rPr lang="en-IE" sz="2400" b="1" dirty="0">
                <a:solidFill>
                  <a:srgbClr val="10153D"/>
                </a:solidFill>
                <a:latin typeface="Calibri" panose="020F0502020204030204" pitchFamily="34" charset="0"/>
                <a:cs typeface="Calibri" panose="020F0502020204030204" pitchFamily="34" charset="0"/>
              </a:rPr>
              <a:t>Do not share content whose authenticity you do not know </a:t>
            </a:r>
            <a:r>
              <a:rPr lang="en-IE" sz="2400" dirty="0">
                <a:solidFill>
                  <a:srgbClr val="10153D"/>
                </a:solidFill>
                <a:latin typeface="Calibri" panose="020F0502020204030204" pitchFamily="34" charset="0"/>
                <a:cs typeface="Calibri" panose="020F0502020204030204" pitchFamily="34" charset="0"/>
              </a:rPr>
              <a:t>– if you are not sure the material is genuine, do not amplify it.</a:t>
            </a:r>
          </a:p>
          <a:p>
            <a:pPr marL="450850" indent="-450850">
              <a:spcAft>
                <a:spcPts val="800"/>
              </a:spcAft>
              <a:buClr>
                <a:srgbClr val="24C3C6"/>
              </a:buClr>
              <a:buFont typeface="+mj-lt"/>
              <a:buAutoNum type="arabicPeriod"/>
            </a:pPr>
            <a:r>
              <a:rPr lang="en-IE" sz="2400" b="1" dirty="0">
                <a:solidFill>
                  <a:srgbClr val="10153D"/>
                </a:solidFill>
                <a:latin typeface="Calibri" panose="020F0502020204030204" pitchFamily="34" charset="0"/>
                <a:cs typeface="Calibri" panose="020F0502020204030204" pitchFamily="34" charset="0"/>
              </a:rPr>
              <a:t>Label synthetic content </a:t>
            </a:r>
            <a:r>
              <a:rPr lang="en-IE" sz="2400" dirty="0">
                <a:solidFill>
                  <a:srgbClr val="10153D"/>
                </a:solidFill>
                <a:latin typeface="Calibri" panose="020F0502020204030204" pitchFamily="34" charset="0"/>
                <a:cs typeface="Calibri" panose="020F0502020204030204" pitchFamily="34" charset="0"/>
              </a:rPr>
              <a:t>– clearly disclose when an image, audio, text, or video has been created or modified by AI.</a:t>
            </a:r>
          </a:p>
          <a:p>
            <a:pPr marL="450850" indent="-450850">
              <a:spcAft>
                <a:spcPts val="800"/>
              </a:spcAft>
              <a:buClr>
                <a:srgbClr val="24C3C6"/>
              </a:buClr>
              <a:buFont typeface="+mj-lt"/>
              <a:buAutoNum type="arabicPeriod"/>
            </a:pPr>
            <a:r>
              <a:rPr lang="en-IE" sz="2400" b="1" dirty="0">
                <a:solidFill>
                  <a:srgbClr val="10153D"/>
                </a:solidFill>
                <a:latin typeface="Calibri" panose="020F0502020204030204" pitchFamily="34" charset="0"/>
                <a:cs typeface="Calibri" panose="020F0502020204030204" pitchFamily="34" charset="0"/>
              </a:rPr>
              <a:t>Correct mistakes </a:t>
            </a:r>
            <a:r>
              <a:rPr lang="en-IE" sz="2400" dirty="0">
                <a:solidFill>
                  <a:srgbClr val="10153D"/>
                </a:solidFill>
                <a:latin typeface="Calibri" panose="020F0502020204030204" pitchFamily="34" charset="0"/>
                <a:cs typeface="Calibri" panose="020F0502020204030204" pitchFamily="34" charset="0"/>
              </a:rPr>
              <a:t>– if you notice an error in published content, correct it as quickly and visibly as possible.</a:t>
            </a:r>
          </a:p>
          <a:p>
            <a:pPr marL="450850" indent="-450850">
              <a:spcAft>
                <a:spcPts val="800"/>
              </a:spcAft>
              <a:buClr>
                <a:srgbClr val="24C3C6"/>
              </a:buClr>
              <a:buFont typeface="+mj-lt"/>
              <a:buAutoNum type="arabicPeriod"/>
            </a:pPr>
            <a:r>
              <a:rPr lang="en-IE" sz="2400" b="1" dirty="0">
                <a:solidFill>
                  <a:srgbClr val="10153D"/>
                </a:solidFill>
                <a:latin typeface="Calibri" panose="020F0502020204030204" pitchFamily="34" charset="0"/>
                <a:cs typeface="Calibri" panose="020F0502020204030204" pitchFamily="34" charset="0"/>
              </a:rPr>
              <a:t>Remove or correct misleading material </a:t>
            </a:r>
            <a:r>
              <a:rPr lang="en-IE" sz="2400" dirty="0">
                <a:solidFill>
                  <a:srgbClr val="10153D"/>
                </a:solidFill>
                <a:latin typeface="Calibri" panose="020F0502020204030204" pitchFamily="34" charset="0"/>
                <a:cs typeface="Calibri" panose="020F0502020204030204" pitchFamily="34" charset="0"/>
              </a:rPr>
              <a:t>– if content may falsely suggest facts that never happened, it should be removed or clarified.</a:t>
            </a:r>
          </a:p>
          <a:p>
            <a:pPr marL="450850" indent="-450850">
              <a:spcAft>
                <a:spcPts val="800"/>
              </a:spcAft>
              <a:buClr>
                <a:srgbClr val="24C3C6"/>
              </a:buClr>
              <a:buFont typeface="+mj-lt"/>
              <a:buAutoNum type="arabicPeriod"/>
            </a:pPr>
            <a:endParaRPr lang="en-IE" sz="2400" dirty="0">
              <a:solidFill>
                <a:srgbClr val="10153D"/>
              </a:solidFill>
              <a:latin typeface="Calibri" panose="020F0502020204030204" pitchFamily="34" charset="0"/>
              <a:cs typeface="Calibri" panose="020F0502020204030204" pitchFamily="34" charset="0"/>
            </a:endParaRPr>
          </a:p>
          <a:p>
            <a:pPr marL="450850" indent="-450850">
              <a:spcAft>
                <a:spcPts val="800"/>
              </a:spcAft>
              <a:buClr>
                <a:srgbClr val="24C3C6"/>
              </a:buClr>
              <a:buFont typeface="+mj-lt"/>
              <a:buAutoNum type="arabicPeriod"/>
            </a:pPr>
            <a:endParaRPr lang="en-IE" sz="2400" dirty="0">
              <a:solidFill>
                <a:srgbClr val="10153D"/>
              </a:solidFill>
              <a:latin typeface="Calibri" panose="020F0502020204030204" pitchFamily="34" charset="0"/>
              <a:cs typeface="Calibri" panose="020F0502020204030204" pitchFamily="34" charset="0"/>
            </a:endParaRPr>
          </a:p>
          <a:p>
            <a:pPr marL="450850" indent="-450850">
              <a:spcAft>
                <a:spcPts val="800"/>
              </a:spcAft>
              <a:buClr>
                <a:srgbClr val="24C3C6"/>
              </a:buClr>
              <a:buFont typeface="+mj-lt"/>
              <a:buAutoNum type="arabicPeriod"/>
            </a:pPr>
            <a:endParaRPr lang="en-IE" sz="2400" dirty="0">
              <a:solidFill>
                <a:srgbClr val="10153D"/>
              </a:solidFill>
              <a:latin typeface="Calibri" panose="020F0502020204030204" pitchFamily="34" charset="0"/>
              <a:cs typeface="Calibri" panose="020F0502020204030204" pitchFamily="34" charset="0"/>
            </a:endParaRPr>
          </a:p>
          <a:p>
            <a:pPr marL="450850" indent="-450850">
              <a:spcAft>
                <a:spcPts val="800"/>
              </a:spcAft>
              <a:buClr>
                <a:srgbClr val="24C3C6"/>
              </a:buClr>
              <a:buFont typeface="+mj-lt"/>
              <a:buAutoNum type="arabicPeriod"/>
            </a:pPr>
            <a:endParaRPr lang="en-US" sz="2400" b="1" dirty="0">
              <a:solidFill>
                <a:srgbClr val="10153D"/>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BB7510AC-AB73-B89A-CC39-AFB09AB7C004}"/>
              </a:ext>
            </a:extLst>
          </p:cNvPr>
          <p:cNvSpPr txBox="1">
            <a:spLocks/>
          </p:cNvSpPr>
          <p:nvPr/>
        </p:nvSpPr>
        <p:spPr>
          <a:xfrm>
            <a:off x="393537" y="407214"/>
            <a:ext cx="36641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Content Creator Responsibility</a:t>
            </a:r>
          </a:p>
          <a:p>
            <a:pPr marL="0" indent="0">
              <a:buNone/>
            </a:pPr>
            <a:endParaRPr lang="en-US" sz="3600" b="1" dirty="0">
              <a:solidFill>
                <a:schemeClr val="bg1"/>
              </a:solidFill>
              <a:cs typeface="Times New Roman" panose="02020603050405020304" pitchFamily="18" charset="0"/>
            </a:endParaRPr>
          </a:p>
        </p:txBody>
      </p:sp>
      <p:sp>
        <p:nvSpPr>
          <p:cNvPr id="15" name="Freeform 14">
            <a:extLst>
              <a:ext uri="{FF2B5EF4-FFF2-40B4-BE49-F238E27FC236}">
                <a16:creationId xmlns:a16="http://schemas.microsoft.com/office/drawing/2014/main" id="{C8EB6FA0-9409-8614-B9C8-8D2D885A371D}"/>
              </a:ext>
            </a:extLst>
          </p:cNvPr>
          <p:cNvSpPr/>
          <p:nvPr/>
        </p:nvSpPr>
        <p:spPr>
          <a:xfrm rot="16200000">
            <a:off x="1885157" y="2298528"/>
            <a:ext cx="417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460785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5EC13-3B96-1B00-57EE-425746E0A70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3B242F3-612F-71DB-CC6B-0FBA3BC14419}"/>
              </a:ext>
            </a:extLst>
          </p:cNvPr>
          <p:cNvSpPr/>
          <p:nvPr/>
        </p:nvSpPr>
        <p:spPr>
          <a:xfrm>
            <a:off x="0" y="0"/>
            <a:ext cx="395943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14BCA2B-EE19-EC65-4037-52F9F8AC7D3E}"/>
              </a:ext>
            </a:extLst>
          </p:cNvPr>
          <p:cNvSpPr/>
          <p:nvPr/>
        </p:nvSpPr>
        <p:spPr>
          <a:xfrm>
            <a:off x="-1211471" y="40543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7B51DC69-3A48-73EF-9CBC-4806301F58FA}"/>
              </a:ext>
            </a:extLst>
          </p:cNvPr>
          <p:cNvSpPr txBox="1"/>
          <p:nvPr/>
        </p:nvSpPr>
        <p:spPr>
          <a:xfrm>
            <a:off x="4371977" y="407214"/>
            <a:ext cx="7354485" cy="5878532"/>
          </a:xfrm>
          <a:prstGeom prst="rect">
            <a:avLst/>
          </a:prstGeom>
          <a:noFill/>
        </p:spPr>
        <p:txBody>
          <a:bodyPr wrap="square">
            <a:spAutoFit/>
          </a:bodyPr>
          <a:lstStyle/>
          <a:p>
            <a:pPr marL="457200" indent="-457200">
              <a:spcAft>
                <a:spcPts val="800"/>
              </a:spcAft>
              <a:buClr>
                <a:srgbClr val="24C3C6"/>
              </a:buClr>
              <a:buFont typeface="+mj-lt"/>
              <a:buAutoNum type="arabicPeriod" startAt="6"/>
            </a:pPr>
            <a:r>
              <a:rPr lang="en-IE" sz="2400" b="1" dirty="0">
                <a:solidFill>
                  <a:srgbClr val="10153D"/>
                </a:solidFill>
                <a:latin typeface="Calibri" panose="020F0502020204030204" pitchFamily="34" charset="0"/>
                <a:cs typeface="Calibri" panose="020F0502020204030204" pitchFamily="34" charset="0"/>
              </a:rPr>
              <a:t>Do not use someone’s image or voice without consent </a:t>
            </a:r>
            <a:r>
              <a:rPr lang="en-IE" sz="2400" dirty="0">
                <a:solidFill>
                  <a:srgbClr val="10153D"/>
                </a:solidFill>
                <a:latin typeface="Calibri" panose="020F0502020204030204" pitchFamily="34" charset="0"/>
                <a:cs typeface="Calibri" panose="020F0502020204030204" pitchFamily="34" charset="0"/>
              </a:rPr>
              <a:t>– using another person’s face, voice, or speaking style without permission may violate privacy and personal rights.</a:t>
            </a:r>
          </a:p>
          <a:p>
            <a:pPr marL="457200" indent="-457200">
              <a:spcAft>
                <a:spcPts val="800"/>
              </a:spcAft>
              <a:buClr>
                <a:srgbClr val="24C3C6"/>
              </a:buClr>
              <a:buFont typeface="+mj-lt"/>
              <a:buAutoNum type="arabicPeriod" startAt="6"/>
            </a:pPr>
            <a:r>
              <a:rPr lang="en-IE" sz="2400" b="1" dirty="0">
                <a:solidFill>
                  <a:srgbClr val="10153D"/>
                </a:solidFill>
                <a:latin typeface="Calibri" panose="020F0502020204030204" pitchFamily="34" charset="0"/>
                <a:cs typeface="Calibri" panose="020F0502020204030204" pitchFamily="34" charset="0"/>
              </a:rPr>
              <a:t>Provide sources and context </a:t>
            </a:r>
            <a:r>
              <a:rPr lang="en-IE" sz="2400" dirty="0">
                <a:solidFill>
                  <a:srgbClr val="10153D"/>
                </a:solidFill>
                <a:latin typeface="Calibri" panose="020F0502020204030204" pitchFamily="34" charset="0"/>
                <a:cs typeface="Calibri" panose="020F0502020204030204" pitchFamily="34" charset="0"/>
              </a:rPr>
              <a:t>– explain where the material came from, when it was created, and why it was published.</a:t>
            </a:r>
          </a:p>
          <a:p>
            <a:pPr marL="457200" indent="-457200">
              <a:spcAft>
                <a:spcPts val="800"/>
              </a:spcAft>
              <a:buClr>
                <a:srgbClr val="24C3C6"/>
              </a:buClr>
              <a:buFont typeface="+mj-lt"/>
              <a:buAutoNum type="arabicPeriod" startAt="6"/>
            </a:pPr>
            <a:r>
              <a:rPr lang="en-IE" sz="2400" b="1" dirty="0">
                <a:solidFill>
                  <a:srgbClr val="10153D"/>
                </a:solidFill>
                <a:latin typeface="Calibri" panose="020F0502020204030204" pitchFamily="34" charset="0"/>
                <a:cs typeface="Calibri" panose="020F0502020204030204" pitchFamily="34" charset="0"/>
              </a:rPr>
              <a:t>Do not deliberately manipulate the audience </a:t>
            </a:r>
            <a:r>
              <a:rPr lang="en-IE" sz="2400" dirty="0">
                <a:solidFill>
                  <a:srgbClr val="10153D"/>
                </a:solidFill>
                <a:latin typeface="Calibri" panose="020F0502020204030204" pitchFamily="34" charset="0"/>
                <a:cs typeface="Calibri" panose="020F0502020204030204" pitchFamily="34" charset="0"/>
              </a:rPr>
              <a:t>– creators should avoid actions that knowingly mislead the public for gain, reach, or emotional impact.</a:t>
            </a:r>
          </a:p>
          <a:p>
            <a:pPr marL="457200" indent="-457200">
              <a:spcAft>
                <a:spcPts val="800"/>
              </a:spcAft>
              <a:buClr>
                <a:srgbClr val="24C3C6"/>
              </a:buClr>
              <a:buFont typeface="+mj-lt"/>
              <a:buAutoNum type="arabicPeriod" startAt="6"/>
            </a:pPr>
            <a:endParaRPr lang="en-IE" sz="2400" dirty="0">
              <a:solidFill>
                <a:srgbClr val="10153D"/>
              </a:solidFill>
              <a:latin typeface="Calibri" panose="020F0502020204030204" pitchFamily="34" charset="0"/>
              <a:cs typeface="Calibri" panose="020F0502020204030204" pitchFamily="34" charset="0"/>
            </a:endParaRPr>
          </a:p>
          <a:p>
            <a:pPr marL="457200" indent="-457200">
              <a:spcAft>
                <a:spcPts val="800"/>
              </a:spcAft>
              <a:buClr>
                <a:srgbClr val="24C3C6"/>
              </a:buClr>
              <a:buFont typeface="+mj-lt"/>
              <a:buAutoNum type="arabicPeriod" startAt="6"/>
            </a:pPr>
            <a:endParaRPr lang="en-IE" sz="2400" dirty="0">
              <a:solidFill>
                <a:srgbClr val="10153D"/>
              </a:solidFill>
              <a:latin typeface="Calibri" panose="020F0502020204030204" pitchFamily="34" charset="0"/>
              <a:cs typeface="Calibri" panose="020F0502020204030204" pitchFamily="34" charset="0"/>
            </a:endParaRPr>
          </a:p>
          <a:p>
            <a:pPr marL="457200" indent="-457200">
              <a:spcAft>
                <a:spcPts val="800"/>
              </a:spcAft>
              <a:buClr>
                <a:srgbClr val="24C3C6"/>
              </a:buClr>
              <a:buFont typeface="+mj-lt"/>
              <a:buAutoNum type="arabicPeriod" startAt="6"/>
            </a:pPr>
            <a:endParaRPr lang="en-IE" sz="2400" dirty="0">
              <a:solidFill>
                <a:srgbClr val="10153D"/>
              </a:solidFill>
              <a:latin typeface="Calibri" panose="020F0502020204030204" pitchFamily="34" charset="0"/>
              <a:cs typeface="Calibri" panose="020F0502020204030204" pitchFamily="34" charset="0"/>
            </a:endParaRPr>
          </a:p>
          <a:p>
            <a:pPr marL="457200" indent="-457200">
              <a:spcAft>
                <a:spcPts val="800"/>
              </a:spcAft>
              <a:buClr>
                <a:srgbClr val="24C3C6"/>
              </a:buClr>
              <a:buFont typeface="+mj-lt"/>
              <a:buAutoNum type="arabicPeriod" startAt="6"/>
            </a:pPr>
            <a:endParaRPr lang="en-US" sz="2400" b="1" dirty="0">
              <a:solidFill>
                <a:srgbClr val="10153D"/>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C9356ACB-5EE0-E414-5BAC-783E0D759EDF}"/>
              </a:ext>
            </a:extLst>
          </p:cNvPr>
          <p:cNvSpPr txBox="1">
            <a:spLocks/>
          </p:cNvSpPr>
          <p:nvPr/>
        </p:nvSpPr>
        <p:spPr>
          <a:xfrm>
            <a:off x="393537" y="407214"/>
            <a:ext cx="36641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Content Creator Responsibility</a:t>
            </a:r>
          </a:p>
          <a:p>
            <a:pPr marL="0" indent="0">
              <a:buNone/>
            </a:pPr>
            <a:endParaRPr lang="en-US" sz="3600" b="1" dirty="0">
              <a:solidFill>
                <a:schemeClr val="bg1"/>
              </a:solidFill>
              <a:cs typeface="Times New Roman" panose="02020603050405020304" pitchFamily="18" charset="0"/>
            </a:endParaRPr>
          </a:p>
        </p:txBody>
      </p:sp>
      <p:sp>
        <p:nvSpPr>
          <p:cNvPr id="15" name="Freeform 14">
            <a:extLst>
              <a:ext uri="{FF2B5EF4-FFF2-40B4-BE49-F238E27FC236}">
                <a16:creationId xmlns:a16="http://schemas.microsoft.com/office/drawing/2014/main" id="{0D18BC7F-46DD-D963-0F40-3180DCE8D56B}"/>
              </a:ext>
            </a:extLst>
          </p:cNvPr>
          <p:cNvSpPr/>
          <p:nvPr/>
        </p:nvSpPr>
        <p:spPr>
          <a:xfrm rot="16200000">
            <a:off x="1885157" y="2298528"/>
            <a:ext cx="417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991422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0A60A-B10E-B19D-DFE5-A55DEC39D08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50F9ED9-D56D-7D42-A27B-9E124E6A6E03}"/>
              </a:ext>
            </a:extLst>
          </p:cNvPr>
          <p:cNvSpPr/>
          <p:nvPr/>
        </p:nvSpPr>
        <p:spPr>
          <a:xfrm flipH="1" flipV="1">
            <a:off x="-7" y="1680881"/>
            <a:ext cx="12191997" cy="45294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5" name="Graphic 7">
            <a:extLst>
              <a:ext uri="{FF2B5EF4-FFF2-40B4-BE49-F238E27FC236}">
                <a16:creationId xmlns:a16="http://schemas.microsoft.com/office/drawing/2014/main" id="{6D3288CF-38C1-BD04-9AFB-94DF1ED47A5C}"/>
              </a:ext>
            </a:extLst>
          </p:cNvPr>
          <p:cNvSpPr/>
          <p:nvPr/>
        </p:nvSpPr>
        <p:spPr>
          <a:xfrm>
            <a:off x="6372420" y="381014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903DC1A-9496-C840-AE34-AB0B1C9D53E1}"/>
              </a:ext>
            </a:extLst>
          </p:cNvPr>
          <p:cNvSpPr/>
          <p:nvPr/>
        </p:nvSpPr>
        <p:spPr>
          <a:xfrm rot="15174829" flipH="1">
            <a:off x="5632542"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EB502371-E7E2-349B-9C95-2EF735675783}"/>
              </a:ext>
            </a:extLst>
          </p:cNvPr>
          <p:cNvSpPr txBox="1">
            <a:spLocks/>
          </p:cNvSpPr>
          <p:nvPr/>
        </p:nvSpPr>
        <p:spPr>
          <a:xfrm>
            <a:off x="579276" y="574468"/>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Impact of misleading AI</a:t>
            </a:r>
          </a:p>
        </p:txBody>
      </p:sp>
      <p:sp>
        <p:nvSpPr>
          <p:cNvPr id="16" name="Graphic 4">
            <a:extLst>
              <a:ext uri="{FF2B5EF4-FFF2-40B4-BE49-F238E27FC236}">
                <a16:creationId xmlns:a16="http://schemas.microsoft.com/office/drawing/2014/main" id="{9467DECD-5D2A-1BE8-6ED6-AB165D0B3E6D}"/>
              </a:ext>
            </a:extLst>
          </p:cNvPr>
          <p:cNvSpPr/>
          <p:nvPr/>
        </p:nvSpPr>
        <p:spPr>
          <a:xfrm rot="5400000">
            <a:off x="1681148" y="43114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F0821F04-5330-92F1-8DFD-4A4F7375C370}"/>
              </a:ext>
            </a:extLst>
          </p:cNvPr>
          <p:cNvSpPr txBox="1"/>
          <p:nvPr/>
        </p:nvSpPr>
        <p:spPr>
          <a:xfrm>
            <a:off x="876373" y="1964353"/>
            <a:ext cx="4109965" cy="4154984"/>
          </a:xfrm>
          <a:prstGeom prst="rect">
            <a:avLst/>
          </a:prstGeom>
          <a:noFill/>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Fake or misleading AI-generated content does not stop with one person.</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 When a fake image, video, or story is shared it spreads quickly across platforms, it reaches people who trust the sender, and it can cause harm far beyond the original post.</a:t>
            </a:r>
          </a:p>
          <a:p>
            <a:endParaRPr lang="en-US" sz="2400" dirty="0">
              <a:solidFill>
                <a:schemeClr val="bg1"/>
              </a:solidFill>
              <a:latin typeface="Calibri" panose="020F0502020204030204" pitchFamily="34" charset="0"/>
              <a:cs typeface="Calibri" panose="020F0502020204030204" pitchFamily="34" charset="0"/>
            </a:endParaRPr>
          </a:p>
        </p:txBody>
      </p:sp>
      <p:sp>
        <p:nvSpPr>
          <p:cNvPr id="4" name="Speech Bubble: Rectangle with Corners Rounded 3">
            <a:extLst>
              <a:ext uri="{FF2B5EF4-FFF2-40B4-BE49-F238E27FC236}">
                <a16:creationId xmlns:a16="http://schemas.microsoft.com/office/drawing/2014/main" id="{C5FE7B30-6268-60D6-AEE1-153A72564B4D}"/>
              </a:ext>
            </a:extLst>
          </p:cNvPr>
          <p:cNvSpPr/>
          <p:nvPr/>
        </p:nvSpPr>
        <p:spPr>
          <a:xfrm>
            <a:off x="5707978" y="2176635"/>
            <a:ext cx="6109398" cy="2247607"/>
          </a:xfrm>
          <a:prstGeom prst="wedgeRoundRectCallout">
            <a:avLst>
              <a:gd name="adj1" fmla="val 42987"/>
              <a:gd name="adj2" fmla="val 78493"/>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“Researchers describe this as a ripple effect, one piece of misinformation can affect trust, behaviour, and decisions at a large scale”</a:t>
            </a:r>
          </a:p>
          <a:p>
            <a:pPr algn="ctr"/>
            <a:endParaRPr lang="en-IE" sz="2200" i="1" dirty="0">
              <a:solidFill>
                <a:srgbClr val="10153D"/>
              </a:solidFill>
              <a:latin typeface="Calibri" panose="020F0502020204030204" pitchFamily="34" charset="0"/>
              <a:cs typeface="Calibri" panose="020F0502020204030204" pitchFamily="34" charset="0"/>
            </a:endParaRPr>
          </a:p>
          <a:p>
            <a:pPr algn="ctr"/>
            <a:r>
              <a:rPr lang="en-IE" i="1" dirty="0">
                <a:solidFill>
                  <a:srgbClr val="10153D"/>
                </a:solidFill>
                <a:latin typeface="Calibri" panose="020F0502020204030204" pitchFamily="34" charset="0"/>
                <a:cs typeface="Calibri" panose="020F0502020204030204" pitchFamily="34" charset="0"/>
              </a:rPr>
              <a:t> </a:t>
            </a:r>
            <a:r>
              <a:rPr lang="en-IE" b="1" i="1" dirty="0">
                <a:solidFill>
                  <a:srgbClr val="10153D"/>
                </a:solidFill>
                <a:latin typeface="Calibri" panose="020F0502020204030204" pitchFamily="34" charset="0"/>
                <a:cs typeface="Calibri" panose="020F0502020204030204" pitchFamily="34" charset="0"/>
              </a:rPr>
              <a:t>(Wardle &amp; Derakhshan, 2017).</a:t>
            </a:r>
          </a:p>
        </p:txBody>
      </p:sp>
    </p:spTree>
    <p:extLst>
      <p:ext uri="{BB962C8B-B14F-4D97-AF65-F5344CB8AC3E}">
        <p14:creationId xmlns:p14="http://schemas.microsoft.com/office/powerpoint/2010/main" val="16177889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1361573"/>
            <a:ext cx="12185500" cy="4196964"/>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8186050" y="291395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5B152B66-CF4C-D907-B2DC-AC9EB40C5261}"/>
              </a:ext>
            </a:extLst>
          </p:cNvPr>
          <p:cNvSpPr txBox="1"/>
          <p:nvPr/>
        </p:nvSpPr>
        <p:spPr>
          <a:xfrm>
            <a:off x="579274" y="1857350"/>
            <a:ext cx="7606775" cy="3108543"/>
          </a:xfrm>
          <a:prstGeom prst="rect">
            <a:avLst/>
          </a:prstGeom>
          <a:noFill/>
        </p:spPr>
        <p:txBody>
          <a:bodyPr wrap="square">
            <a:spAutoFit/>
          </a:bodyPr>
          <a:lstStyle/>
          <a:p>
            <a:r>
              <a:rPr lang="en-IE" sz="2600" b="1" dirty="0">
                <a:solidFill>
                  <a:schemeClr val="bg1"/>
                </a:solidFill>
                <a:latin typeface="Calibri" panose="020F0502020204030204" pitchFamily="34" charset="0"/>
                <a:cs typeface="Calibri" panose="020F0502020204030204" pitchFamily="34" charset="0"/>
              </a:rPr>
              <a:t>AI-generated fakes can cause</a:t>
            </a:r>
          </a:p>
          <a:p>
            <a:endParaRPr lang="en-IE" sz="26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Personal Harm</a:t>
            </a:r>
            <a:r>
              <a:rPr lang="en-IE" sz="2400" dirty="0">
                <a:solidFill>
                  <a:schemeClr val="bg1"/>
                </a:solidFill>
                <a:latin typeface="Calibri" panose="020F0502020204030204" pitchFamily="34" charset="0"/>
                <a:cs typeface="Calibri" panose="020F0502020204030204" pitchFamily="34" charset="0"/>
              </a:rPr>
              <a:t>: damage to someone’s reputation or mental health</a:t>
            </a:r>
          </a:p>
          <a:p>
            <a:pPr marL="457200" indent="-4572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Social Harm: </a:t>
            </a:r>
            <a:r>
              <a:rPr lang="en-IE" sz="2400" dirty="0">
                <a:solidFill>
                  <a:schemeClr val="bg1"/>
                </a:solidFill>
                <a:latin typeface="Calibri" panose="020F0502020204030204" pitchFamily="34" charset="0"/>
                <a:cs typeface="Calibri" panose="020F0502020204030204" pitchFamily="34" charset="0"/>
              </a:rPr>
              <a:t>fear, conflict, or discrimination</a:t>
            </a:r>
          </a:p>
          <a:p>
            <a:pPr marL="457200" indent="-4572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Democratic Harm: </a:t>
            </a:r>
            <a:r>
              <a:rPr lang="en-IE" sz="2400" dirty="0">
                <a:solidFill>
                  <a:schemeClr val="bg1"/>
                </a:solidFill>
                <a:latin typeface="Calibri" panose="020F0502020204030204" pitchFamily="34" charset="0"/>
                <a:cs typeface="Calibri" panose="020F0502020204030204" pitchFamily="34" charset="0"/>
              </a:rPr>
              <a:t>misleading voters or undermining trust in institutions</a:t>
            </a:r>
          </a:p>
          <a:p>
            <a:pPr marL="457200" indent="-4572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Safety Harm: </a:t>
            </a:r>
            <a:r>
              <a:rPr lang="en-IE" sz="2400" dirty="0">
                <a:solidFill>
                  <a:schemeClr val="bg1"/>
                </a:solidFill>
                <a:latin typeface="Calibri" panose="020F0502020204030204" pitchFamily="34" charset="0"/>
                <a:cs typeface="Calibri" panose="020F0502020204030204" pitchFamily="34" charset="0"/>
              </a:rPr>
              <a:t>scams, fraud, or false medical information</a:t>
            </a:r>
          </a:p>
        </p:txBody>
      </p:sp>
      <p:sp>
        <p:nvSpPr>
          <p:cNvPr id="2" name="Freeform 1">
            <a:extLst>
              <a:ext uri="{FF2B5EF4-FFF2-40B4-BE49-F238E27FC236}">
                <a16:creationId xmlns:a16="http://schemas.microsoft.com/office/drawing/2014/main" id="{3589EA90-F9C3-A66F-43D3-C5963E7975F5}"/>
              </a:ext>
            </a:extLst>
          </p:cNvPr>
          <p:cNvSpPr/>
          <p:nvPr/>
        </p:nvSpPr>
        <p:spPr>
          <a:xfrm rot="15174829" flipH="1">
            <a:off x="3472085" y="79775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1970042D-49A0-666E-91BF-7B0E5F70CA71}"/>
              </a:ext>
            </a:extLst>
          </p:cNvPr>
          <p:cNvSpPr txBox="1">
            <a:spLocks/>
          </p:cNvSpPr>
          <p:nvPr/>
        </p:nvSpPr>
        <p:spPr>
          <a:xfrm>
            <a:off x="579276" y="448741"/>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Types of Harm</a:t>
            </a: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1BFD3041-5039-2A8B-8670-DBC6D11E2220}"/>
              </a:ext>
            </a:extLst>
          </p:cNvPr>
          <p:cNvSpPr/>
          <p:nvPr/>
        </p:nvSpPr>
        <p:spPr>
          <a:xfrm rot="5400000">
            <a:off x="1681148" y="116814"/>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174423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C4E5D-F440-6DA7-9518-39B518765D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E4FF548-81E6-85B5-F2B6-6D5BD51DAF4D}"/>
              </a:ext>
            </a:extLst>
          </p:cNvPr>
          <p:cNvSpPr/>
          <p:nvPr/>
        </p:nvSpPr>
        <p:spPr>
          <a:xfrm flipH="1">
            <a:off x="0" y="1913719"/>
            <a:ext cx="12185500" cy="246554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58E3C27D-EC89-F2F2-6A3D-40CE381C4FEC}"/>
              </a:ext>
            </a:extLst>
          </p:cNvPr>
          <p:cNvSpPr/>
          <p:nvPr/>
        </p:nvSpPr>
        <p:spPr>
          <a:xfrm>
            <a:off x="3423432" y="236333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43BF7469-7BE6-C9C0-F626-ADFF9B51220E}"/>
              </a:ext>
            </a:extLst>
          </p:cNvPr>
          <p:cNvSpPr txBox="1"/>
          <p:nvPr/>
        </p:nvSpPr>
        <p:spPr>
          <a:xfrm>
            <a:off x="579276" y="2409496"/>
            <a:ext cx="5516724" cy="1969770"/>
          </a:xfrm>
          <a:prstGeom prst="rect">
            <a:avLst/>
          </a:prstGeom>
          <a:noFill/>
        </p:spPr>
        <p:txBody>
          <a:bodyPr wrap="square">
            <a:spAutoFit/>
          </a:bodyPr>
          <a:lstStyle/>
          <a:p>
            <a:r>
              <a:rPr lang="en-IE" sz="2400" dirty="0">
                <a:solidFill>
                  <a:schemeClr val="bg1"/>
                </a:solidFill>
                <a:latin typeface="Calibri" panose="020F0502020204030204" pitchFamily="34" charset="0"/>
                <a:cs typeface="Calibri" panose="020F0502020204030204" pitchFamily="34" charset="0"/>
              </a:rPr>
              <a:t>Even if sharing feels harmless, the impact often is not. Watch “Bad science: AI used to target kids with disinformation on YouTube - BBC World Service”</a:t>
            </a:r>
          </a:p>
          <a:p>
            <a:endParaRPr lang="en-IE" sz="26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C5293F21-F324-79CC-D539-90A1AEF367D2}"/>
              </a:ext>
            </a:extLst>
          </p:cNvPr>
          <p:cNvSpPr/>
          <p:nvPr/>
        </p:nvSpPr>
        <p:spPr>
          <a:xfrm rot="15174829" flipH="1">
            <a:off x="3472085" y="105274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E6BB6B8F-44A5-09A6-6B10-2671A18756CD}"/>
              </a:ext>
            </a:extLst>
          </p:cNvPr>
          <p:cNvSpPr txBox="1">
            <a:spLocks/>
          </p:cNvSpPr>
          <p:nvPr/>
        </p:nvSpPr>
        <p:spPr>
          <a:xfrm>
            <a:off x="579276" y="703735"/>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Types of Harm</a:t>
            </a: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2C42C028-9A17-B938-E106-F90D65D209B2}"/>
              </a:ext>
            </a:extLst>
          </p:cNvPr>
          <p:cNvSpPr/>
          <p:nvPr/>
        </p:nvSpPr>
        <p:spPr>
          <a:xfrm rot="5400000">
            <a:off x="1681148" y="66896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15" name="Picture 14">
            <a:extLst>
              <a:ext uri="{FF2B5EF4-FFF2-40B4-BE49-F238E27FC236}">
                <a16:creationId xmlns:a16="http://schemas.microsoft.com/office/drawing/2014/main" id="{DED0A8BF-A501-3E19-3AF5-6D3590558FA1}"/>
              </a:ext>
            </a:extLst>
          </p:cNvPr>
          <p:cNvPicPr>
            <a:picLocks noChangeAspect="1"/>
          </p:cNvPicPr>
          <p:nvPr/>
        </p:nvPicPr>
        <p:blipFill rotWithShape="1">
          <a:blip r:embed="rId3"/>
          <a:srcRect t="1602" b="1602"/>
          <a:stretch>
            <a:fillRect/>
          </a:stretch>
        </p:blipFill>
        <p:spPr>
          <a:xfrm>
            <a:off x="7358063" y="1457895"/>
            <a:ext cx="4827437" cy="3413600"/>
          </a:xfrm>
          <a:prstGeom prst="rect">
            <a:avLst/>
          </a:prstGeom>
        </p:spPr>
      </p:pic>
      <p:pic>
        <p:nvPicPr>
          <p:cNvPr id="16" name="Picture 5">
            <a:extLst>
              <a:ext uri="{FF2B5EF4-FFF2-40B4-BE49-F238E27FC236}">
                <a16:creationId xmlns:a16="http://schemas.microsoft.com/office/drawing/2014/main" id="{D4B513B6-2C15-38DA-48DB-B4F8E9F383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35528" y="1125807"/>
            <a:ext cx="5956472" cy="4606386"/>
          </a:xfrm>
          <a:prstGeom prst="rect">
            <a:avLst/>
          </a:prstGeom>
          <a:effectLst>
            <a:outerShdw blurRad="63500" sx="102000" sy="102000" algn="ctr" rotWithShape="0">
              <a:prstClr val="black">
                <a:alpha val="40000"/>
              </a:prstClr>
            </a:outerShdw>
          </a:effectLst>
        </p:spPr>
      </p:pic>
      <p:grpSp>
        <p:nvGrpSpPr>
          <p:cNvPr id="17" name="Group 16">
            <a:extLst>
              <a:ext uri="{FF2B5EF4-FFF2-40B4-BE49-F238E27FC236}">
                <a16:creationId xmlns:a16="http://schemas.microsoft.com/office/drawing/2014/main" id="{BDEE821D-6BFB-83FA-6368-9BF842BB75A8}"/>
              </a:ext>
            </a:extLst>
          </p:cNvPr>
          <p:cNvGrpSpPr/>
          <p:nvPr/>
        </p:nvGrpSpPr>
        <p:grpSpPr>
          <a:xfrm rot="471209">
            <a:off x="9897759" y="4701939"/>
            <a:ext cx="1578853" cy="1558977"/>
            <a:chOff x="5021705" y="3013023"/>
            <a:chExt cx="1578853" cy="1558977"/>
          </a:xfrm>
        </p:grpSpPr>
        <p:sp>
          <p:nvSpPr>
            <p:cNvPr id="18" name="Oval 17">
              <a:extLst>
                <a:ext uri="{FF2B5EF4-FFF2-40B4-BE49-F238E27FC236}">
                  <a16:creationId xmlns:a16="http://schemas.microsoft.com/office/drawing/2014/main" id="{F45D6067-F614-0614-EAF6-B41030550AF8}"/>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20" name="TextBox 19">
              <a:extLst>
                <a:ext uri="{FF2B5EF4-FFF2-40B4-BE49-F238E27FC236}">
                  <a16:creationId xmlns:a16="http://schemas.microsoft.com/office/drawing/2014/main" id="{5B0B8444-9FD4-D4B1-24B4-EF7FAA4479F7}"/>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5">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spTree>
    <p:extLst>
      <p:ext uri="{BB962C8B-B14F-4D97-AF65-F5344CB8AC3E}">
        <p14:creationId xmlns:p14="http://schemas.microsoft.com/office/powerpoint/2010/main" val="19345001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E21-F04B-8A86-6CE3-C5231D88E8A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4ACFD9E-A5B4-6B4E-5504-FCAB0BB94F80}"/>
              </a:ext>
            </a:extLst>
          </p:cNvPr>
          <p:cNvSpPr>
            <a:spLocks noGrp="1"/>
          </p:cNvSpPr>
          <p:nvPr>
            <p:ph type="body" sz="quarter" idx="16"/>
          </p:nvPr>
        </p:nvSpPr>
        <p:spPr>
          <a:xfrm>
            <a:off x="5297323" y="2639356"/>
            <a:ext cx="4132428" cy="2425420"/>
          </a:xfrm>
        </p:spPr>
        <p:txBody>
          <a:bodyPr>
            <a:noAutofit/>
          </a:bodyPr>
          <a:lstStyle/>
          <a:p>
            <a:r>
              <a:rPr lang="en-US" dirty="0"/>
              <a:t>Exercises and examples</a:t>
            </a:r>
          </a:p>
          <a:p>
            <a:endParaRPr lang="en-US" b="1" dirty="0"/>
          </a:p>
          <a:p>
            <a:r>
              <a:rPr lang="en-US" b="1" dirty="0"/>
              <a:t>(25 Min)</a:t>
            </a:r>
            <a:r>
              <a:rPr lang="en-US" dirty="0"/>
              <a:t>	</a:t>
            </a:r>
          </a:p>
          <a:p>
            <a:endParaRPr lang="en-US" dirty="0"/>
          </a:p>
        </p:txBody>
      </p:sp>
      <p:sp>
        <p:nvSpPr>
          <p:cNvPr id="5" name="Text Placeholder 4">
            <a:extLst>
              <a:ext uri="{FF2B5EF4-FFF2-40B4-BE49-F238E27FC236}">
                <a16:creationId xmlns:a16="http://schemas.microsoft.com/office/drawing/2014/main" id="{68DDCAE6-BA48-9E0F-4A39-8020483B2CE2}"/>
              </a:ext>
            </a:extLst>
          </p:cNvPr>
          <p:cNvSpPr>
            <a:spLocks noGrp="1"/>
          </p:cNvSpPr>
          <p:nvPr>
            <p:ph type="body" sz="quarter" idx="17"/>
          </p:nvPr>
        </p:nvSpPr>
        <p:spPr/>
        <p:txBody>
          <a:bodyPr/>
          <a:lstStyle/>
          <a:p>
            <a:r>
              <a:rPr lang="en-US" dirty="0"/>
              <a:t>06</a:t>
            </a:r>
          </a:p>
        </p:txBody>
      </p:sp>
      <p:sp>
        <p:nvSpPr>
          <p:cNvPr id="7" name="Graphic 7">
            <a:extLst>
              <a:ext uri="{FF2B5EF4-FFF2-40B4-BE49-F238E27FC236}">
                <a16:creationId xmlns:a16="http://schemas.microsoft.com/office/drawing/2014/main" id="{DD24C57A-07CA-2101-CC13-20A605697683}"/>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6164140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55D5B-447F-B1C8-C283-82FD7BBAAA01}"/>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A491F238-7E2F-32B4-0016-A2F2C92D35D5}"/>
              </a:ext>
            </a:extLst>
          </p:cNvPr>
          <p:cNvCxnSpPr>
            <a:cxnSpLocks/>
          </p:cNvCxnSpPr>
          <p:nvPr/>
        </p:nvCxnSpPr>
        <p:spPr>
          <a:xfrm flipH="1">
            <a:off x="1966080" y="2439802"/>
            <a:ext cx="1022591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423C7F5-B992-957A-1B8F-1D81B16C7151}"/>
              </a:ext>
            </a:extLst>
          </p:cNvPr>
          <p:cNvSpPr/>
          <p:nvPr/>
        </p:nvSpPr>
        <p:spPr>
          <a:xfrm flipH="1" flipV="1">
            <a:off x="0" y="0"/>
            <a:ext cx="12191996" cy="140631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20E27143-0393-CBBC-D261-80F30ABA0E70}"/>
              </a:ext>
            </a:extLst>
          </p:cNvPr>
          <p:cNvSpPr txBox="1">
            <a:spLocks/>
          </p:cNvSpPr>
          <p:nvPr/>
        </p:nvSpPr>
        <p:spPr>
          <a:xfrm>
            <a:off x="579277" y="524190"/>
            <a:ext cx="109848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Exercise:  Role Play – The Deep Fake Dilemma</a:t>
            </a:r>
          </a:p>
          <a:p>
            <a:pPr marL="0" indent="0">
              <a:buNone/>
            </a:pPr>
            <a:endParaRPr lang="en-US" sz="3600" b="1" dirty="0">
              <a:solidFill>
                <a:schemeClr val="bg1"/>
              </a:solidFill>
              <a:cs typeface="Times New Roman" panose="02020603050405020304" pitchFamily="18" charset="0"/>
            </a:endParaRPr>
          </a:p>
        </p:txBody>
      </p:sp>
      <p:sp>
        <p:nvSpPr>
          <p:cNvPr id="12" name="Graphic 7">
            <a:extLst>
              <a:ext uri="{FF2B5EF4-FFF2-40B4-BE49-F238E27FC236}">
                <a16:creationId xmlns:a16="http://schemas.microsoft.com/office/drawing/2014/main" id="{474D32C7-F551-2FC3-EA44-D47DF624D53A}"/>
              </a:ext>
            </a:extLst>
          </p:cNvPr>
          <p:cNvSpPr/>
          <p:nvPr/>
        </p:nvSpPr>
        <p:spPr>
          <a:xfrm>
            <a:off x="8288085" y="-10334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318A0F4-B377-C5EF-1833-BB9BD110FFCA}"/>
              </a:ext>
            </a:extLst>
          </p:cNvPr>
          <p:cNvSpPr/>
          <p:nvPr/>
        </p:nvSpPr>
        <p:spPr>
          <a:xfrm>
            <a:off x="1" y="1334318"/>
            <a:ext cx="590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D09321A-390D-44EE-2C36-DB180B300886}"/>
              </a:ext>
            </a:extLst>
          </p:cNvPr>
          <p:cNvSpPr txBox="1"/>
          <p:nvPr/>
        </p:nvSpPr>
        <p:spPr>
          <a:xfrm>
            <a:off x="787457" y="2836871"/>
            <a:ext cx="11352151" cy="461665"/>
          </a:xfrm>
          <a:prstGeom prst="rect">
            <a:avLst/>
          </a:prstGeom>
          <a:noFill/>
        </p:spPr>
        <p:txBody>
          <a:bodyPr wrap="square" rtlCol="0">
            <a:spAutoFit/>
          </a:bodyPr>
          <a:lstStyle/>
          <a:p>
            <a:r>
              <a:rPr lang="en-US" sz="2400" dirty="0">
                <a:solidFill>
                  <a:srgbClr val="10153D"/>
                </a:solidFill>
                <a:latin typeface="Calibri" panose="020F0502020204030204" pitchFamily="34" charset="0"/>
                <a:cs typeface="Calibri" panose="020F0502020204030204" pitchFamily="34" charset="0"/>
              </a:rPr>
              <a:t>A deepfake of a classmate is shared on social media as a joke — what should friends do?</a:t>
            </a:r>
          </a:p>
        </p:txBody>
      </p:sp>
      <p:sp>
        <p:nvSpPr>
          <p:cNvPr id="5" name="Freeform 4">
            <a:extLst>
              <a:ext uri="{FF2B5EF4-FFF2-40B4-BE49-F238E27FC236}">
                <a16:creationId xmlns:a16="http://schemas.microsoft.com/office/drawing/2014/main" id="{5ED5604D-9CFC-070A-B93C-0EBB0BD2F145}"/>
              </a:ext>
            </a:extLst>
          </p:cNvPr>
          <p:cNvSpPr/>
          <p:nvPr/>
        </p:nvSpPr>
        <p:spPr>
          <a:xfrm rot="19936945" flipH="1">
            <a:off x="6679913" y="134576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AC70EFE9-C549-AA12-7572-7E5D27F52F5F}"/>
              </a:ext>
            </a:extLst>
          </p:cNvPr>
          <p:cNvGrpSpPr/>
          <p:nvPr/>
        </p:nvGrpSpPr>
        <p:grpSpPr>
          <a:xfrm>
            <a:off x="52385" y="2010301"/>
            <a:ext cx="3851531" cy="1200265"/>
            <a:chOff x="3553882" y="1911135"/>
            <a:chExt cx="3851531" cy="1200265"/>
          </a:xfrm>
        </p:grpSpPr>
        <p:sp>
          <p:nvSpPr>
            <p:cNvPr id="6" name="Rounded Rectangle 5">
              <a:extLst>
                <a:ext uri="{FF2B5EF4-FFF2-40B4-BE49-F238E27FC236}">
                  <a16:creationId xmlns:a16="http://schemas.microsoft.com/office/drawing/2014/main" id="{DB244B0C-1AA9-8A44-734B-79EFF57170BB}"/>
                </a:ext>
              </a:extLst>
            </p:cNvPr>
            <p:cNvSpPr/>
            <p:nvPr/>
          </p:nvSpPr>
          <p:spPr>
            <a:xfrm>
              <a:off x="3811311" y="2036746"/>
              <a:ext cx="2614858" cy="552491"/>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FE82BC5-E8CB-F7D2-5FD9-09B0AF266143}"/>
                </a:ext>
              </a:extLst>
            </p:cNvPr>
            <p:cNvSpPr txBox="1"/>
            <p:nvPr/>
          </p:nvSpPr>
          <p:spPr>
            <a:xfrm>
              <a:off x="4362939" y="2135673"/>
              <a:ext cx="3042474" cy="427553"/>
            </a:xfrm>
            <a:prstGeom prst="rect">
              <a:avLst/>
            </a:prstGeom>
            <a:noFill/>
          </p:spPr>
          <p:txBody>
            <a:bodyPr wrap="square" rtlCol="0">
              <a:spAutoFit/>
            </a:bodyPr>
            <a:lstStyle/>
            <a:p>
              <a:pPr>
                <a:lnSpc>
                  <a:spcPts val="2480"/>
                </a:lnSpc>
              </a:pPr>
              <a:r>
                <a:rPr lang="en-US" sz="2800" b="1" dirty="0">
                  <a:solidFill>
                    <a:schemeClr val="bg1"/>
                  </a:solidFill>
                  <a:latin typeface="Calibri" panose="020F0502020204030204" pitchFamily="34" charset="0"/>
                  <a:cs typeface="Calibri" panose="020F0502020204030204" pitchFamily="34" charset="0"/>
                </a:rPr>
                <a:t>Scenario 01</a:t>
              </a:r>
              <a:endParaRPr lang="en-US" sz="2800" dirty="0">
                <a:solidFill>
                  <a:schemeClr val="bg1"/>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98FDE5B9-CB83-A307-43FF-4DCBDE031B72}"/>
                </a:ext>
              </a:extLst>
            </p:cNvPr>
            <p:cNvSpPr/>
            <p:nvPr/>
          </p:nvSpPr>
          <p:spPr>
            <a:xfrm>
              <a:off x="3553882" y="1911135"/>
              <a:ext cx="488203" cy="12002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9" name="Straight Connector 18">
            <a:extLst>
              <a:ext uri="{FF2B5EF4-FFF2-40B4-BE49-F238E27FC236}">
                <a16:creationId xmlns:a16="http://schemas.microsoft.com/office/drawing/2014/main" id="{23A6517D-F9A5-B957-C94E-02225A01B681}"/>
              </a:ext>
            </a:extLst>
          </p:cNvPr>
          <p:cNvCxnSpPr>
            <a:cxnSpLocks/>
          </p:cNvCxnSpPr>
          <p:nvPr/>
        </p:nvCxnSpPr>
        <p:spPr>
          <a:xfrm>
            <a:off x="556684" y="1467409"/>
            <a:ext cx="0" cy="484766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1032649-9974-DE5F-F760-8D3750EDA78B}"/>
              </a:ext>
            </a:extLst>
          </p:cNvPr>
          <p:cNvCxnSpPr>
            <a:cxnSpLocks/>
          </p:cNvCxnSpPr>
          <p:nvPr/>
        </p:nvCxnSpPr>
        <p:spPr>
          <a:xfrm flipH="1">
            <a:off x="1966080" y="4216465"/>
            <a:ext cx="1022591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1" name="pole tekstowe 21">
            <a:extLst>
              <a:ext uri="{FF2B5EF4-FFF2-40B4-BE49-F238E27FC236}">
                <a16:creationId xmlns:a16="http://schemas.microsoft.com/office/drawing/2014/main" id="{973C9B57-FCF0-C948-02E6-70082ED6D2F9}"/>
              </a:ext>
            </a:extLst>
          </p:cNvPr>
          <p:cNvSpPr txBox="1"/>
          <p:nvPr/>
        </p:nvSpPr>
        <p:spPr>
          <a:xfrm>
            <a:off x="787457" y="4613534"/>
            <a:ext cx="11352147" cy="1200329"/>
          </a:xfrm>
          <a:prstGeom prst="rect">
            <a:avLst/>
          </a:prstGeom>
          <a:noFill/>
        </p:spPr>
        <p:txBody>
          <a:bodyPr wrap="square" rtlCol="0">
            <a:spAutoFit/>
          </a:bodyPr>
          <a:lstStyle/>
          <a:p>
            <a:r>
              <a:rPr lang="en-US" sz="2400" dirty="0">
                <a:solidFill>
                  <a:srgbClr val="10153D"/>
                </a:solidFill>
                <a:latin typeface="Calibri" panose="020F0502020204030204" pitchFamily="34" charset="0"/>
                <a:cs typeface="Calibri" panose="020F0502020204030204" pitchFamily="34" charset="0"/>
              </a:rPr>
              <a:t>A popular online influencer posts a video with their partner — later, it’s revealed the </a:t>
            </a:r>
          </a:p>
          <a:p>
            <a:r>
              <a:rPr lang="en-US" sz="2400" dirty="0">
                <a:solidFill>
                  <a:srgbClr val="10153D"/>
                </a:solidFill>
                <a:latin typeface="Calibri" panose="020F0502020204030204" pitchFamily="34" charset="0"/>
                <a:cs typeface="Calibri" panose="020F0502020204030204" pitchFamily="34" charset="0"/>
              </a:rPr>
              <a:t>partner doesn’t exist and was created entirely with AI to boost views. Fans feel betrayed.</a:t>
            </a:r>
          </a:p>
          <a:p>
            <a:endParaRPr lang="en-US" sz="2400" dirty="0">
              <a:solidFill>
                <a:srgbClr val="10153D"/>
              </a:solidFill>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CBE46E80-6D45-7BB2-F86C-831451F41160}"/>
              </a:ext>
            </a:extLst>
          </p:cNvPr>
          <p:cNvGrpSpPr/>
          <p:nvPr/>
        </p:nvGrpSpPr>
        <p:grpSpPr>
          <a:xfrm>
            <a:off x="52385" y="3726834"/>
            <a:ext cx="3851531" cy="1260395"/>
            <a:chOff x="3553882" y="1851005"/>
            <a:chExt cx="3851531" cy="1260395"/>
          </a:xfrm>
        </p:grpSpPr>
        <p:sp>
          <p:nvSpPr>
            <p:cNvPr id="23" name="Rounded Rectangle 22">
              <a:extLst>
                <a:ext uri="{FF2B5EF4-FFF2-40B4-BE49-F238E27FC236}">
                  <a16:creationId xmlns:a16="http://schemas.microsoft.com/office/drawing/2014/main" id="{6BC763B6-B635-7B71-9FCE-8E7B96CE80B7}"/>
                </a:ext>
              </a:extLst>
            </p:cNvPr>
            <p:cNvSpPr/>
            <p:nvPr/>
          </p:nvSpPr>
          <p:spPr>
            <a:xfrm>
              <a:off x="3811311" y="2036746"/>
              <a:ext cx="2614858" cy="552491"/>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CCA58562-04D0-00C9-D885-42BD42742A45}"/>
                </a:ext>
              </a:extLst>
            </p:cNvPr>
            <p:cNvSpPr txBox="1"/>
            <p:nvPr/>
          </p:nvSpPr>
          <p:spPr>
            <a:xfrm>
              <a:off x="4362939" y="2135673"/>
              <a:ext cx="3042474" cy="427553"/>
            </a:xfrm>
            <a:prstGeom prst="rect">
              <a:avLst/>
            </a:prstGeom>
            <a:noFill/>
          </p:spPr>
          <p:txBody>
            <a:bodyPr wrap="square" rtlCol="0">
              <a:spAutoFit/>
            </a:bodyPr>
            <a:lstStyle/>
            <a:p>
              <a:pPr>
                <a:lnSpc>
                  <a:spcPts val="2480"/>
                </a:lnSpc>
              </a:pPr>
              <a:r>
                <a:rPr lang="en-US" sz="2800" b="1" dirty="0">
                  <a:solidFill>
                    <a:schemeClr val="bg1"/>
                  </a:solidFill>
                  <a:latin typeface="Calibri" panose="020F0502020204030204" pitchFamily="34" charset="0"/>
                  <a:cs typeface="Calibri" panose="020F0502020204030204" pitchFamily="34" charset="0"/>
                </a:rPr>
                <a:t>Scenario 02</a:t>
              </a:r>
              <a:endParaRPr lang="en-US" sz="2800" dirty="0">
                <a:solidFill>
                  <a:schemeClr val="bg1"/>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A7726BAF-3CEF-CD10-6BD7-FF5D619D900B}"/>
                </a:ext>
              </a:extLst>
            </p:cNvPr>
            <p:cNvSpPr/>
            <p:nvPr/>
          </p:nvSpPr>
          <p:spPr>
            <a:xfrm>
              <a:off x="3553882" y="1851005"/>
              <a:ext cx="488203" cy="12603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38494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17005-AEFF-AB57-DB14-A91E1B600328}"/>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20CD14E-B5F7-74AA-790C-8E8E76748B40}"/>
              </a:ext>
            </a:extLst>
          </p:cNvPr>
          <p:cNvCxnSpPr>
            <a:cxnSpLocks/>
          </p:cNvCxnSpPr>
          <p:nvPr/>
        </p:nvCxnSpPr>
        <p:spPr>
          <a:xfrm flipH="1">
            <a:off x="1966080" y="2439802"/>
            <a:ext cx="1022591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7A09476-5559-A6BA-975C-9274824E31CE}"/>
              </a:ext>
            </a:extLst>
          </p:cNvPr>
          <p:cNvSpPr/>
          <p:nvPr/>
        </p:nvSpPr>
        <p:spPr>
          <a:xfrm flipH="1" flipV="1">
            <a:off x="0" y="0"/>
            <a:ext cx="12191996" cy="140631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3C9A286E-CF3B-12B4-BEDD-E2CEA80AD0B1}"/>
              </a:ext>
            </a:extLst>
          </p:cNvPr>
          <p:cNvSpPr txBox="1">
            <a:spLocks/>
          </p:cNvSpPr>
          <p:nvPr/>
        </p:nvSpPr>
        <p:spPr>
          <a:xfrm>
            <a:off x="579277" y="524190"/>
            <a:ext cx="109848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Exercise:  Role Play – The Deep Fake Dilemma</a:t>
            </a:r>
          </a:p>
          <a:p>
            <a:pPr marL="0" indent="0">
              <a:buNone/>
            </a:pPr>
            <a:endParaRPr lang="en-US" sz="3600" b="1" dirty="0">
              <a:solidFill>
                <a:schemeClr val="bg1"/>
              </a:solidFill>
              <a:cs typeface="Times New Roman" panose="02020603050405020304" pitchFamily="18" charset="0"/>
            </a:endParaRPr>
          </a:p>
        </p:txBody>
      </p:sp>
      <p:sp>
        <p:nvSpPr>
          <p:cNvPr id="12" name="Graphic 7">
            <a:extLst>
              <a:ext uri="{FF2B5EF4-FFF2-40B4-BE49-F238E27FC236}">
                <a16:creationId xmlns:a16="http://schemas.microsoft.com/office/drawing/2014/main" id="{6547E2C3-51CB-3D68-F249-A74C401140BC}"/>
              </a:ext>
            </a:extLst>
          </p:cNvPr>
          <p:cNvSpPr/>
          <p:nvPr/>
        </p:nvSpPr>
        <p:spPr>
          <a:xfrm>
            <a:off x="8288085" y="-10334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72AE43F-180B-9F65-1B36-82CD5F8364CB}"/>
              </a:ext>
            </a:extLst>
          </p:cNvPr>
          <p:cNvSpPr/>
          <p:nvPr/>
        </p:nvSpPr>
        <p:spPr>
          <a:xfrm>
            <a:off x="1" y="1334318"/>
            <a:ext cx="590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1B8956B-0E8D-6D17-D67F-E8B03366488E}"/>
              </a:ext>
            </a:extLst>
          </p:cNvPr>
          <p:cNvSpPr txBox="1"/>
          <p:nvPr/>
        </p:nvSpPr>
        <p:spPr>
          <a:xfrm>
            <a:off x="787457" y="2836871"/>
            <a:ext cx="11352151" cy="1569660"/>
          </a:xfrm>
          <a:prstGeom prst="rect">
            <a:avLst/>
          </a:prstGeom>
          <a:noFill/>
        </p:spPr>
        <p:txBody>
          <a:bodyPr wrap="square" rtlCol="0">
            <a:spAutoFit/>
          </a:bodyPr>
          <a:lstStyle/>
          <a:p>
            <a:r>
              <a:rPr lang="en-US" sz="2400" dirty="0">
                <a:solidFill>
                  <a:srgbClr val="10153D"/>
                </a:solidFill>
                <a:latin typeface="Calibri" panose="020F0502020204030204" pitchFamily="34" charset="0"/>
                <a:cs typeface="Calibri" panose="020F0502020204030204" pitchFamily="34" charset="0"/>
              </a:rPr>
              <a:t>After a messy breakup, someone shares a video online that appears to show their ex saying cruel things or admitting to cheating. The clip spreads quickly — but it’s actually an AI-generated deepfake.</a:t>
            </a:r>
          </a:p>
          <a:p>
            <a:endParaRPr lang="en-US" sz="2400"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B4881A32-A603-EB9A-4DF7-486A269289E3}"/>
              </a:ext>
            </a:extLst>
          </p:cNvPr>
          <p:cNvSpPr/>
          <p:nvPr/>
        </p:nvSpPr>
        <p:spPr>
          <a:xfrm rot="19936945" flipH="1">
            <a:off x="6679913" y="134576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ED255DE7-C555-5D91-BA98-FE868FBC9E5C}"/>
              </a:ext>
            </a:extLst>
          </p:cNvPr>
          <p:cNvGrpSpPr/>
          <p:nvPr/>
        </p:nvGrpSpPr>
        <p:grpSpPr>
          <a:xfrm>
            <a:off x="52385" y="2010301"/>
            <a:ext cx="3851531" cy="1200265"/>
            <a:chOff x="3553882" y="1911135"/>
            <a:chExt cx="3851531" cy="1200265"/>
          </a:xfrm>
        </p:grpSpPr>
        <p:sp>
          <p:nvSpPr>
            <p:cNvPr id="6" name="Rounded Rectangle 5">
              <a:extLst>
                <a:ext uri="{FF2B5EF4-FFF2-40B4-BE49-F238E27FC236}">
                  <a16:creationId xmlns:a16="http://schemas.microsoft.com/office/drawing/2014/main" id="{6FBF8CF7-E920-0999-9D89-7CCCD974D474}"/>
                </a:ext>
              </a:extLst>
            </p:cNvPr>
            <p:cNvSpPr/>
            <p:nvPr/>
          </p:nvSpPr>
          <p:spPr>
            <a:xfrm>
              <a:off x="3811311" y="2036746"/>
              <a:ext cx="2614858" cy="552491"/>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2724B7F-205D-01D5-A3B8-658D6C45481B}"/>
                </a:ext>
              </a:extLst>
            </p:cNvPr>
            <p:cNvSpPr txBox="1"/>
            <p:nvPr/>
          </p:nvSpPr>
          <p:spPr>
            <a:xfrm>
              <a:off x="4362939" y="2135673"/>
              <a:ext cx="3042474" cy="427553"/>
            </a:xfrm>
            <a:prstGeom prst="rect">
              <a:avLst/>
            </a:prstGeom>
            <a:noFill/>
          </p:spPr>
          <p:txBody>
            <a:bodyPr wrap="square" rtlCol="0">
              <a:spAutoFit/>
            </a:bodyPr>
            <a:lstStyle/>
            <a:p>
              <a:pPr>
                <a:lnSpc>
                  <a:spcPts val="2480"/>
                </a:lnSpc>
              </a:pPr>
              <a:r>
                <a:rPr lang="en-US" sz="2800" b="1" dirty="0">
                  <a:solidFill>
                    <a:schemeClr val="bg1"/>
                  </a:solidFill>
                  <a:latin typeface="Calibri" panose="020F0502020204030204" pitchFamily="34" charset="0"/>
                  <a:cs typeface="Calibri" panose="020F0502020204030204" pitchFamily="34" charset="0"/>
                </a:rPr>
                <a:t>Scenario 03</a:t>
              </a:r>
              <a:endParaRPr lang="en-US" sz="2800" dirty="0">
                <a:solidFill>
                  <a:schemeClr val="bg1"/>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D81CE133-2188-6BB6-3A43-F3AB01BBE13E}"/>
                </a:ext>
              </a:extLst>
            </p:cNvPr>
            <p:cNvSpPr/>
            <p:nvPr/>
          </p:nvSpPr>
          <p:spPr>
            <a:xfrm>
              <a:off x="3553882" y="1911135"/>
              <a:ext cx="488203" cy="12002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9" name="Straight Connector 18">
            <a:extLst>
              <a:ext uri="{FF2B5EF4-FFF2-40B4-BE49-F238E27FC236}">
                <a16:creationId xmlns:a16="http://schemas.microsoft.com/office/drawing/2014/main" id="{502DE6BE-29CA-8E6E-1E7D-7C02CF7834C0}"/>
              </a:ext>
            </a:extLst>
          </p:cNvPr>
          <p:cNvCxnSpPr>
            <a:cxnSpLocks/>
          </p:cNvCxnSpPr>
          <p:nvPr/>
        </p:nvCxnSpPr>
        <p:spPr>
          <a:xfrm>
            <a:off x="556684" y="1467409"/>
            <a:ext cx="0" cy="484766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F8F10D6-F9C0-17CB-E872-82B31C3D8163}"/>
              </a:ext>
            </a:extLst>
          </p:cNvPr>
          <p:cNvCxnSpPr>
            <a:cxnSpLocks/>
          </p:cNvCxnSpPr>
          <p:nvPr/>
        </p:nvCxnSpPr>
        <p:spPr>
          <a:xfrm flipH="1">
            <a:off x="1966080" y="4659535"/>
            <a:ext cx="1022591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1" name="pole tekstowe 21">
            <a:extLst>
              <a:ext uri="{FF2B5EF4-FFF2-40B4-BE49-F238E27FC236}">
                <a16:creationId xmlns:a16="http://schemas.microsoft.com/office/drawing/2014/main" id="{C091F60A-97B9-5131-7B09-357A75195E10}"/>
              </a:ext>
            </a:extLst>
          </p:cNvPr>
          <p:cNvSpPr txBox="1"/>
          <p:nvPr/>
        </p:nvSpPr>
        <p:spPr>
          <a:xfrm>
            <a:off x="787457" y="5056604"/>
            <a:ext cx="11352147" cy="1200329"/>
          </a:xfrm>
          <a:prstGeom prst="rect">
            <a:avLst/>
          </a:prstGeom>
          <a:noFill/>
        </p:spPr>
        <p:txBody>
          <a:bodyPr wrap="square" rtlCol="0">
            <a:spAutoFit/>
          </a:bodyPr>
          <a:lstStyle/>
          <a:p>
            <a:r>
              <a:rPr lang="en-US" sz="2400" dirty="0">
                <a:solidFill>
                  <a:srgbClr val="10153D"/>
                </a:solidFill>
                <a:latin typeface="Calibri" panose="020F0502020204030204" pitchFamily="34" charset="0"/>
                <a:cs typeface="Calibri" panose="020F0502020204030204" pitchFamily="34" charset="0"/>
              </a:rPr>
              <a:t>You discover someone used AI to imitate your voice in a prank video — </a:t>
            </a:r>
          </a:p>
          <a:p>
            <a:r>
              <a:rPr lang="en-US" sz="2400" dirty="0">
                <a:solidFill>
                  <a:srgbClr val="10153D"/>
                </a:solidFill>
                <a:latin typeface="Calibri" panose="020F0502020204030204" pitchFamily="34" charset="0"/>
                <a:cs typeface="Calibri" panose="020F0502020204030204" pitchFamily="34" charset="0"/>
              </a:rPr>
              <a:t>How do you handle it?</a:t>
            </a:r>
          </a:p>
          <a:p>
            <a:endParaRPr lang="en-US" sz="2400" dirty="0">
              <a:solidFill>
                <a:srgbClr val="10153D"/>
              </a:solidFill>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8B9E7FD8-6D0A-0B0D-069C-916EAD337212}"/>
              </a:ext>
            </a:extLst>
          </p:cNvPr>
          <p:cNvGrpSpPr/>
          <p:nvPr/>
        </p:nvGrpSpPr>
        <p:grpSpPr>
          <a:xfrm>
            <a:off x="52385" y="4169904"/>
            <a:ext cx="3851531" cy="1260395"/>
            <a:chOff x="3553882" y="1851005"/>
            <a:chExt cx="3851531" cy="1260395"/>
          </a:xfrm>
        </p:grpSpPr>
        <p:sp>
          <p:nvSpPr>
            <p:cNvPr id="23" name="Rounded Rectangle 22">
              <a:extLst>
                <a:ext uri="{FF2B5EF4-FFF2-40B4-BE49-F238E27FC236}">
                  <a16:creationId xmlns:a16="http://schemas.microsoft.com/office/drawing/2014/main" id="{ADBF1410-7295-2EB0-B815-047437E4ACBA}"/>
                </a:ext>
              </a:extLst>
            </p:cNvPr>
            <p:cNvSpPr/>
            <p:nvPr/>
          </p:nvSpPr>
          <p:spPr>
            <a:xfrm>
              <a:off x="3811311" y="2036746"/>
              <a:ext cx="2614858" cy="552491"/>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C3837E2-4CBB-24CE-80D7-C76E46D3E0AE}"/>
                </a:ext>
              </a:extLst>
            </p:cNvPr>
            <p:cNvSpPr txBox="1"/>
            <p:nvPr/>
          </p:nvSpPr>
          <p:spPr>
            <a:xfrm>
              <a:off x="4362939" y="2135673"/>
              <a:ext cx="3042474" cy="427553"/>
            </a:xfrm>
            <a:prstGeom prst="rect">
              <a:avLst/>
            </a:prstGeom>
            <a:noFill/>
          </p:spPr>
          <p:txBody>
            <a:bodyPr wrap="square" rtlCol="0">
              <a:spAutoFit/>
            </a:bodyPr>
            <a:lstStyle/>
            <a:p>
              <a:pPr>
                <a:lnSpc>
                  <a:spcPts val="2480"/>
                </a:lnSpc>
              </a:pPr>
              <a:r>
                <a:rPr lang="en-US" sz="2800" b="1" dirty="0">
                  <a:solidFill>
                    <a:schemeClr val="bg1"/>
                  </a:solidFill>
                  <a:latin typeface="Calibri" panose="020F0502020204030204" pitchFamily="34" charset="0"/>
                  <a:cs typeface="Calibri" panose="020F0502020204030204" pitchFamily="34" charset="0"/>
                </a:rPr>
                <a:t>Scenario 04</a:t>
              </a:r>
              <a:endParaRPr lang="en-US" sz="2800" dirty="0">
                <a:solidFill>
                  <a:schemeClr val="bg1"/>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5D961DEE-3356-8DAC-DC15-C4850E964D01}"/>
                </a:ext>
              </a:extLst>
            </p:cNvPr>
            <p:cNvSpPr/>
            <p:nvPr/>
          </p:nvSpPr>
          <p:spPr>
            <a:xfrm>
              <a:off x="3553882" y="1851005"/>
              <a:ext cx="488203" cy="12603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9610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1120-DD02-AD43-A903-6737A75F91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74A60D-B0BC-4EDD-86CC-65C62E378F0A}"/>
              </a:ext>
            </a:extLst>
          </p:cNvPr>
          <p:cNvSpPr/>
          <p:nvPr/>
        </p:nvSpPr>
        <p:spPr>
          <a:xfrm flipH="1" flipV="1">
            <a:off x="4285397" y="-7"/>
            <a:ext cx="79066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3393004-EE0C-7D57-E5A2-CA2A11F092DC}"/>
              </a:ext>
            </a:extLst>
          </p:cNvPr>
          <p:cNvSpPr txBox="1">
            <a:spLocks/>
          </p:cNvSpPr>
          <p:nvPr/>
        </p:nvSpPr>
        <p:spPr>
          <a:xfrm>
            <a:off x="579277" y="507221"/>
            <a:ext cx="438850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An Example of Disinformation</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EAD328A5-EC23-721B-538C-BECEC0A50637}"/>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CE4C21F-65D9-43DA-43B5-E68474FE0C14}"/>
              </a:ext>
            </a:extLst>
          </p:cNvPr>
          <p:cNvSpPr/>
          <p:nvPr/>
        </p:nvSpPr>
        <p:spPr>
          <a:xfrm>
            <a:off x="0" y="1648496"/>
            <a:ext cx="464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69240E7-FA4C-D0FF-655E-55A6564B91BF}"/>
              </a:ext>
            </a:extLst>
          </p:cNvPr>
          <p:cNvSpPr txBox="1"/>
          <p:nvPr/>
        </p:nvSpPr>
        <p:spPr>
          <a:xfrm>
            <a:off x="5616806" y="563394"/>
            <a:ext cx="6284041" cy="6671057"/>
          </a:xfrm>
          <a:prstGeom prst="rect">
            <a:avLst/>
          </a:prstGeom>
          <a:noFill/>
        </p:spPr>
        <p:txBody>
          <a:bodyPr wrap="square" rtlCol="0">
            <a:spAutoFit/>
          </a:bodyPr>
          <a:lstStyle/>
          <a:p>
            <a:pPr>
              <a:lnSpc>
                <a:spcPts val="2680"/>
              </a:lnSpc>
            </a:pPr>
            <a:r>
              <a:rPr lang="en-US" sz="2400" dirty="0">
                <a:solidFill>
                  <a:schemeClr val="bg1"/>
                </a:solidFill>
                <a:latin typeface="Calibri" panose="020F0502020204030204" pitchFamily="34" charset="0"/>
                <a:cs typeface="Calibri" panose="020F0502020204030204" pitchFamily="34" charset="0"/>
              </a:rPr>
              <a:t>One of the most famous and well‑documented examples of AI‑supported disinformation is the </a:t>
            </a:r>
            <a:r>
              <a:rPr lang="en-US" sz="2400" b="1" dirty="0">
                <a:solidFill>
                  <a:schemeClr val="bg1"/>
                </a:solidFill>
                <a:latin typeface="Calibri" panose="020F0502020204030204" pitchFamily="34" charset="0"/>
                <a:cs typeface="Calibri" panose="020F0502020204030204" pitchFamily="34" charset="0"/>
              </a:rPr>
              <a:t>fake </a:t>
            </a:r>
            <a:r>
              <a:rPr lang="en-US" sz="2400" dirty="0">
                <a:solidFill>
                  <a:schemeClr val="bg1"/>
                </a:solidFill>
                <a:latin typeface="Calibri" panose="020F0502020204030204" pitchFamily="34" charset="0"/>
                <a:cs typeface="Calibri" panose="020F0502020204030204" pitchFamily="34" charset="0"/>
              </a:rPr>
              <a:t>image of Donald Trump being arrested, which circulated on social media and news platforms in Europe and the US in 2023. </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r>
              <a:rPr lang="en-US" sz="2400" dirty="0">
                <a:solidFill>
                  <a:schemeClr val="bg1"/>
                </a:solidFill>
                <a:latin typeface="Calibri" panose="020F0502020204030204" pitchFamily="34" charset="0"/>
                <a:cs typeface="Calibri" panose="020F0502020204030204" pitchFamily="34" charset="0"/>
              </a:rPr>
              <a:t>The photo showed Trump being taken away by police, although no such </a:t>
            </a:r>
            <a:r>
              <a:rPr lang="en-US" sz="2400" b="1" dirty="0">
                <a:solidFill>
                  <a:schemeClr val="bg1"/>
                </a:solidFill>
                <a:latin typeface="Calibri" panose="020F0502020204030204" pitchFamily="34" charset="0"/>
                <a:cs typeface="Calibri" panose="020F0502020204030204" pitchFamily="34" charset="0"/>
              </a:rPr>
              <a:t>arrest ever took place </a:t>
            </a:r>
            <a:r>
              <a:rPr lang="en-US" sz="2400" dirty="0">
                <a:solidFill>
                  <a:schemeClr val="bg1"/>
                </a:solidFill>
                <a:latin typeface="Calibri" panose="020F0502020204030204" pitchFamily="34" charset="0"/>
                <a:cs typeface="Calibri" panose="020F0502020204030204" pitchFamily="34" charset="0"/>
              </a:rPr>
              <a:t>– the image </a:t>
            </a:r>
            <a:r>
              <a:rPr lang="en-US" sz="2400" b="1" dirty="0">
                <a:solidFill>
                  <a:schemeClr val="bg1"/>
                </a:solidFill>
                <a:latin typeface="Calibri" panose="020F0502020204030204" pitchFamily="34" charset="0"/>
                <a:cs typeface="Calibri" panose="020F0502020204030204" pitchFamily="34" charset="0"/>
              </a:rPr>
              <a:t>was fully generated by an AI image</a:t>
            </a:r>
            <a:r>
              <a:rPr lang="en-US" sz="2400" dirty="0">
                <a:solidFill>
                  <a:schemeClr val="bg1"/>
                </a:solidFill>
                <a:latin typeface="Calibri" panose="020F0502020204030204" pitchFamily="34" charset="0"/>
                <a:cs typeface="Calibri" panose="020F0502020204030204" pitchFamily="34" charset="0"/>
              </a:rPr>
              <a:t>– generation tool  based on real archival footage and photos. </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r>
              <a:rPr lang="en-US" sz="2400" dirty="0">
                <a:solidFill>
                  <a:schemeClr val="bg1"/>
                </a:solidFill>
                <a:latin typeface="Calibri" panose="020F0502020204030204" pitchFamily="34" charset="0"/>
                <a:cs typeface="Calibri" panose="020F0502020204030204" pitchFamily="34" charset="0"/>
              </a:rPr>
              <a:t>Many of those sharing the images pointed out they were fake, and they did not appear to fool lots of people - but a few did seem to be </a:t>
            </a:r>
            <a:r>
              <a:rPr lang="en-US" sz="2400" b="1" dirty="0">
                <a:solidFill>
                  <a:schemeClr val="bg1"/>
                </a:solidFill>
                <a:latin typeface="Calibri" panose="020F0502020204030204" pitchFamily="34" charset="0"/>
                <a:cs typeface="Calibri" panose="020F0502020204030204" pitchFamily="34" charset="0"/>
              </a:rPr>
              <a:t>tricked.</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6B53EC6-B23E-6928-68EA-3E847A2898B6}"/>
              </a:ext>
            </a:extLst>
          </p:cNvPr>
          <p:cNvPicPr>
            <a:picLocks noChangeAspect="1"/>
          </p:cNvPicPr>
          <p:nvPr/>
        </p:nvPicPr>
        <p:blipFill rotWithShape="1">
          <a:blip r:embed="rId3"/>
          <a:srcRect l="5207" r="15655"/>
          <a:stretch>
            <a:fillRect/>
          </a:stretch>
        </p:blipFill>
        <p:spPr>
          <a:xfrm>
            <a:off x="0" y="2708586"/>
            <a:ext cx="4972749" cy="3534596"/>
          </a:xfrm>
          <a:prstGeom prst="rect">
            <a:avLst/>
          </a:prstGeom>
        </p:spPr>
      </p:pic>
      <p:pic>
        <p:nvPicPr>
          <p:cNvPr id="5" name="Picture 5">
            <a:extLst>
              <a:ext uri="{FF2B5EF4-FFF2-40B4-BE49-F238E27FC236}">
                <a16:creationId xmlns:a16="http://schemas.microsoft.com/office/drawing/2014/main" id="{31FABA12-309B-6D45-33FB-26BDC09C283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flipH="1">
            <a:off x="0" y="2440444"/>
            <a:ext cx="5956472" cy="46063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080937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AFA57-1C74-D0AC-6489-F3BA2BF21CA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9F63E95-FB94-500A-7A68-A77D5FE731AC}"/>
              </a:ext>
            </a:extLst>
          </p:cNvPr>
          <p:cNvSpPr/>
          <p:nvPr/>
        </p:nvSpPr>
        <p:spPr>
          <a:xfrm flipH="1">
            <a:off x="0" y="1457894"/>
            <a:ext cx="12185500" cy="324269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E54F19D4-93B3-CDF5-BEF2-2CDE4801BAF8}"/>
              </a:ext>
            </a:extLst>
          </p:cNvPr>
          <p:cNvSpPr/>
          <p:nvPr/>
        </p:nvSpPr>
        <p:spPr>
          <a:xfrm>
            <a:off x="4266394" y="19977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EED4F3CC-9BDE-AEFD-85AC-C31C2ADAC4BB}"/>
              </a:ext>
            </a:extLst>
          </p:cNvPr>
          <p:cNvSpPr txBox="1"/>
          <p:nvPr/>
        </p:nvSpPr>
        <p:spPr>
          <a:xfrm>
            <a:off x="579275" y="2095815"/>
            <a:ext cx="6192999" cy="3108543"/>
          </a:xfrm>
          <a:prstGeom prst="rect">
            <a:avLst/>
          </a:prstGeom>
          <a:noFill/>
        </p:spPr>
        <p:txBody>
          <a:bodyPr wrap="square">
            <a:spAutoFit/>
          </a:bodyPr>
          <a:lstStyle/>
          <a:p>
            <a:r>
              <a:rPr lang="en-IE" sz="2800" dirty="0">
                <a:solidFill>
                  <a:schemeClr val="bg1"/>
                </a:solidFill>
                <a:latin typeface="Calibri" panose="020F0502020204030204" pitchFamily="34" charset="0"/>
                <a:cs typeface="Calibri" panose="020F0502020204030204" pitchFamily="34" charset="0"/>
              </a:rPr>
              <a:t>Fake photos of Pope Francis in a puffer jacket go viral, highlighting the power and peril of AI </a:t>
            </a:r>
          </a:p>
          <a:p>
            <a:endParaRPr lang="en-IE" sz="2800" dirty="0">
              <a:solidFill>
                <a:schemeClr val="bg1"/>
              </a:solidFill>
              <a:latin typeface="Calibri" panose="020F0502020204030204" pitchFamily="34" charset="0"/>
              <a:cs typeface="Calibri" panose="020F0502020204030204" pitchFamily="34" charset="0"/>
            </a:endParaRPr>
          </a:p>
          <a:p>
            <a:r>
              <a:rPr lang="en-IE" sz="2800" dirty="0">
                <a:solidFill>
                  <a:schemeClr val="bg1"/>
                </a:solidFill>
                <a:latin typeface="Calibri" panose="020F0502020204030204" pitchFamily="34" charset="0"/>
                <a:cs typeface="Calibri" panose="020F0502020204030204" pitchFamily="34" charset="0"/>
              </a:rPr>
              <a:t>CBS News</a:t>
            </a:r>
          </a:p>
          <a:p>
            <a:endParaRPr lang="en-IE" sz="2800" dirty="0">
              <a:solidFill>
                <a:schemeClr val="bg1"/>
              </a:solidFill>
              <a:latin typeface="Calibri" panose="020F0502020204030204" pitchFamily="34" charset="0"/>
              <a:cs typeface="Calibri" panose="020F0502020204030204" pitchFamily="34" charset="0"/>
            </a:endParaRPr>
          </a:p>
          <a:p>
            <a:endParaRPr lang="en-IE" sz="28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848DA14B-1388-436E-BEC3-AB0E60074B8C}"/>
              </a:ext>
            </a:extLst>
          </p:cNvPr>
          <p:cNvSpPr/>
          <p:nvPr/>
        </p:nvSpPr>
        <p:spPr>
          <a:xfrm rot="15174829" flipH="1">
            <a:off x="4434790"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C31F1AA8-4C34-5C36-47E1-C10CF0058BF3}"/>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”Pope in a puffer”</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AE049F65-6CE6-8A69-1018-DF826D405E7C}"/>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E8AD80EE-BD83-1A7F-6348-0762E81F13A9}"/>
              </a:ext>
            </a:extLst>
          </p:cNvPr>
          <p:cNvPicPr>
            <a:picLocks noChangeAspect="1"/>
          </p:cNvPicPr>
          <p:nvPr/>
        </p:nvPicPr>
        <p:blipFill rotWithShape="1">
          <a:blip r:embed="rId3"/>
          <a:srcRect l="5391" t="11496" r="13233" b="14017"/>
          <a:stretch>
            <a:fillRect/>
          </a:stretch>
        </p:blipFill>
        <p:spPr>
          <a:xfrm>
            <a:off x="7372350" y="2213602"/>
            <a:ext cx="4813150" cy="3372937"/>
          </a:xfrm>
          <a:prstGeom prst="rect">
            <a:avLst/>
          </a:prstGeom>
        </p:spPr>
      </p:pic>
      <p:pic>
        <p:nvPicPr>
          <p:cNvPr id="10" name="Picture 5">
            <a:extLst>
              <a:ext uri="{FF2B5EF4-FFF2-40B4-BE49-F238E27FC236}">
                <a16:creationId xmlns:a16="http://schemas.microsoft.com/office/drawing/2014/main" id="{658B96D1-B932-E1AB-1FF7-DA808BFB2E3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57943" y="1824837"/>
            <a:ext cx="5956472" cy="46063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58353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9D043-8359-45FF-AD00-A62F0C3DC69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07644A4-074C-BF92-C42D-0A77B219D649}"/>
              </a:ext>
            </a:extLst>
          </p:cNvPr>
          <p:cNvSpPr/>
          <p:nvPr/>
        </p:nvSpPr>
        <p:spPr>
          <a:xfrm flipH="1">
            <a:off x="0" y="1457895"/>
            <a:ext cx="12185500" cy="424054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141F2FB-C65F-2A66-2FC1-08720BF759A7}"/>
              </a:ext>
            </a:extLst>
          </p:cNvPr>
          <p:cNvSpPr/>
          <p:nvPr/>
        </p:nvSpPr>
        <p:spPr>
          <a:xfrm>
            <a:off x="8232340" y="113807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CE79489A-72A7-EB8E-AB12-5E3460F374F9}"/>
              </a:ext>
            </a:extLst>
          </p:cNvPr>
          <p:cNvSpPr txBox="1"/>
          <p:nvPr/>
        </p:nvSpPr>
        <p:spPr>
          <a:xfrm>
            <a:off x="579276" y="2149527"/>
            <a:ext cx="9993474" cy="2708434"/>
          </a:xfrm>
          <a:prstGeom prst="rect">
            <a:avLst/>
          </a:prstGeom>
          <a:noFill/>
        </p:spPr>
        <p:txBody>
          <a:bodyPr wrap="square">
            <a:spAutoFit/>
          </a:bodyPr>
          <a:lstStyle/>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happened</a:t>
            </a:r>
            <a:r>
              <a:rPr lang="en-IE" sz="2400" dirty="0">
                <a:solidFill>
                  <a:schemeClr val="bg1"/>
                </a:solidFill>
                <a:latin typeface="Calibri" panose="020F0502020204030204" pitchFamily="34" charset="0"/>
                <a:cs typeface="Calibri" panose="020F0502020204030204" pitchFamily="34" charset="0"/>
              </a:rPr>
              <a:t>: An AI image of Pope Francis in a white puffer jacket went viral; many thought it was real.</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misleads: </a:t>
            </a:r>
            <a:r>
              <a:rPr lang="en-IE" sz="2400" dirty="0">
                <a:solidFill>
                  <a:schemeClr val="bg1"/>
                </a:solidFill>
                <a:latin typeface="Calibri" panose="020F0502020204030204" pitchFamily="34" charset="0"/>
                <a:cs typeface="Calibri" panose="020F0502020204030204" pitchFamily="34" charset="0"/>
              </a:rPr>
              <a:t>Photorealism, fashion trend cues.</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Intent: </a:t>
            </a:r>
            <a:r>
              <a:rPr lang="en-IE" sz="2400" dirty="0">
                <a:solidFill>
                  <a:schemeClr val="bg1"/>
                </a:solidFill>
                <a:latin typeface="Calibri" panose="020F0502020204030204" pitchFamily="34" charset="0"/>
                <a:cs typeface="Calibri" panose="020F0502020204030204" pitchFamily="34" charset="0"/>
              </a:rPr>
              <a:t>Playful.</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Harm: </a:t>
            </a:r>
            <a:r>
              <a:rPr lang="en-IE" sz="2400" dirty="0">
                <a:solidFill>
                  <a:schemeClr val="bg1"/>
                </a:solidFill>
                <a:latin typeface="Calibri" panose="020F0502020204030204" pitchFamily="34" charset="0"/>
                <a:cs typeface="Calibri" panose="020F0502020204030204" pitchFamily="34" charset="0"/>
              </a:rPr>
              <a:t>Erodes trust, normalises not checking sources. </a:t>
            </a:r>
          </a:p>
          <a:p>
            <a:pPr marL="342900" indent="-342900">
              <a:buFont typeface="Arial" panose="020B0604020202020204" pitchFamily="34" charset="0"/>
              <a:buChar char="•"/>
            </a:pPr>
            <a:endParaRPr lang="en-IE" sz="2400" dirty="0">
              <a:solidFill>
                <a:schemeClr val="bg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0C4F8859-B277-A178-AA06-051A9641157C}"/>
              </a:ext>
            </a:extLst>
          </p:cNvPr>
          <p:cNvSpPr/>
          <p:nvPr/>
        </p:nvSpPr>
        <p:spPr>
          <a:xfrm rot="15174829" flipH="1">
            <a:off x="4434790"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5D8B7497-5B9B-9E39-CC30-3C303A15F5E9}"/>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”Pope in a puffer”</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304E46E2-782F-C383-097C-EE6F1DE0DD94}"/>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7995B538-1A43-3135-6684-72F5531C6BE9}"/>
              </a:ext>
            </a:extLst>
          </p:cNvPr>
          <p:cNvSpPr/>
          <p:nvPr/>
        </p:nvSpPr>
        <p:spPr>
          <a:xfrm>
            <a:off x="6400800" y="4386263"/>
            <a:ext cx="5076025" cy="1733287"/>
          </a:xfrm>
          <a:prstGeom prst="wedgeRoundRectCallout">
            <a:avLst>
              <a:gd name="adj1" fmla="val 42987"/>
              <a:gd name="adj2" fmla="val 78493"/>
              <a:gd name="adj3" fmla="val 16667"/>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Which tiny clues could you check in this image before sharing?</a:t>
            </a:r>
          </a:p>
          <a:p>
            <a:pPr algn="ctr"/>
            <a:endParaRPr lang="en-IE" b="1" i="1"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970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A4017-A978-CA37-24C7-AD1F83CF426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EF12FBE-591C-86AF-10F9-05A1B57414EF}"/>
              </a:ext>
            </a:extLst>
          </p:cNvPr>
          <p:cNvSpPr/>
          <p:nvPr/>
        </p:nvSpPr>
        <p:spPr>
          <a:xfrm flipH="1">
            <a:off x="0" y="1457895"/>
            <a:ext cx="12185500" cy="292836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489BB98-4AF4-3836-E379-FAA80474E82A}"/>
              </a:ext>
            </a:extLst>
          </p:cNvPr>
          <p:cNvSpPr/>
          <p:nvPr/>
        </p:nvSpPr>
        <p:spPr>
          <a:xfrm>
            <a:off x="4266394" y="19977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104F53C9-C6A7-E242-8822-B9D6BB8189CD}"/>
              </a:ext>
            </a:extLst>
          </p:cNvPr>
          <p:cNvSpPr txBox="1"/>
          <p:nvPr/>
        </p:nvSpPr>
        <p:spPr>
          <a:xfrm>
            <a:off x="579276" y="2095815"/>
            <a:ext cx="5354782" cy="2246769"/>
          </a:xfrm>
          <a:prstGeom prst="rect">
            <a:avLst/>
          </a:prstGeom>
          <a:noFill/>
        </p:spPr>
        <p:txBody>
          <a:bodyPr wrap="square">
            <a:spAutoFit/>
          </a:bodyPr>
          <a:lstStyle/>
          <a:p>
            <a:r>
              <a:rPr lang="en-IE" sz="2800" dirty="0" err="1">
                <a:solidFill>
                  <a:schemeClr val="bg1"/>
                </a:solidFill>
                <a:latin typeface="Calibri" panose="020F0502020204030204" pitchFamily="34" charset="0"/>
                <a:cs typeface="Calibri" panose="020F0502020204030204" pitchFamily="34" charset="0"/>
              </a:rPr>
              <a:t>Tiktok's</a:t>
            </a:r>
            <a:r>
              <a:rPr lang="en-IE" sz="2800" dirty="0">
                <a:solidFill>
                  <a:schemeClr val="bg1"/>
                </a:solidFill>
                <a:latin typeface="Calibri" panose="020F0502020204030204" pitchFamily="34" charset="0"/>
                <a:cs typeface="Calibri" panose="020F0502020204030204" pitchFamily="34" charset="0"/>
              </a:rPr>
              <a:t> Bold Glamour beauty filter worries AI experts about reality</a:t>
            </a:r>
          </a:p>
          <a:p>
            <a:endParaRPr lang="en-IE" sz="2800" dirty="0">
              <a:solidFill>
                <a:schemeClr val="bg1"/>
              </a:solidFill>
              <a:latin typeface="Calibri" panose="020F0502020204030204" pitchFamily="34" charset="0"/>
              <a:cs typeface="Calibri" panose="020F0502020204030204" pitchFamily="34" charset="0"/>
            </a:endParaRPr>
          </a:p>
          <a:p>
            <a:r>
              <a:rPr lang="en-IE" sz="2800" dirty="0">
                <a:solidFill>
                  <a:schemeClr val="bg1"/>
                </a:solidFill>
                <a:latin typeface="Calibri" panose="020F0502020204030204" pitchFamily="34" charset="0"/>
                <a:cs typeface="Calibri" panose="020F0502020204030204" pitchFamily="34" charset="0"/>
              </a:rPr>
              <a:t>The Washington Post</a:t>
            </a:r>
          </a:p>
          <a:p>
            <a:endParaRPr lang="en-IE" sz="28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E100395C-45A4-8470-F277-E7513B51DFE4}"/>
              </a:ext>
            </a:extLst>
          </p:cNvPr>
          <p:cNvSpPr/>
          <p:nvPr/>
        </p:nvSpPr>
        <p:spPr>
          <a:xfrm rot="15174829" flipH="1">
            <a:off x="6182508"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20411DCB-F5D0-D076-E3A1-5908230C8F49}"/>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TikTok “Bold Glamour” filter</a:t>
            </a:r>
          </a:p>
        </p:txBody>
      </p:sp>
      <p:sp>
        <p:nvSpPr>
          <p:cNvPr id="8" name="Graphic 4">
            <a:extLst>
              <a:ext uri="{FF2B5EF4-FFF2-40B4-BE49-F238E27FC236}">
                <a16:creationId xmlns:a16="http://schemas.microsoft.com/office/drawing/2014/main" id="{1179D383-0B9E-76F6-6838-4DB802095807}"/>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D2D3230C-15C8-D9FC-722A-049B4DB88D82}"/>
              </a:ext>
            </a:extLst>
          </p:cNvPr>
          <p:cNvPicPr>
            <a:picLocks noChangeAspect="1"/>
          </p:cNvPicPr>
          <p:nvPr/>
        </p:nvPicPr>
        <p:blipFill>
          <a:blip r:embed="rId3"/>
          <a:srcRect/>
          <a:stretch/>
        </p:blipFill>
        <p:spPr>
          <a:xfrm>
            <a:off x="7349702" y="2122500"/>
            <a:ext cx="4864713" cy="3367878"/>
          </a:xfrm>
          <a:prstGeom prst="rect">
            <a:avLst/>
          </a:prstGeom>
          <a:ln>
            <a:noFill/>
          </a:ln>
          <a:effectLst>
            <a:outerShdw blurRad="190500" algn="tl" rotWithShape="0">
              <a:srgbClr val="000000">
                <a:alpha val="70000"/>
              </a:srgbClr>
            </a:outerShdw>
          </a:effectLst>
        </p:spPr>
      </p:pic>
      <p:pic>
        <p:nvPicPr>
          <p:cNvPr id="4" name="Picture 5">
            <a:extLst>
              <a:ext uri="{FF2B5EF4-FFF2-40B4-BE49-F238E27FC236}">
                <a16:creationId xmlns:a16="http://schemas.microsoft.com/office/drawing/2014/main" id="{690BB088-2E8F-FC05-402E-54EBBDF0C0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57943" y="1824837"/>
            <a:ext cx="5956472" cy="46063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08738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6BC81-D149-BB09-85B0-2BB34EF0FE2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A976BD5-18B9-E17F-E8EE-33D1C9637598}"/>
              </a:ext>
            </a:extLst>
          </p:cNvPr>
          <p:cNvSpPr/>
          <p:nvPr/>
        </p:nvSpPr>
        <p:spPr>
          <a:xfrm flipH="1">
            <a:off x="0" y="1457895"/>
            <a:ext cx="12185500" cy="424054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07D41394-AD2C-7352-CD2A-354E6B78B4A2}"/>
              </a:ext>
            </a:extLst>
          </p:cNvPr>
          <p:cNvSpPr/>
          <p:nvPr/>
        </p:nvSpPr>
        <p:spPr>
          <a:xfrm>
            <a:off x="8232340" y="113807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A34BC7F8-3394-9580-E46B-F34199D33867}"/>
              </a:ext>
            </a:extLst>
          </p:cNvPr>
          <p:cNvSpPr txBox="1"/>
          <p:nvPr/>
        </p:nvSpPr>
        <p:spPr>
          <a:xfrm>
            <a:off x="579276" y="2149527"/>
            <a:ext cx="9764874" cy="1969770"/>
          </a:xfrm>
          <a:prstGeom prst="rect">
            <a:avLst/>
          </a:prstGeom>
          <a:noFill/>
        </p:spPr>
        <p:txBody>
          <a:bodyPr wrap="square">
            <a:spAutoFit/>
          </a:bodyPr>
          <a:lstStyle/>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happened: </a:t>
            </a:r>
            <a:r>
              <a:rPr lang="en-IE" sz="2400" dirty="0">
                <a:solidFill>
                  <a:schemeClr val="bg1"/>
                </a:solidFill>
                <a:latin typeface="Calibri" panose="020F0502020204030204" pitchFamily="34" charset="0"/>
                <a:cs typeface="Calibri" panose="020F0502020204030204" pitchFamily="34" charset="0"/>
              </a:rPr>
              <a:t>A hyper-real beauty filter uses ML to reshape faces live.</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misleads: </a:t>
            </a:r>
            <a:r>
              <a:rPr lang="en-IE" sz="2400" dirty="0">
                <a:solidFill>
                  <a:schemeClr val="bg1"/>
                </a:solidFill>
                <a:latin typeface="Calibri" panose="020F0502020204030204" pitchFamily="34" charset="0"/>
                <a:cs typeface="Calibri" panose="020F0502020204030204" pitchFamily="34" charset="0"/>
              </a:rPr>
              <a:t>Seamless AI face edits feel “natural.”</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Intent: </a:t>
            </a:r>
            <a:r>
              <a:rPr lang="en-IE" sz="2400" dirty="0">
                <a:solidFill>
                  <a:schemeClr val="bg1"/>
                </a:solidFill>
                <a:latin typeface="Calibri" panose="020F0502020204030204" pitchFamily="34" charset="0"/>
                <a:cs typeface="Calibri" panose="020F0502020204030204" pitchFamily="34" charset="0"/>
              </a:rPr>
              <a:t>Entertainment/engagement.</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Harm: </a:t>
            </a:r>
            <a:r>
              <a:rPr lang="en-IE" sz="2400" dirty="0">
                <a:solidFill>
                  <a:schemeClr val="bg1"/>
                </a:solidFill>
                <a:latin typeface="Calibri" panose="020F0502020204030204" pitchFamily="34" charset="0"/>
                <a:cs typeface="Calibri" panose="020F0502020204030204" pitchFamily="34" charset="0"/>
              </a:rPr>
              <a:t>Unrealistic standards, body-image pressure.</a:t>
            </a:r>
          </a:p>
          <a:p>
            <a:pPr marL="342900" indent="-342900">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9AE0345F-090C-FF8C-0158-EFFF45FA4650}"/>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6186EAC7-36BE-4237-524E-D8536AAA36AA}"/>
              </a:ext>
            </a:extLst>
          </p:cNvPr>
          <p:cNvSpPr/>
          <p:nvPr/>
        </p:nvSpPr>
        <p:spPr>
          <a:xfrm>
            <a:off x="6257944" y="4755422"/>
            <a:ext cx="5218881" cy="1364128"/>
          </a:xfrm>
          <a:prstGeom prst="wedgeRoundRectCallout">
            <a:avLst>
              <a:gd name="adj1" fmla="val 42987"/>
              <a:gd name="adj2" fmla="val 78493"/>
              <a:gd name="adj3" fmla="val 16667"/>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How could this filter affect how people see themselves and others?</a:t>
            </a:r>
          </a:p>
        </p:txBody>
      </p:sp>
      <p:sp>
        <p:nvSpPr>
          <p:cNvPr id="4" name="Freeform 3">
            <a:extLst>
              <a:ext uri="{FF2B5EF4-FFF2-40B4-BE49-F238E27FC236}">
                <a16:creationId xmlns:a16="http://schemas.microsoft.com/office/drawing/2014/main" id="{62A3AA00-149C-C774-C2B4-DA969CE335DF}"/>
              </a:ext>
            </a:extLst>
          </p:cNvPr>
          <p:cNvSpPr/>
          <p:nvPr/>
        </p:nvSpPr>
        <p:spPr>
          <a:xfrm rot="15174829" flipH="1">
            <a:off x="6182508"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Text Placeholder 11">
            <a:extLst>
              <a:ext uri="{FF2B5EF4-FFF2-40B4-BE49-F238E27FC236}">
                <a16:creationId xmlns:a16="http://schemas.microsoft.com/office/drawing/2014/main" id="{7CDA012C-735F-57AB-3682-62E291CEF503}"/>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TikTok “Bold Glamour” filter</a:t>
            </a:r>
          </a:p>
        </p:txBody>
      </p:sp>
    </p:spTree>
    <p:extLst>
      <p:ext uri="{BB962C8B-B14F-4D97-AF65-F5344CB8AC3E}">
        <p14:creationId xmlns:p14="http://schemas.microsoft.com/office/powerpoint/2010/main" val="3630919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58152-2A02-C6FD-392B-FFC7692C371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A5C51-F909-B430-9790-47B6CCC5F49C}"/>
              </a:ext>
            </a:extLst>
          </p:cNvPr>
          <p:cNvSpPr/>
          <p:nvPr/>
        </p:nvSpPr>
        <p:spPr>
          <a:xfrm flipH="1">
            <a:off x="0" y="1457895"/>
            <a:ext cx="12185500" cy="292836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FC61570-8016-0AEC-C08C-53CAE2D9E85D}"/>
              </a:ext>
            </a:extLst>
          </p:cNvPr>
          <p:cNvSpPr/>
          <p:nvPr/>
        </p:nvSpPr>
        <p:spPr>
          <a:xfrm>
            <a:off x="4266394" y="19977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9516FC91-AD4B-7811-A7C6-5D825DCDCE5A}"/>
              </a:ext>
            </a:extLst>
          </p:cNvPr>
          <p:cNvSpPr txBox="1"/>
          <p:nvPr/>
        </p:nvSpPr>
        <p:spPr>
          <a:xfrm>
            <a:off x="579276" y="2095815"/>
            <a:ext cx="6066680" cy="2246769"/>
          </a:xfrm>
          <a:prstGeom prst="rect">
            <a:avLst/>
          </a:prstGeom>
          <a:noFill/>
        </p:spPr>
        <p:txBody>
          <a:bodyPr wrap="square">
            <a:spAutoFit/>
          </a:bodyPr>
          <a:lstStyle/>
          <a:p>
            <a:r>
              <a:rPr lang="en-IE" sz="2800" dirty="0">
                <a:solidFill>
                  <a:schemeClr val="bg1"/>
                </a:solidFill>
                <a:latin typeface="Calibri" panose="020F0502020204030204" pitchFamily="34" charset="0"/>
                <a:cs typeface="Calibri" panose="020F0502020204030204" pitchFamily="34" charset="0"/>
              </a:rPr>
              <a:t>Company worker in Hong Kong pays out £20m in deepfake video call scam </a:t>
            </a:r>
          </a:p>
          <a:p>
            <a:endParaRPr lang="en-IE" sz="2800" dirty="0">
              <a:solidFill>
                <a:schemeClr val="bg1"/>
              </a:solidFill>
              <a:latin typeface="Calibri" panose="020F0502020204030204" pitchFamily="34" charset="0"/>
              <a:cs typeface="Calibri" panose="020F0502020204030204" pitchFamily="34" charset="0"/>
            </a:endParaRPr>
          </a:p>
          <a:p>
            <a:r>
              <a:rPr lang="en-IE" sz="2800" dirty="0">
                <a:solidFill>
                  <a:schemeClr val="bg1"/>
                </a:solidFill>
                <a:latin typeface="Calibri" panose="020F0502020204030204" pitchFamily="34" charset="0"/>
                <a:cs typeface="Calibri" panose="020F0502020204030204" pitchFamily="34" charset="0"/>
              </a:rPr>
              <a:t> Hong Kong | The Guardian</a:t>
            </a:r>
          </a:p>
          <a:p>
            <a:endParaRPr lang="en-IE" sz="28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36103330-DE80-68BC-E123-3B943BCA4CE4}"/>
              </a:ext>
            </a:extLst>
          </p:cNvPr>
          <p:cNvSpPr/>
          <p:nvPr/>
        </p:nvSpPr>
        <p:spPr>
          <a:xfrm rot="15174829" flipH="1">
            <a:off x="5794496"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F44A1490-1550-8F96-7732-7A8BE270BC7A}"/>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“Deepfake CFO on a Zoom”</a:t>
            </a: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CEE41544-9C45-C0E7-D595-E9A1FCBF88C6}"/>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4" name="Picture 1">
            <a:extLst>
              <a:ext uri="{FF2B5EF4-FFF2-40B4-BE49-F238E27FC236}">
                <a16:creationId xmlns:a16="http://schemas.microsoft.com/office/drawing/2014/main" id="{B128C1C5-8638-D047-E143-11FA382B15E4}"/>
              </a:ext>
            </a:extLst>
          </p:cNvPr>
          <p:cNvPicPr>
            <a:picLocks noChangeAspect="1"/>
          </p:cNvPicPr>
          <p:nvPr/>
        </p:nvPicPr>
        <p:blipFill rotWithShape="1">
          <a:blip r:embed="rId3"/>
          <a:srcRect t="9739" b="9739"/>
          <a:stretch>
            <a:fillRect/>
          </a:stretch>
        </p:blipFill>
        <p:spPr>
          <a:xfrm>
            <a:off x="7400924" y="2230084"/>
            <a:ext cx="4778753" cy="3385031"/>
          </a:xfrm>
          <a:prstGeom prst="rect">
            <a:avLst/>
          </a:prstGeom>
          <a:ln>
            <a:noFill/>
          </a:ln>
          <a:effectLst/>
        </p:spPr>
      </p:pic>
      <p:pic>
        <p:nvPicPr>
          <p:cNvPr id="5" name="Picture 5">
            <a:extLst>
              <a:ext uri="{FF2B5EF4-FFF2-40B4-BE49-F238E27FC236}">
                <a16:creationId xmlns:a16="http://schemas.microsoft.com/office/drawing/2014/main" id="{9CA9BE96-D93A-1350-D11C-A9DA4200DF3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57943" y="1824837"/>
            <a:ext cx="5956472" cy="46063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803954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C3ED5-83D5-1F47-F163-EDD1330F815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506A73F-7497-55AE-94CF-9DB69074B922}"/>
              </a:ext>
            </a:extLst>
          </p:cNvPr>
          <p:cNvSpPr/>
          <p:nvPr/>
        </p:nvSpPr>
        <p:spPr>
          <a:xfrm flipH="1">
            <a:off x="0" y="1457895"/>
            <a:ext cx="12185500" cy="424054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F351F23-16AD-3E2E-ADD8-6E4B0A0CD52F}"/>
              </a:ext>
            </a:extLst>
          </p:cNvPr>
          <p:cNvSpPr/>
          <p:nvPr/>
        </p:nvSpPr>
        <p:spPr>
          <a:xfrm>
            <a:off x="8232340" y="113807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60171AC3-D5E6-B332-A7B8-5934D8CFE045}"/>
              </a:ext>
            </a:extLst>
          </p:cNvPr>
          <p:cNvSpPr txBox="1"/>
          <p:nvPr/>
        </p:nvSpPr>
        <p:spPr>
          <a:xfrm>
            <a:off x="579276" y="1771302"/>
            <a:ext cx="9936324" cy="2339102"/>
          </a:xfrm>
          <a:prstGeom prst="rect">
            <a:avLst/>
          </a:prstGeom>
          <a:noFill/>
        </p:spPr>
        <p:txBody>
          <a:bodyPr wrap="square">
            <a:spAutoFit/>
          </a:bodyPr>
          <a:lstStyle/>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happened: </a:t>
            </a:r>
            <a:r>
              <a:rPr lang="en-IE" sz="2400" dirty="0">
                <a:solidFill>
                  <a:schemeClr val="bg1"/>
                </a:solidFill>
                <a:latin typeface="Calibri" panose="020F0502020204030204" pitchFamily="34" charset="0"/>
                <a:cs typeface="Calibri" panose="020F0502020204030204" pitchFamily="34" charset="0"/>
              </a:rPr>
              <a:t>A finance worker in Hong Kong was duped by a multi-person deepfake video call of “colleagues,” sending ~ $25m.</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misleads: </a:t>
            </a:r>
            <a:r>
              <a:rPr lang="en-IE" sz="2400" dirty="0">
                <a:solidFill>
                  <a:schemeClr val="bg1"/>
                </a:solidFill>
                <a:latin typeface="Calibri" panose="020F0502020204030204" pitchFamily="34" charset="0"/>
                <a:cs typeface="Calibri" panose="020F0502020204030204" pitchFamily="34" charset="0"/>
              </a:rPr>
              <a:t>Convincing video and voice clones of known staff.</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Intent: </a:t>
            </a:r>
            <a:r>
              <a:rPr lang="en-IE" sz="2400" dirty="0">
                <a:solidFill>
                  <a:schemeClr val="bg1"/>
                </a:solidFill>
                <a:latin typeface="Calibri" panose="020F0502020204030204" pitchFamily="34" charset="0"/>
                <a:cs typeface="Calibri" panose="020F0502020204030204" pitchFamily="34" charset="0"/>
              </a:rPr>
              <a:t>Fraud.</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Harm: </a:t>
            </a:r>
            <a:r>
              <a:rPr lang="en-IE" sz="2400" dirty="0">
                <a:solidFill>
                  <a:schemeClr val="bg1"/>
                </a:solidFill>
                <a:latin typeface="Calibri" panose="020F0502020204030204" pitchFamily="34" charset="0"/>
                <a:cs typeface="Calibri" panose="020F0502020204030204" pitchFamily="34" charset="0"/>
              </a:rPr>
              <a:t>Major financial loss, reputational and legal risk.</a:t>
            </a:r>
          </a:p>
          <a:p>
            <a:pPr marL="342900" indent="-342900">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14A08FEF-0F26-719B-BC0D-6A41FCE7FD07}"/>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ABB75CC6-FC93-3433-5769-2B3928A533D8}"/>
              </a:ext>
            </a:extLst>
          </p:cNvPr>
          <p:cNvSpPr/>
          <p:nvPr/>
        </p:nvSpPr>
        <p:spPr>
          <a:xfrm>
            <a:off x="5772150" y="4755422"/>
            <a:ext cx="5704675" cy="1364128"/>
          </a:xfrm>
          <a:prstGeom prst="wedgeRoundRectCallout">
            <a:avLst>
              <a:gd name="adj1" fmla="val 42987"/>
              <a:gd name="adj2" fmla="val 78493"/>
              <a:gd name="adj3" fmla="val 16667"/>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Name two out-of-band checks you would require before any transfer.</a:t>
            </a:r>
          </a:p>
        </p:txBody>
      </p:sp>
      <p:sp>
        <p:nvSpPr>
          <p:cNvPr id="4" name="Freeform 3">
            <a:extLst>
              <a:ext uri="{FF2B5EF4-FFF2-40B4-BE49-F238E27FC236}">
                <a16:creationId xmlns:a16="http://schemas.microsoft.com/office/drawing/2014/main" id="{574D70AE-1814-28BA-2E8C-6BD1B39A2071}"/>
              </a:ext>
            </a:extLst>
          </p:cNvPr>
          <p:cNvSpPr/>
          <p:nvPr/>
        </p:nvSpPr>
        <p:spPr>
          <a:xfrm rot="15174829" flipH="1">
            <a:off x="6182508"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Text Placeholder 11">
            <a:extLst>
              <a:ext uri="{FF2B5EF4-FFF2-40B4-BE49-F238E27FC236}">
                <a16:creationId xmlns:a16="http://schemas.microsoft.com/office/drawing/2014/main" id="{CD7D2925-393E-97D3-57A2-B5514042BD36}"/>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“Deepfake CFO on a Zoom”</a:t>
            </a:r>
          </a:p>
          <a:p>
            <a:pPr marL="0" indent="0">
              <a:buNone/>
            </a:pPr>
            <a:endParaRPr lang="en-US" sz="3600" b="1" dirty="0">
              <a:solidFill>
                <a:srgbClr val="22BDBF"/>
              </a:solidFill>
              <a:cs typeface="Times New Roman" panose="02020603050405020304" pitchFamily="18" charset="0"/>
            </a:endParaRPr>
          </a:p>
        </p:txBody>
      </p:sp>
    </p:spTree>
    <p:extLst>
      <p:ext uri="{BB962C8B-B14F-4D97-AF65-F5344CB8AC3E}">
        <p14:creationId xmlns:p14="http://schemas.microsoft.com/office/powerpoint/2010/main" val="37820717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2748F-FF45-932F-C011-26D968C4429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1F2CF8B-5D8D-22EB-189F-4D348B7DB474}"/>
              </a:ext>
            </a:extLst>
          </p:cNvPr>
          <p:cNvSpPr/>
          <p:nvPr/>
        </p:nvSpPr>
        <p:spPr>
          <a:xfrm flipH="1">
            <a:off x="0" y="1457895"/>
            <a:ext cx="12185500" cy="292836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74B44DC-23C9-76BB-0555-873267EEFCAB}"/>
              </a:ext>
            </a:extLst>
          </p:cNvPr>
          <p:cNvSpPr/>
          <p:nvPr/>
        </p:nvSpPr>
        <p:spPr>
          <a:xfrm>
            <a:off x="4266394" y="19977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F8A51EE0-6E2A-2480-659E-0EA3CEE62BFA}"/>
              </a:ext>
            </a:extLst>
          </p:cNvPr>
          <p:cNvSpPr txBox="1"/>
          <p:nvPr/>
        </p:nvSpPr>
        <p:spPr>
          <a:xfrm>
            <a:off x="579276" y="2095815"/>
            <a:ext cx="5516724" cy="2246769"/>
          </a:xfrm>
          <a:prstGeom prst="rect">
            <a:avLst/>
          </a:prstGeom>
          <a:noFill/>
        </p:spPr>
        <p:txBody>
          <a:bodyPr wrap="square">
            <a:spAutoFit/>
          </a:bodyPr>
          <a:lstStyle/>
          <a:p>
            <a:r>
              <a:rPr lang="en-IE" sz="2800" dirty="0">
                <a:solidFill>
                  <a:schemeClr val="bg1"/>
                </a:solidFill>
                <a:latin typeface="Calibri" panose="020F0502020204030204" pitchFamily="34" charset="0"/>
                <a:cs typeface="Calibri" panose="020F0502020204030204" pitchFamily="34" charset="0"/>
              </a:rPr>
              <a:t>Tom Hanks warns fans not to fall for deepfake advert using his face                  </a:t>
            </a:r>
          </a:p>
          <a:p>
            <a:endParaRPr lang="en-IE" sz="2800" dirty="0">
              <a:solidFill>
                <a:schemeClr val="bg1"/>
              </a:solidFill>
              <a:latin typeface="Calibri" panose="020F0502020204030204" pitchFamily="34" charset="0"/>
              <a:cs typeface="Calibri" panose="020F0502020204030204" pitchFamily="34" charset="0"/>
            </a:endParaRPr>
          </a:p>
          <a:p>
            <a:r>
              <a:rPr lang="en-IE" sz="2800" dirty="0">
                <a:solidFill>
                  <a:schemeClr val="bg1"/>
                </a:solidFill>
                <a:latin typeface="Calibri" panose="020F0502020204030204" pitchFamily="34" charset="0"/>
                <a:cs typeface="Calibri" panose="020F0502020204030204" pitchFamily="34" charset="0"/>
              </a:rPr>
              <a:t>Ents &amp; Arts News | Sky News</a:t>
            </a:r>
          </a:p>
          <a:p>
            <a:endParaRPr lang="en-IE" sz="28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56B67907-8469-FC65-C22C-C36C7A11D693}"/>
              </a:ext>
            </a:extLst>
          </p:cNvPr>
          <p:cNvSpPr/>
          <p:nvPr/>
        </p:nvSpPr>
        <p:spPr>
          <a:xfrm rot="15174829" flipH="1">
            <a:off x="4351459"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916EF575-68AB-B8E7-87D2-64F4B58E5F6D}"/>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“That ad isn’t me”</a:t>
            </a: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35CB2E2A-5F98-6D87-313B-109B362F75CF}"/>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F694B26B-299E-FC57-ECFB-A88C3FEA6A03}"/>
              </a:ext>
            </a:extLst>
          </p:cNvPr>
          <p:cNvPicPr>
            <a:picLocks noChangeAspect="1"/>
          </p:cNvPicPr>
          <p:nvPr/>
        </p:nvPicPr>
        <p:blipFill rotWithShape="1">
          <a:blip r:embed="rId3"/>
          <a:srcRect l="10375" r="10375"/>
          <a:stretch>
            <a:fillRect/>
          </a:stretch>
        </p:blipFill>
        <p:spPr>
          <a:xfrm>
            <a:off x="7400925" y="2217067"/>
            <a:ext cx="4777976" cy="3391312"/>
          </a:xfrm>
          <a:prstGeom prst="rect">
            <a:avLst/>
          </a:prstGeom>
          <a:ln>
            <a:noFill/>
          </a:ln>
          <a:effectLst>
            <a:outerShdw blurRad="190500" algn="tl" rotWithShape="0">
              <a:srgbClr val="000000">
                <a:alpha val="70000"/>
              </a:srgbClr>
            </a:outerShdw>
          </a:effectLst>
        </p:spPr>
      </p:pic>
      <p:pic>
        <p:nvPicPr>
          <p:cNvPr id="5" name="Picture 5">
            <a:extLst>
              <a:ext uri="{FF2B5EF4-FFF2-40B4-BE49-F238E27FC236}">
                <a16:creationId xmlns:a16="http://schemas.microsoft.com/office/drawing/2014/main" id="{5BCA95A6-CFF4-0B19-1823-82705BB7059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57943" y="1824837"/>
            <a:ext cx="5956472" cy="46063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82932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E4646-76AA-03D8-D42E-073482B5AF4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D880C62-689D-A7F3-4E59-F637CC96A2BE}"/>
              </a:ext>
            </a:extLst>
          </p:cNvPr>
          <p:cNvSpPr/>
          <p:nvPr/>
        </p:nvSpPr>
        <p:spPr>
          <a:xfrm flipH="1">
            <a:off x="0" y="1457895"/>
            <a:ext cx="12185500" cy="424054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712FB053-2B19-4034-3511-4160C91FCE52}"/>
              </a:ext>
            </a:extLst>
          </p:cNvPr>
          <p:cNvSpPr/>
          <p:nvPr/>
        </p:nvSpPr>
        <p:spPr>
          <a:xfrm>
            <a:off x="8232340" y="113807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303B5A16-93F0-6802-749A-D541AECF9D3E}"/>
              </a:ext>
            </a:extLst>
          </p:cNvPr>
          <p:cNvSpPr txBox="1"/>
          <p:nvPr/>
        </p:nvSpPr>
        <p:spPr>
          <a:xfrm>
            <a:off x="579276" y="2109097"/>
            <a:ext cx="9179087" cy="2708434"/>
          </a:xfrm>
          <a:prstGeom prst="rect">
            <a:avLst/>
          </a:prstGeom>
          <a:noFill/>
        </p:spPr>
        <p:txBody>
          <a:bodyPr wrap="square">
            <a:spAutoFit/>
          </a:bodyPr>
          <a:lstStyle/>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happened: </a:t>
            </a:r>
            <a:r>
              <a:rPr lang="en-IE" sz="2400" dirty="0">
                <a:solidFill>
                  <a:schemeClr val="bg1"/>
                </a:solidFill>
                <a:latin typeface="Calibri" panose="020F0502020204030204" pitchFamily="34" charset="0"/>
                <a:cs typeface="Calibri" panose="020F0502020204030204" pitchFamily="34" charset="0"/>
              </a:rPr>
              <a:t>An AI video used Tom Hanks’ likeness to sell a product; he warned fans.</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misleads: </a:t>
            </a:r>
            <a:r>
              <a:rPr lang="en-IE" sz="2400" dirty="0">
                <a:solidFill>
                  <a:schemeClr val="bg1"/>
                </a:solidFill>
                <a:latin typeface="Calibri" panose="020F0502020204030204" pitchFamily="34" charset="0"/>
                <a:cs typeface="Calibri" panose="020F0502020204030204" pitchFamily="34" charset="0"/>
              </a:rPr>
              <a:t>Trusted face and voice, ad format.</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Intent: </a:t>
            </a:r>
            <a:r>
              <a:rPr lang="en-IE" sz="2400" dirty="0">
                <a:solidFill>
                  <a:schemeClr val="bg1"/>
                </a:solidFill>
                <a:latin typeface="Calibri" panose="020F0502020204030204" pitchFamily="34" charset="0"/>
                <a:cs typeface="Calibri" panose="020F0502020204030204" pitchFamily="34" charset="0"/>
              </a:rPr>
              <a:t>Commercial deception.</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Harm: </a:t>
            </a:r>
            <a:r>
              <a:rPr lang="en-IE" sz="2400" dirty="0">
                <a:solidFill>
                  <a:schemeClr val="bg1"/>
                </a:solidFill>
                <a:latin typeface="Calibri" panose="020F0502020204030204" pitchFamily="34" charset="0"/>
                <a:cs typeface="Calibri" panose="020F0502020204030204" pitchFamily="34" charset="0"/>
              </a:rPr>
              <a:t>Consumer fraud, misuse of image rights.</a:t>
            </a:r>
          </a:p>
          <a:p>
            <a:pPr marL="342900" indent="-342900">
              <a:buFont typeface="Arial" panose="020B0604020202020204" pitchFamily="34" charset="0"/>
              <a:buChar char="•"/>
            </a:pPr>
            <a:endParaRPr lang="en-IE"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B51AF60E-29D9-9CFB-DB83-59687B377E03}"/>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822A608D-7BED-9306-CAC1-4AEB1D8D2766}"/>
              </a:ext>
            </a:extLst>
          </p:cNvPr>
          <p:cNvSpPr/>
          <p:nvPr/>
        </p:nvSpPr>
        <p:spPr>
          <a:xfrm>
            <a:off x="5772150" y="4755422"/>
            <a:ext cx="5704675" cy="1364128"/>
          </a:xfrm>
          <a:prstGeom prst="wedgeRoundRectCallout">
            <a:avLst>
              <a:gd name="adj1" fmla="val 42987"/>
              <a:gd name="adj2" fmla="val 78493"/>
              <a:gd name="adj3" fmla="val 16667"/>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How would you verify a celebrity endorsement before you believe it?</a:t>
            </a:r>
          </a:p>
        </p:txBody>
      </p:sp>
      <p:sp>
        <p:nvSpPr>
          <p:cNvPr id="5" name="Text Placeholder 11">
            <a:extLst>
              <a:ext uri="{FF2B5EF4-FFF2-40B4-BE49-F238E27FC236}">
                <a16:creationId xmlns:a16="http://schemas.microsoft.com/office/drawing/2014/main" id="{2D7DD8E5-6527-BDDB-8762-EA8913B56268}"/>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“That ad isn’t me”</a:t>
            </a:r>
          </a:p>
          <a:p>
            <a:pPr marL="0" indent="0">
              <a:buNone/>
            </a:pPr>
            <a:endParaRPr lang="en-US" sz="3600" b="1" dirty="0">
              <a:solidFill>
                <a:srgbClr val="22BDBF"/>
              </a:solidFill>
              <a:cs typeface="Times New Roman" panose="02020603050405020304" pitchFamily="18" charset="0"/>
            </a:endParaRPr>
          </a:p>
        </p:txBody>
      </p:sp>
      <p:sp>
        <p:nvSpPr>
          <p:cNvPr id="2" name="Freeform 1">
            <a:extLst>
              <a:ext uri="{FF2B5EF4-FFF2-40B4-BE49-F238E27FC236}">
                <a16:creationId xmlns:a16="http://schemas.microsoft.com/office/drawing/2014/main" id="{DE4C2B2A-D16F-44A6-C78E-8764C7C2743D}"/>
              </a:ext>
            </a:extLst>
          </p:cNvPr>
          <p:cNvSpPr/>
          <p:nvPr/>
        </p:nvSpPr>
        <p:spPr>
          <a:xfrm rot="15174829" flipH="1">
            <a:off x="4351459"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2070618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EB4B6-4C54-D02D-F670-7929BA4DDAE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C842910-0F08-B107-9581-BBED227AA8B4}"/>
              </a:ext>
            </a:extLst>
          </p:cNvPr>
          <p:cNvSpPr/>
          <p:nvPr/>
        </p:nvSpPr>
        <p:spPr>
          <a:xfrm flipH="1">
            <a:off x="0" y="1457894"/>
            <a:ext cx="12185500" cy="320757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0A756A6F-7284-DF12-31FB-1F11510437CD}"/>
              </a:ext>
            </a:extLst>
          </p:cNvPr>
          <p:cNvSpPr/>
          <p:nvPr/>
        </p:nvSpPr>
        <p:spPr>
          <a:xfrm>
            <a:off x="4266394" y="19977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F730254A-FD22-07B2-CEAD-254F11C8AB1B}"/>
              </a:ext>
            </a:extLst>
          </p:cNvPr>
          <p:cNvSpPr txBox="1"/>
          <p:nvPr/>
        </p:nvSpPr>
        <p:spPr>
          <a:xfrm>
            <a:off x="579275" y="2095815"/>
            <a:ext cx="6350163" cy="2677656"/>
          </a:xfrm>
          <a:prstGeom prst="rect">
            <a:avLst/>
          </a:prstGeom>
          <a:noFill/>
        </p:spPr>
        <p:txBody>
          <a:bodyPr wrap="square">
            <a:spAutoFit/>
          </a:bodyPr>
          <a:lstStyle/>
          <a:p>
            <a:r>
              <a:rPr lang="en-IE" sz="2800" dirty="0">
                <a:solidFill>
                  <a:schemeClr val="bg1"/>
                </a:solidFill>
                <a:latin typeface="Calibri" panose="020F0502020204030204" pitchFamily="34" charset="0"/>
                <a:cs typeface="Calibri" panose="020F0502020204030204" pitchFamily="34" charset="0"/>
              </a:rPr>
              <a:t>Political consultant behind AI-generated Biden robocalls faces $6 million fine, criminal charges </a:t>
            </a:r>
          </a:p>
          <a:p>
            <a:endParaRPr lang="en-IE" sz="2800" dirty="0">
              <a:solidFill>
                <a:schemeClr val="bg1"/>
              </a:solidFill>
              <a:latin typeface="Calibri" panose="020F0502020204030204" pitchFamily="34" charset="0"/>
              <a:cs typeface="Calibri" panose="020F0502020204030204" pitchFamily="34" charset="0"/>
            </a:endParaRPr>
          </a:p>
          <a:p>
            <a:r>
              <a:rPr lang="en-IE" sz="2800" dirty="0">
                <a:solidFill>
                  <a:schemeClr val="bg1"/>
                </a:solidFill>
                <a:latin typeface="Calibri" panose="020F0502020204030204" pitchFamily="34" charset="0"/>
                <a:cs typeface="Calibri" panose="020F0502020204030204" pitchFamily="34" charset="0"/>
              </a:rPr>
              <a:t>AP News</a:t>
            </a:r>
          </a:p>
          <a:p>
            <a:endParaRPr lang="en-IE" sz="2800" dirty="0">
              <a:solidFill>
                <a:schemeClr val="bg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55E65375-83DC-612B-05D5-9C9FCDD4357C}"/>
              </a:ext>
            </a:extLst>
          </p:cNvPr>
          <p:cNvSpPr/>
          <p:nvPr/>
        </p:nvSpPr>
        <p:spPr>
          <a:xfrm rot="15174829" flipH="1">
            <a:off x="4351459"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67B31A35-80F2-883D-94A3-D5DB7CE39655}"/>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“Don’t vote today”</a:t>
            </a: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B9F4627D-A381-ED89-4D85-49AF56A9FC76}"/>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4" name="Picture 1">
            <a:extLst>
              <a:ext uri="{FF2B5EF4-FFF2-40B4-BE49-F238E27FC236}">
                <a16:creationId xmlns:a16="http://schemas.microsoft.com/office/drawing/2014/main" id="{998716EE-0D49-E783-731D-CF2C55B5B926}"/>
              </a:ext>
            </a:extLst>
          </p:cNvPr>
          <p:cNvPicPr>
            <a:picLocks noChangeAspect="1"/>
          </p:cNvPicPr>
          <p:nvPr/>
        </p:nvPicPr>
        <p:blipFill rotWithShape="1">
          <a:blip r:embed="rId3"/>
          <a:srcRect l="9718" r="9718"/>
          <a:stretch>
            <a:fillRect/>
          </a:stretch>
        </p:blipFill>
        <p:spPr>
          <a:xfrm>
            <a:off x="7372349" y="2152968"/>
            <a:ext cx="4827607" cy="3453702"/>
          </a:xfrm>
          <a:prstGeom prst="rect">
            <a:avLst/>
          </a:prstGeom>
          <a:ln>
            <a:noFill/>
          </a:ln>
          <a:effectLst/>
        </p:spPr>
      </p:pic>
      <p:pic>
        <p:nvPicPr>
          <p:cNvPr id="5" name="Picture 5">
            <a:extLst>
              <a:ext uri="{FF2B5EF4-FFF2-40B4-BE49-F238E27FC236}">
                <a16:creationId xmlns:a16="http://schemas.microsoft.com/office/drawing/2014/main" id="{4738C61F-D0D1-F634-9128-A22E437A489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57943" y="1824837"/>
            <a:ext cx="5956472" cy="46063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275465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BB9B2-B034-39B0-5846-B433322EF1B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404B239-B355-D5D1-1F56-082E050E7B61}"/>
              </a:ext>
            </a:extLst>
          </p:cNvPr>
          <p:cNvSpPr/>
          <p:nvPr/>
        </p:nvSpPr>
        <p:spPr>
          <a:xfrm flipH="1">
            <a:off x="0" y="1457895"/>
            <a:ext cx="12185500" cy="424054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CDB4F1C-7D34-C9AB-E5FD-9C919AB5FB94}"/>
              </a:ext>
            </a:extLst>
          </p:cNvPr>
          <p:cNvSpPr/>
          <p:nvPr/>
        </p:nvSpPr>
        <p:spPr>
          <a:xfrm>
            <a:off x="8232340" y="113807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336C6461-03A8-4692-320B-586D397A8BFD}"/>
              </a:ext>
            </a:extLst>
          </p:cNvPr>
          <p:cNvSpPr txBox="1"/>
          <p:nvPr/>
        </p:nvSpPr>
        <p:spPr>
          <a:xfrm>
            <a:off x="579276" y="2109097"/>
            <a:ext cx="9179087" cy="3077766"/>
          </a:xfrm>
          <a:prstGeom prst="rect">
            <a:avLst/>
          </a:prstGeom>
          <a:noFill/>
        </p:spPr>
        <p:txBody>
          <a:bodyPr wrap="square">
            <a:spAutoFit/>
          </a:bodyPr>
          <a:lstStyle/>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happened: </a:t>
            </a:r>
            <a:r>
              <a:rPr lang="en-IE" sz="2400" dirty="0">
                <a:solidFill>
                  <a:schemeClr val="bg1"/>
                </a:solidFill>
                <a:latin typeface="Calibri" panose="020F0502020204030204" pitchFamily="34" charset="0"/>
                <a:cs typeface="Calibri" panose="020F0502020204030204" pitchFamily="34" charset="0"/>
              </a:rPr>
              <a:t>An AI voice mimicking President Biden told voters to skip the primary; fines and charges followed.</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What misleads</a:t>
            </a:r>
            <a:r>
              <a:rPr lang="en-IE" sz="2400" dirty="0">
                <a:solidFill>
                  <a:schemeClr val="bg1"/>
                </a:solidFill>
                <a:latin typeface="Calibri" panose="020F0502020204030204" pitchFamily="34" charset="0"/>
                <a:cs typeface="Calibri" panose="020F0502020204030204" pitchFamily="34" charset="0"/>
              </a:rPr>
              <a:t>: Familiar political voice, timed before voting.</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Intent: </a:t>
            </a:r>
            <a:r>
              <a:rPr lang="en-IE" sz="2400" dirty="0">
                <a:solidFill>
                  <a:schemeClr val="bg1"/>
                </a:solidFill>
                <a:latin typeface="Calibri" panose="020F0502020204030204" pitchFamily="34" charset="0"/>
                <a:cs typeface="Calibri" panose="020F0502020204030204" pitchFamily="34" charset="0"/>
              </a:rPr>
              <a:t>Voter suppression.</a:t>
            </a:r>
          </a:p>
          <a:p>
            <a:pPr marL="342900" indent="-342900">
              <a:buFont typeface="Arial" panose="020B0604020202020204" pitchFamily="34" charset="0"/>
              <a:buChar char="•"/>
            </a:pPr>
            <a:r>
              <a:rPr lang="en-IE" sz="2400" b="1" dirty="0">
                <a:solidFill>
                  <a:schemeClr val="bg1"/>
                </a:solidFill>
                <a:latin typeface="Calibri" panose="020F0502020204030204" pitchFamily="34" charset="0"/>
                <a:cs typeface="Calibri" panose="020F0502020204030204" pitchFamily="34" charset="0"/>
              </a:rPr>
              <a:t>Harm: </a:t>
            </a:r>
            <a:r>
              <a:rPr lang="en-IE" sz="2400" dirty="0">
                <a:solidFill>
                  <a:schemeClr val="bg1"/>
                </a:solidFill>
                <a:latin typeface="Calibri" panose="020F0502020204030204" pitchFamily="34" charset="0"/>
                <a:cs typeface="Calibri" panose="020F0502020204030204" pitchFamily="34" charset="0"/>
              </a:rPr>
              <a:t>Interferes with democratic participation.</a:t>
            </a:r>
          </a:p>
          <a:p>
            <a:pPr marL="342900" indent="-342900">
              <a:buFont typeface="Arial" panose="020B0604020202020204" pitchFamily="34" charset="0"/>
              <a:buChar char="•"/>
            </a:pPr>
            <a:endParaRPr lang="en-IE"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IE"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F5B7B74F-0573-8FAE-9A7C-40A283AF2145}"/>
              </a:ext>
            </a:extLst>
          </p:cNvPr>
          <p:cNvSpPr/>
          <p:nvPr/>
        </p:nvSpPr>
        <p:spPr>
          <a:xfrm rot="5400000">
            <a:off x="1681148" y="213136"/>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39A58689-8720-6DDB-68FB-5382282C29F8}"/>
              </a:ext>
            </a:extLst>
          </p:cNvPr>
          <p:cNvSpPr/>
          <p:nvPr/>
        </p:nvSpPr>
        <p:spPr>
          <a:xfrm>
            <a:off x="5772150" y="4755422"/>
            <a:ext cx="5704675" cy="1364128"/>
          </a:xfrm>
          <a:prstGeom prst="wedgeRoundRectCallout">
            <a:avLst>
              <a:gd name="adj1" fmla="val 42987"/>
              <a:gd name="adj2" fmla="val 78493"/>
              <a:gd name="adj3" fmla="val 16667"/>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What should a voter do on </a:t>
            </a:r>
          </a:p>
          <a:p>
            <a:pPr algn="ctr"/>
            <a:r>
              <a:rPr lang="en-IE" sz="2400" b="1" i="1" dirty="0">
                <a:solidFill>
                  <a:schemeClr val="bg1"/>
                </a:solidFill>
                <a:latin typeface="Calibri" panose="020F0502020204030204" pitchFamily="34" charset="0"/>
                <a:cs typeface="Calibri" panose="020F0502020204030204" pitchFamily="34" charset="0"/>
              </a:rPr>
              <a:t>receiving a call like this?</a:t>
            </a:r>
          </a:p>
        </p:txBody>
      </p:sp>
      <p:sp>
        <p:nvSpPr>
          <p:cNvPr id="5" name="Text Placeholder 11">
            <a:extLst>
              <a:ext uri="{FF2B5EF4-FFF2-40B4-BE49-F238E27FC236}">
                <a16:creationId xmlns:a16="http://schemas.microsoft.com/office/drawing/2014/main" id="{3111F46B-1A9D-9D7C-CB8D-678DC92138AF}"/>
              </a:ext>
            </a:extLst>
          </p:cNvPr>
          <p:cNvSpPr txBox="1">
            <a:spLocks/>
          </p:cNvSpPr>
          <p:nvPr/>
        </p:nvSpPr>
        <p:spPr>
          <a:xfrm>
            <a:off x="579276" y="426777"/>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“Don’t vote today”</a:t>
            </a:r>
          </a:p>
          <a:p>
            <a:pPr marL="0" indent="0">
              <a:buNone/>
            </a:pPr>
            <a:endParaRPr lang="en-US" sz="3600" b="1" dirty="0">
              <a:solidFill>
                <a:srgbClr val="22BDBF"/>
              </a:solidFill>
              <a:cs typeface="Times New Roman" panose="02020603050405020304" pitchFamily="18" charset="0"/>
            </a:endParaRPr>
          </a:p>
        </p:txBody>
      </p:sp>
      <p:sp>
        <p:nvSpPr>
          <p:cNvPr id="2" name="Freeform 1">
            <a:extLst>
              <a:ext uri="{FF2B5EF4-FFF2-40B4-BE49-F238E27FC236}">
                <a16:creationId xmlns:a16="http://schemas.microsoft.com/office/drawing/2014/main" id="{C4E7D90C-C44A-BCB6-AE51-DF5F7305B21C}"/>
              </a:ext>
            </a:extLst>
          </p:cNvPr>
          <p:cNvSpPr/>
          <p:nvPr/>
        </p:nvSpPr>
        <p:spPr>
          <a:xfrm rot="15174829" flipH="1">
            <a:off x="4351459" y="866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263877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595F1-2280-D652-AA70-877CB0DFE0E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68DDD3-9758-484A-AA50-6176D93D09DE}"/>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3A2256D-2C9A-52FE-A8DD-B614269EA200}"/>
              </a:ext>
            </a:extLst>
          </p:cNvPr>
          <p:cNvSpPr/>
          <p:nvPr/>
        </p:nvSpPr>
        <p:spPr>
          <a:xfrm>
            <a:off x="-246562" y="41215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4ED6516-CE3E-4CAC-8BA9-22796021213C}"/>
              </a:ext>
            </a:extLst>
          </p:cNvPr>
          <p:cNvSpPr txBox="1"/>
          <p:nvPr/>
        </p:nvSpPr>
        <p:spPr>
          <a:xfrm>
            <a:off x="4205097" y="2869750"/>
            <a:ext cx="7804934" cy="3093154"/>
          </a:xfrm>
          <a:prstGeom prst="rect">
            <a:avLst/>
          </a:prstGeom>
          <a:noFill/>
        </p:spPr>
        <p:txBody>
          <a:bodyPr wrap="square" rtlCol="0">
            <a:spAutoFit/>
          </a:bodyPr>
          <a:lstStyle/>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Consider what potential economic and social consequences such a message may cause. </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Are the harms caused by such activity fully reversible?</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The medium carrying by far the greatest risk of disinformation is the Internet. Think about why this is the case. </a:t>
            </a:r>
          </a:p>
          <a:p>
            <a:pPr marL="457200" indent="-457200">
              <a:lnSpc>
                <a:spcPts val="2640"/>
              </a:lnSpc>
              <a:buFont typeface="+mj-lt"/>
              <a:buAutoNum type="arabicPeriod"/>
            </a:pPr>
            <a:r>
              <a:rPr lang="en-US" sz="2200" dirty="0">
                <a:solidFill>
                  <a:schemeClr val="bg1"/>
                </a:solidFill>
                <a:latin typeface="Calibri" panose="020F0502020204030204" pitchFamily="34" charset="0"/>
                <a:cs typeface="Calibri" panose="020F0502020204030204" pitchFamily="34" charset="0"/>
              </a:rPr>
              <a:t>Conduct a group vote on whether you trust television news more or news coming from the Internet. How does the result of your vote correspond to the risk of disinformation?</a:t>
            </a: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BF1C13F-7022-A998-EEB0-810EB8A62341}"/>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Discussion Exercise</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165FEB7D-5FB4-F11F-E23D-5133F14DFF9A}"/>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C738560A-8BC9-AD5B-736B-BA54CAFAFADC}"/>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40B79827-4D51-12D0-066D-9B3A2893CF3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CAC7EB6E-DA0C-172E-1D86-6DD404BF87DF}"/>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E34B4796-DE91-ED70-1E5B-89983989AB44}"/>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5E2D23FE-C6C4-F70F-755E-4D2CE10409B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49F6AC35-6228-3A98-E581-1C85C26D79B2}"/>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4D63BBDD-AE0B-A3E3-B0A6-D517A81CEF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24CD743F-788C-E4AA-20CF-AE88B1C363F1}"/>
              </a:ext>
            </a:extLst>
          </p:cNvPr>
          <p:cNvCxnSpPr>
            <a:cxnSpLocks/>
          </p:cNvCxnSpPr>
          <p:nvPr/>
        </p:nvCxnSpPr>
        <p:spPr>
          <a:xfrm>
            <a:off x="6305266" y="1240994"/>
            <a:ext cx="292306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A0FD6FF-298B-7142-3C7C-5A5472B6E841}"/>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3" name="Speech Bubble: Rectangle with Corners Rounded 3">
            <a:extLst>
              <a:ext uri="{FF2B5EF4-FFF2-40B4-BE49-F238E27FC236}">
                <a16:creationId xmlns:a16="http://schemas.microsoft.com/office/drawing/2014/main" id="{A807F19E-5111-336B-C94E-277F42F5C889}"/>
              </a:ext>
            </a:extLst>
          </p:cNvPr>
          <p:cNvSpPr/>
          <p:nvPr/>
        </p:nvSpPr>
        <p:spPr>
          <a:xfrm>
            <a:off x="475627" y="2736459"/>
            <a:ext cx="3547507" cy="2656521"/>
          </a:xfrm>
          <a:prstGeom prst="wedgeRoundRectCallout">
            <a:avLst>
              <a:gd name="adj1" fmla="val -48289"/>
              <a:gd name="adj2" fmla="val 72553"/>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We’ll know our disinformation program is complete when everything the American public believes is false.”</a:t>
            </a:r>
          </a:p>
          <a:p>
            <a:pPr algn="ctr"/>
            <a:endParaRPr lang="en-IE" sz="800" i="1" dirty="0">
              <a:solidFill>
                <a:srgbClr val="10153D"/>
              </a:solidFill>
              <a:latin typeface="Calibri" panose="020F0502020204030204" pitchFamily="34" charset="0"/>
              <a:cs typeface="Calibri" panose="020F0502020204030204" pitchFamily="34" charset="0"/>
            </a:endParaRPr>
          </a:p>
          <a:p>
            <a:pPr algn="ctr"/>
            <a:r>
              <a:rPr lang="en-US" sz="1200" b="1" dirty="0">
                <a:solidFill>
                  <a:srgbClr val="10153D"/>
                </a:solidFill>
                <a:latin typeface="Calibri" panose="020F0502020204030204" pitchFamily="34" charset="0"/>
                <a:cs typeface="Calibri" panose="020F0502020204030204" pitchFamily="34" charset="0"/>
              </a:rPr>
              <a:t>William J. Casey, Director of the CIA</a:t>
            </a:r>
          </a:p>
        </p:txBody>
      </p:sp>
    </p:spTree>
    <p:extLst>
      <p:ext uri="{BB962C8B-B14F-4D97-AF65-F5344CB8AC3E}">
        <p14:creationId xmlns:p14="http://schemas.microsoft.com/office/powerpoint/2010/main" val="12878093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89D6C-E9A3-9BB5-E280-825075EFE3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FC1831-FACB-B54B-BF01-D7CFE8CF088C}"/>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D243B28-57C8-7A87-980B-2F46DEE8A979}"/>
              </a:ext>
            </a:extLst>
          </p:cNvPr>
          <p:cNvSpPr/>
          <p:nvPr/>
        </p:nvSpPr>
        <p:spPr>
          <a:xfrm>
            <a:off x="-677272" y="36082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D798C64A-B547-0CB4-8BED-690A6FA135C2}"/>
              </a:ext>
            </a:extLst>
          </p:cNvPr>
          <p:cNvSpPr txBox="1"/>
          <p:nvPr/>
        </p:nvSpPr>
        <p:spPr>
          <a:xfrm>
            <a:off x="2462388" y="3048148"/>
            <a:ext cx="7804934" cy="2617255"/>
          </a:xfrm>
          <a:prstGeom prst="rect">
            <a:avLst/>
          </a:prstGeom>
          <a:noFill/>
        </p:spPr>
        <p:txBody>
          <a:bodyPr wrap="square" rtlCol="0">
            <a:spAutoFit/>
          </a:bodyPr>
          <a:lstStyle/>
          <a:p>
            <a:pPr marL="457200" indent="-457200">
              <a:lnSpc>
                <a:spcPts val="2640"/>
              </a:lnSpc>
              <a:spcAft>
                <a:spcPts val="800"/>
              </a:spcAft>
              <a:buFont typeface="+mj-lt"/>
              <a:buAutoNum type="arabicPeriod"/>
            </a:pPr>
            <a:r>
              <a:rPr lang="en-US" sz="2800" dirty="0">
                <a:solidFill>
                  <a:schemeClr val="bg1"/>
                </a:solidFill>
                <a:latin typeface="Calibri" panose="020F0502020204030204" pitchFamily="34" charset="0"/>
                <a:cs typeface="Calibri" panose="020F0502020204030204" pitchFamily="34" charset="0"/>
              </a:rPr>
              <a:t>Divide into 3–4 small groups.</a:t>
            </a:r>
          </a:p>
          <a:p>
            <a:pPr marL="457200" indent="-457200">
              <a:lnSpc>
                <a:spcPts val="2640"/>
              </a:lnSpc>
              <a:spcAft>
                <a:spcPts val="800"/>
              </a:spcAft>
              <a:buFont typeface="+mj-lt"/>
              <a:buAutoNum type="arabicPeriod"/>
            </a:pPr>
            <a:r>
              <a:rPr lang="en-US" sz="2800" dirty="0">
                <a:solidFill>
                  <a:schemeClr val="bg1"/>
                </a:solidFill>
                <a:latin typeface="Calibri" panose="020F0502020204030204" pitchFamily="34" charset="0"/>
                <a:cs typeface="Calibri" panose="020F0502020204030204" pitchFamily="34" charset="0"/>
              </a:rPr>
              <a:t>Each group will act out one scenario.</a:t>
            </a:r>
          </a:p>
          <a:p>
            <a:pPr marL="457200" indent="-457200">
              <a:lnSpc>
                <a:spcPts val="2640"/>
              </a:lnSpc>
              <a:spcAft>
                <a:spcPts val="800"/>
              </a:spcAft>
              <a:buFont typeface="+mj-lt"/>
              <a:buAutoNum type="arabicPeriod"/>
            </a:pPr>
            <a:r>
              <a:rPr lang="en-US" sz="2800" dirty="0">
                <a:solidFill>
                  <a:schemeClr val="bg1"/>
                </a:solidFill>
                <a:latin typeface="Calibri" panose="020F0502020204030204" pitchFamily="34" charset="0"/>
                <a:cs typeface="Calibri" panose="020F0502020204030204" pitchFamily="34" charset="0"/>
              </a:rPr>
              <a:t>Performance no more than </a:t>
            </a:r>
          </a:p>
          <a:p>
            <a:pPr marL="457200" indent="-457200">
              <a:lnSpc>
                <a:spcPts val="2640"/>
              </a:lnSpc>
              <a:spcAft>
                <a:spcPts val="800"/>
              </a:spcAft>
              <a:buFont typeface="+mj-lt"/>
              <a:buAutoNum type="arabicPeriod"/>
            </a:pPr>
            <a:r>
              <a:rPr lang="en-US" sz="2800" dirty="0">
                <a:solidFill>
                  <a:schemeClr val="bg1"/>
                </a:solidFill>
                <a:latin typeface="Calibri" panose="020F0502020204030204" pitchFamily="34" charset="0"/>
                <a:cs typeface="Calibri" panose="020F0502020204030204" pitchFamily="34" charset="0"/>
              </a:rPr>
              <a:t>2–3 minutes each.</a:t>
            </a:r>
          </a:p>
          <a:p>
            <a:pPr marL="457200" indent="-457200">
              <a:lnSpc>
                <a:spcPts val="2640"/>
              </a:lnSpc>
              <a:spcAft>
                <a:spcPts val="800"/>
              </a:spcAft>
              <a:buFont typeface="+mj-lt"/>
              <a:buAutoNum type="arabicPeriod"/>
            </a:pPr>
            <a:r>
              <a:rPr lang="en-US" sz="2800" dirty="0">
                <a:solidFill>
                  <a:schemeClr val="bg1"/>
                </a:solidFill>
                <a:latin typeface="Calibri" panose="020F0502020204030204" pitchFamily="34" charset="0"/>
                <a:cs typeface="Calibri" panose="020F0502020204030204" pitchFamily="34" charset="0"/>
              </a:rPr>
              <a:t>Group reflection.</a:t>
            </a:r>
          </a:p>
          <a:p>
            <a:pPr marL="457200" indent="-457200">
              <a:lnSpc>
                <a:spcPts val="2640"/>
              </a:lnSpc>
              <a:spcAft>
                <a:spcPts val="800"/>
              </a:spcAft>
              <a:buFont typeface="+mj-lt"/>
              <a:buAutoNum type="arabicPeriod"/>
            </a:pPr>
            <a:endParaRPr lang="en-US" sz="28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D89FC94B-74B0-DCDE-259E-D3F716A7B42B}"/>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Exercise:  Role Play                                    – The Deep Fake Dilemma</a:t>
            </a:r>
          </a:p>
        </p:txBody>
      </p:sp>
      <p:cxnSp>
        <p:nvCxnSpPr>
          <p:cNvPr id="20" name="Straight Connector 19">
            <a:extLst>
              <a:ext uri="{FF2B5EF4-FFF2-40B4-BE49-F238E27FC236}">
                <a16:creationId xmlns:a16="http://schemas.microsoft.com/office/drawing/2014/main" id="{A83941F7-3C36-1806-3DB6-7CCCD822BDFE}"/>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C8CE7A3B-E3D5-3CB3-B252-932036A13F7E}"/>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1DBD8477-A600-6C20-DD13-B25F62C732C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265FA1CC-D188-EE11-9A10-5DB9FC4DED2B}"/>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1855480A-6AD3-CDF1-F764-B25E4D924F34}"/>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88E37A82-6AEE-CAE3-055C-1CF863D38C2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C2EC56E9-891C-F989-BCFE-4872D0357F91}"/>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288D1193-4CBB-64E1-9E85-60DC8BAB81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73A2CA6F-6DFF-AC0C-97B6-2C556A89A7D2}"/>
              </a:ext>
            </a:extLst>
          </p:cNvPr>
          <p:cNvCxnSpPr>
            <a:cxnSpLocks/>
          </p:cNvCxnSpPr>
          <p:nvPr/>
        </p:nvCxnSpPr>
        <p:spPr>
          <a:xfrm>
            <a:off x="6305266" y="1240994"/>
            <a:ext cx="292306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F3541D7-5116-F9F7-BBAC-1369B5C9BD33}"/>
              </a:ext>
            </a:extLst>
          </p:cNvPr>
          <p:cNvCxnSpPr>
            <a:cxnSpLocks/>
          </p:cNvCxnSpPr>
          <p:nvPr/>
        </p:nvCxnSpPr>
        <p:spPr>
          <a:xfrm>
            <a:off x="9216136" y="1228802"/>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7048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1698655"/>
            <a:ext cx="12185500" cy="435798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3730643" y="42021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5B152B66-CF4C-D907-B2DC-AC9EB40C5261}"/>
              </a:ext>
            </a:extLst>
          </p:cNvPr>
          <p:cNvSpPr txBox="1"/>
          <p:nvPr/>
        </p:nvSpPr>
        <p:spPr>
          <a:xfrm>
            <a:off x="5664622" y="2281795"/>
            <a:ext cx="6301209" cy="3416320"/>
          </a:xfrm>
          <a:prstGeom prst="rect">
            <a:avLst/>
          </a:prstGeom>
          <a:noFill/>
        </p:spPr>
        <p:txBody>
          <a:bodyPr wrap="square">
            <a:spAutoFit/>
          </a:bodyPr>
          <a:lstStyle/>
          <a:p>
            <a:r>
              <a:rPr lang="en-US" sz="2400" dirty="0">
                <a:solidFill>
                  <a:schemeClr val="bg1"/>
                </a:solidFill>
                <a:latin typeface="Calibri" panose="020F0502020204030204" pitchFamily="34" charset="0"/>
                <a:ea typeface="Georgia" pitchFamily="34" charset="-122"/>
                <a:cs typeface="Calibri" panose="020F0502020204030204" pitchFamily="34" charset="0"/>
              </a:rPr>
              <a:t>In a town near Baltimore (USA), an audio clip appeared online that sounded like a school principal making racist and antisemitic comments.</a:t>
            </a:r>
            <a:endParaRPr lang="pl-PL" sz="2400" dirty="0">
              <a:solidFill>
                <a:schemeClr val="bg1"/>
              </a:solidFill>
              <a:latin typeface="Calibri" panose="020F0502020204030204" pitchFamily="34" charset="0"/>
              <a:ea typeface="Georgia" pitchFamily="34" charset="-122"/>
              <a:cs typeface="Calibri" panose="020F0502020204030204" pitchFamily="34" charset="0"/>
            </a:endParaRPr>
          </a:p>
          <a:p>
            <a:pPr marL="457200" indent="-457200">
              <a:buFont typeface="Courier New" panose="02070309020205020404" pitchFamily="49" charset="0"/>
              <a:buChar char="o"/>
            </a:pPr>
            <a:endParaRPr lang="en-US" sz="2400" dirty="0">
              <a:solidFill>
                <a:schemeClr val="bg1"/>
              </a:solidFill>
              <a:latin typeface="Calibri" panose="020F0502020204030204" pitchFamily="34" charset="0"/>
              <a:ea typeface="Georgia" pitchFamily="34" charset="-122"/>
              <a:cs typeface="Calibri" panose="020F0502020204030204" pitchFamily="34" charset="0"/>
            </a:endParaRPr>
          </a:p>
          <a:p>
            <a:pPr marL="457200" indent="-457200">
              <a:buFont typeface="Courier New" panose="02070309020205020404" pitchFamily="49" charset="0"/>
              <a:buChar char="o"/>
            </a:pPr>
            <a:r>
              <a:rPr lang="en-US" sz="2400" dirty="0">
                <a:solidFill>
                  <a:schemeClr val="bg1"/>
                </a:solidFill>
                <a:latin typeface="Calibri" panose="020F0502020204030204" pitchFamily="34" charset="0"/>
                <a:ea typeface="Georgia" pitchFamily="34" charset="-122"/>
                <a:cs typeface="Calibri" panose="020F0502020204030204" pitchFamily="34" charset="0"/>
              </a:rPr>
              <a:t>The clip spread quickly on social media.</a:t>
            </a:r>
          </a:p>
          <a:p>
            <a:pPr marL="457200" indent="-457200">
              <a:buFont typeface="Courier New" panose="02070309020205020404" pitchFamily="49" charset="0"/>
              <a:buChar char="o"/>
            </a:pPr>
            <a:r>
              <a:rPr lang="en-US" sz="2400" dirty="0">
                <a:solidFill>
                  <a:schemeClr val="bg1"/>
                </a:solidFill>
                <a:latin typeface="Calibri" panose="020F0502020204030204" pitchFamily="34" charset="0"/>
                <a:ea typeface="Georgia" pitchFamily="34" charset="-122"/>
                <a:cs typeface="Calibri" panose="020F0502020204030204" pitchFamily="34" charset="0"/>
              </a:rPr>
              <a:t>Many people believed it was real.</a:t>
            </a:r>
          </a:p>
          <a:p>
            <a:pPr marL="457200" indent="-457200">
              <a:buFont typeface="Courier New" panose="02070309020205020404" pitchFamily="49" charset="0"/>
              <a:buChar char="o"/>
            </a:pPr>
            <a:r>
              <a:rPr lang="en-US" sz="2400" dirty="0">
                <a:solidFill>
                  <a:schemeClr val="bg1"/>
                </a:solidFill>
                <a:latin typeface="Calibri" panose="020F0502020204030204" pitchFamily="34" charset="0"/>
                <a:ea typeface="Georgia" pitchFamily="34" charset="-122"/>
                <a:cs typeface="Calibri" panose="020F0502020204030204" pitchFamily="34" charset="0"/>
              </a:rPr>
              <a:t>Parents were angry.</a:t>
            </a:r>
          </a:p>
          <a:p>
            <a:pPr marL="457200" indent="-457200">
              <a:buFont typeface="Courier New" panose="02070309020205020404" pitchFamily="49" charset="0"/>
              <a:buChar char="o"/>
            </a:pPr>
            <a:r>
              <a:rPr lang="en-US" sz="2400" dirty="0">
                <a:solidFill>
                  <a:schemeClr val="bg1"/>
                </a:solidFill>
                <a:latin typeface="Calibri" panose="020F0502020204030204" pitchFamily="34" charset="0"/>
                <a:ea typeface="Georgia" pitchFamily="34" charset="-122"/>
                <a:cs typeface="Calibri" panose="020F0502020204030204" pitchFamily="34" charset="0"/>
              </a:rPr>
              <a:t>The school received threats.</a:t>
            </a:r>
            <a:endParaRPr lang="pl-PL" sz="2400"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8" name="Graphic 4">
            <a:extLst>
              <a:ext uri="{FF2B5EF4-FFF2-40B4-BE49-F238E27FC236}">
                <a16:creationId xmlns:a16="http://schemas.microsoft.com/office/drawing/2014/main" id="{A9A7C116-D3AB-1B5F-75DF-BB560DBC52F7}"/>
              </a:ext>
            </a:extLst>
          </p:cNvPr>
          <p:cNvSpPr/>
          <p:nvPr/>
        </p:nvSpPr>
        <p:spPr>
          <a:xfrm rot="5400000">
            <a:off x="6766495" y="41385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A502244C-CC58-D681-58BE-77E722250640}"/>
              </a:ext>
            </a:extLst>
          </p:cNvPr>
          <p:cNvSpPr txBox="1">
            <a:spLocks/>
          </p:cNvSpPr>
          <p:nvPr/>
        </p:nvSpPr>
        <p:spPr>
          <a:xfrm>
            <a:off x="5664623"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Case Study </a:t>
            </a:r>
            <a:r>
              <a:rPr lang="en-US" sz="3600" b="1" dirty="0">
                <a:solidFill>
                  <a:srgbClr val="10153D"/>
                </a:solidFill>
                <a:cs typeface="Times New Roman" panose="02020603050405020304" pitchFamily="18" charset="0"/>
              </a:rPr>
              <a:t>“The Fake Audio </a:t>
            </a:r>
          </a:p>
          <a:p>
            <a:pPr marL="0" indent="0">
              <a:lnSpc>
                <a:spcPts val="3720"/>
              </a:lnSpc>
              <a:spcBef>
                <a:spcPts val="0"/>
              </a:spcBef>
              <a:buNone/>
            </a:pPr>
            <a:r>
              <a:rPr lang="en-US" sz="3600" b="1" dirty="0">
                <a:solidFill>
                  <a:srgbClr val="10153D"/>
                </a:solidFill>
                <a:cs typeface="Times New Roman" panose="02020603050405020304" pitchFamily="18" charset="0"/>
              </a:rPr>
              <a:t>That Divided a Community”</a:t>
            </a:r>
          </a:p>
          <a:p>
            <a:pPr marL="0" indent="0">
              <a:lnSpc>
                <a:spcPts val="3720"/>
              </a:lnSpc>
              <a:spcBef>
                <a:spcPts val="0"/>
              </a:spcBef>
              <a:buNone/>
            </a:pPr>
            <a:endParaRPr lang="en-US" sz="3600" b="1" dirty="0">
              <a:solidFill>
                <a:srgbClr val="22BDBF"/>
              </a:solidFill>
              <a:cs typeface="Times New Roman" panose="02020603050405020304" pitchFamily="18" charset="0"/>
            </a:endParaRPr>
          </a:p>
        </p:txBody>
      </p:sp>
      <p:pic>
        <p:nvPicPr>
          <p:cNvPr id="21" name="Picture 5">
            <a:extLst>
              <a:ext uri="{FF2B5EF4-FFF2-40B4-BE49-F238E27FC236}">
                <a16:creationId xmlns:a16="http://schemas.microsoft.com/office/drawing/2014/main" id="{A80564F5-3359-10AA-801E-7571F53633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7" t="10823" r="26749" b="5574"/>
          <a:stretch>
            <a:fillRect/>
          </a:stretch>
        </p:blipFill>
        <p:spPr>
          <a:xfrm flipH="1">
            <a:off x="14178" y="2003413"/>
            <a:ext cx="5956472" cy="4606386"/>
          </a:xfrm>
          <a:prstGeom prst="rect">
            <a:avLst/>
          </a:prstGeom>
          <a:effectLst>
            <a:outerShdw blurRad="63500" sx="102000" sy="102000" algn="ctr" rotWithShape="0">
              <a:prstClr val="black">
                <a:alpha val="40000"/>
              </a:prstClr>
            </a:outerShdw>
          </a:effectLst>
        </p:spPr>
      </p:pic>
      <p:grpSp>
        <p:nvGrpSpPr>
          <p:cNvPr id="22" name="Group 21">
            <a:extLst>
              <a:ext uri="{FF2B5EF4-FFF2-40B4-BE49-F238E27FC236}">
                <a16:creationId xmlns:a16="http://schemas.microsoft.com/office/drawing/2014/main" id="{02AC08EE-C81D-14AC-09CE-46D4970FD74A}"/>
              </a:ext>
            </a:extLst>
          </p:cNvPr>
          <p:cNvGrpSpPr/>
          <p:nvPr/>
        </p:nvGrpSpPr>
        <p:grpSpPr>
          <a:xfrm rot="471209">
            <a:off x="2002498" y="892139"/>
            <a:ext cx="1578853" cy="1558977"/>
            <a:chOff x="5021705" y="3013023"/>
            <a:chExt cx="1578853" cy="1558977"/>
          </a:xfrm>
        </p:grpSpPr>
        <p:sp>
          <p:nvSpPr>
            <p:cNvPr id="23" name="Oval 22">
              <a:extLst>
                <a:ext uri="{FF2B5EF4-FFF2-40B4-BE49-F238E27FC236}">
                  <a16:creationId xmlns:a16="http://schemas.microsoft.com/office/drawing/2014/main" id="{CF39CEC8-3E76-4D7A-09DA-4DE0715C2C70}"/>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24" name="TextBox 23">
              <a:extLst>
                <a:ext uri="{FF2B5EF4-FFF2-40B4-BE49-F238E27FC236}">
                  <a16:creationId xmlns:a16="http://schemas.microsoft.com/office/drawing/2014/main" id="{F7F7464B-4D1C-BF8B-AEEB-063A460011A0}"/>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4">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pic>
        <p:nvPicPr>
          <p:cNvPr id="3" name="Picture 2">
            <a:extLst>
              <a:ext uri="{FF2B5EF4-FFF2-40B4-BE49-F238E27FC236}">
                <a16:creationId xmlns:a16="http://schemas.microsoft.com/office/drawing/2014/main" id="{A9BB52C9-63A0-F350-9980-47662CBBB642}"/>
              </a:ext>
            </a:extLst>
          </p:cNvPr>
          <p:cNvPicPr>
            <a:picLocks noChangeAspect="1"/>
          </p:cNvPicPr>
          <p:nvPr/>
        </p:nvPicPr>
        <p:blipFill rotWithShape="1">
          <a:blip r:embed="rId5"/>
          <a:srcRect l="8298" t="7662" r="6183" b="19290"/>
          <a:stretch>
            <a:fillRect/>
          </a:stretch>
        </p:blipFill>
        <p:spPr>
          <a:xfrm>
            <a:off x="14178" y="2446975"/>
            <a:ext cx="4857860" cy="3293209"/>
          </a:xfrm>
          <a:prstGeom prst="rect">
            <a:avLst/>
          </a:prstGeom>
        </p:spPr>
      </p:pic>
    </p:spTree>
    <p:extLst>
      <p:ext uri="{BB962C8B-B14F-4D97-AF65-F5344CB8AC3E}">
        <p14:creationId xmlns:p14="http://schemas.microsoft.com/office/powerpoint/2010/main" val="25916051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CEFCC-EF5B-B5B5-8586-F9574F947EF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77EA9E3-2B58-2F1B-4753-B02AB1E3E9E9}"/>
              </a:ext>
            </a:extLst>
          </p:cNvPr>
          <p:cNvSpPr/>
          <p:nvPr/>
        </p:nvSpPr>
        <p:spPr>
          <a:xfrm flipH="1">
            <a:off x="0" y="1698655"/>
            <a:ext cx="12185500" cy="435798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8D4E78B-9DAD-215F-8947-96DFD67BDF22}"/>
              </a:ext>
            </a:extLst>
          </p:cNvPr>
          <p:cNvSpPr/>
          <p:nvPr/>
        </p:nvSpPr>
        <p:spPr>
          <a:xfrm>
            <a:off x="3730643" y="42021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61853A1B-8345-9E27-7A36-CC6C0B82DFE0}"/>
              </a:ext>
            </a:extLst>
          </p:cNvPr>
          <p:cNvSpPr txBox="1"/>
          <p:nvPr/>
        </p:nvSpPr>
        <p:spPr>
          <a:xfrm>
            <a:off x="5664622" y="2281795"/>
            <a:ext cx="6301209" cy="3416320"/>
          </a:xfrm>
          <a:prstGeom prst="rect">
            <a:avLst/>
          </a:prstGeom>
          <a:noFill/>
        </p:spPr>
        <p:txBody>
          <a:bodyPr wrap="square">
            <a:spAutoFit/>
          </a:bodyPr>
          <a:lstStyle/>
          <a:p>
            <a:r>
              <a:rPr lang="en-IE" sz="2400" dirty="0">
                <a:solidFill>
                  <a:schemeClr val="bg1"/>
                </a:solidFill>
                <a:latin typeface="Calibri" panose="020F0502020204030204" pitchFamily="34" charset="0"/>
                <a:ea typeface="Georgia" pitchFamily="34" charset="-122"/>
                <a:cs typeface="Calibri" panose="020F0502020204030204" pitchFamily="34" charset="0"/>
              </a:rPr>
              <a:t>The principal was placed on leave while investigations began.</a:t>
            </a:r>
          </a:p>
          <a:p>
            <a:r>
              <a:rPr lang="en-IE" sz="2400" dirty="0">
                <a:solidFill>
                  <a:schemeClr val="bg1"/>
                </a:solidFill>
                <a:latin typeface="Calibri" panose="020F0502020204030204" pitchFamily="34" charset="0"/>
                <a:ea typeface="Georgia" pitchFamily="34" charset="-122"/>
                <a:cs typeface="Calibri" panose="020F0502020204030204" pitchFamily="34" charset="0"/>
              </a:rPr>
              <a:t>Later, police confirmed the audio was AI-generated and fake. But even after this was proven, the damage remained, trust in the school was broken, people still felt hurt and angry, some continued to believe the clip reflected “how people really think”.</a:t>
            </a:r>
          </a:p>
          <a:p>
            <a:endParaRPr lang="pl-PL" sz="2400"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14" name="Text Placeholder 11">
            <a:extLst>
              <a:ext uri="{FF2B5EF4-FFF2-40B4-BE49-F238E27FC236}">
                <a16:creationId xmlns:a16="http://schemas.microsoft.com/office/drawing/2014/main" id="{474DD975-735E-6140-3864-4ACCB60E8CB1}"/>
              </a:ext>
            </a:extLst>
          </p:cNvPr>
          <p:cNvSpPr txBox="1">
            <a:spLocks/>
          </p:cNvSpPr>
          <p:nvPr/>
        </p:nvSpPr>
        <p:spPr>
          <a:xfrm>
            <a:off x="5664623"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Case Study </a:t>
            </a:r>
            <a:r>
              <a:rPr lang="en-US" sz="3600" b="1" dirty="0">
                <a:solidFill>
                  <a:srgbClr val="10153D"/>
                </a:solidFill>
                <a:cs typeface="Times New Roman" panose="02020603050405020304" pitchFamily="18" charset="0"/>
              </a:rPr>
              <a:t>“The Fake Audio </a:t>
            </a:r>
          </a:p>
          <a:p>
            <a:pPr marL="0" indent="0">
              <a:lnSpc>
                <a:spcPts val="3720"/>
              </a:lnSpc>
              <a:spcBef>
                <a:spcPts val="0"/>
              </a:spcBef>
              <a:buNone/>
            </a:pPr>
            <a:r>
              <a:rPr lang="en-US" sz="3600" b="1" dirty="0">
                <a:solidFill>
                  <a:srgbClr val="10153D"/>
                </a:solidFill>
                <a:cs typeface="Times New Roman" panose="02020603050405020304" pitchFamily="18" charset="0"/>
              </a:rPr>
              <a:t>That Divided a Community”</a:t>
            </a:r>
          </a:p>
          <a:p>
            <a:pPr marL="0" indent="0">
              <a:lnSpc>
                <a:spcPts val="3720"/>
              </a:lnSpc>
              <a:spcBef>
                <a:spcPts val="0"/>
              </a:spcBef>
              <a:buNone/>
            </a:pPr>
            <a:endParaRPr lang="en-US" sz="3600" b="1" dirty="0">
              <a:solidFill>
                <a:srgbClr val="22BDBF"/>
              </a:solidFill>
              <a:cs typeface="Times New Roman" panose="02020603050405020304" pitchFamily="18" charset="0"/>
            </a:endParaRPr>
          </a:p>
        </p:txBody>
      </p:sp>
      <p:pic>
        <p:nvPicPr>
          <p:cNvPr id="21" name="Picture 5">
            <a:extLst>
              <a:ext uri="{FF2B5EF4-FFF2-40B4-BE49-F238E27FC236}">
                <a16:creationId xmlns:a16="http://schemas.microsoft.com/office/drawing/2014/main" id="{3C1A776C-6FAE-C15E-6D0A-A1404B6F49C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7" t="10823" r="26749" b="5574"/>
          <a:stretch>
            <a:fillRect/>
          </a:stretch>
        </p:blipFill>
        <p:spPr>
          <a:xfrm flipH="1">
            <a:off x="14178" y="2003413"/>
            <a:ext cx="5956472" cy="4606386"/>
          </a:xfrm>
          <a:prstGeom prst="rect">
            <a:avLst/>
          </a:prstGeom>
          <a:effectLst>
            <a:outerShdw blurRad="63500" sx="102000" sy="102000" algn="ctr" rotWithShape="0">
              <a:prstClr val="black">
                <a:alpha val="40000"/>
              </a:prstClr>
            </a:outerShdw>
          </a:effectLst>
        </p:spPr>
      </p:pic>
      <p:grpSp>
        <p:nvGrpSpPr>
          <p:cNvPr id="22" name="Group 21">
            <a:extLst>
              <a:ext uri="{FF2B5EF4-FFF2-40B4-BE49-F238E27FC236}">
                <a16:creationId xmlns:a16="http://schemas.microsoft.com/office/drawing/2014/main" id="{93264E0B-DA05-EC92-0500-87CE694C51DB}"/>
              </a:ext>
            </a:extLst>
          </p:cNvPr>
          <p:cNvGrpSpPr/>
          <p:nvPr/>
        </p:nvGrpSpPr>
        <p:grpSpPr>
          <a:xfrm rot="471209">
            <a:off x="2002498" y="892139"/>
            <a:ext cx="1578853" cy="1558977"/>
            <a:chOff x="5021705" y="3013023"/>
            <a:chExt cx="1578853" cy="1558977"/>
          </a:xfrm>
        </p:grpSpPr>
        <p:sp>
          <p:nvSpPr>
            <p:cNvPr id="23" name="Oval 22">
              <a:extLst>
                <a:ext uri="{FF2B5EF4-FFF2-40B4-BE49-F238E27FC236}">
                  <a16:creationId xmlns:a16="http://schemas.microsoft.com/office/drawing/2014/main" id="{63848374-2FAD-58A5-18FA-9BCEC372A242}"/>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24" name="TextBox 23">
              <a:extLst>
                <a:ext uri="{FF2B5EF4-FFF2-40B4-BE49-F238E27FC236}">
                  <a16:creationId xmlns:a16="http://schemas.microsoft.com/office/drawing/2014/main" id="{5556471D-6E2C-06C0-C84D-CCCD5061A919}"/>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4">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pic>
        <p:nvPicPr>
          <p:cNvPr id="3" name="Picture 2">
            <a:extLst>
              <a:ext uri="{FF2B5EF4-FFF2-40B4-BE49-F238E27FC236}">
                <a16:creationId xmlns:a16="http://schemas.microsoft.com/office/drawing/2014/main" id="{E70097DB-B11C-A6A2-C6BA-552701C82B70}"/>
              </a:ext>
            </a:extLst>
          </p:cNvPr>
          <p:cNvPicPr>
            <a:picLocks noChangeAspect="1"/>
          </p:cNvPicPr>
          <p:nvPr/>
        </p:nvPicPr>
        <p:blipFill rotWithShape="1">
          <a:blip r:embed="rId5"/>
          <a:srcRect l="8298" t="7662" r="6183" b="19290"/>
          <a:stretch>
            <a:fillRect/>
          </a:stretch>
        </p:blipFill>
        <p:spPr>
          <a:xfrm>
            <a:off x="14178" y="2446975"/>
            <a:ext cx="4857860" cy="3293209"/>
          </a:xfrm>
          <a:prstGeom prst="rect">
            <a:avLst/>
          </a:prstGeom>
        </p:spPr>
      </p:pic>
      <p:sp>
        <p:nvSpPr>
          <p:cNvPr id="2" name="Graphic 4">
            <a:extLst>
              <a:ext uri="{FF2B5EF4-FFF2-40B4-BE49-F238E27FC236}">
                <a16:creationId xmlns:a16="http://schemas.microsoft.com/office/drawing/2014/main" id="{9986BC5B-33DC-722F-224C-CED65E9F0F60}"/>
              </a:ext>
            </a:extLst>
          </p:cNvPr>
          <p:cNvSpPr/>
          <p:nvPr/>
        </p:nvSpPr>
        <p:spPr>
          <a:xfrm rot="5400000">
            <a:off x="6766495" y="442425"/>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20047512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300B6-041F-F69C-67B4-6D21E608E09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24ADB9B-CFC8-0FB0-06C8-0618B4C38C14}"/>
              </a:ext>
            </a:extLst>
          </p:cNvPr>
          <p:cNvSpPr/>
          <p:nvPr/>
        </p:nvSpPr>
        <p:spPr>
          <a:xfrm flipH="1">
            <a:off x="0" y="1698655"/>
            <a:ext cx="12185500" cy="435798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0DC0235-8F48-BA62-12DC-5976A8FFDD99}"/>
              </a:ext>
            </a:extLst>
          </p:cNvPr>
          <p:cNvSpPr/>
          <p:nvPr/>
        </p:nvSpPr>
        <p:spPr>
          <a:xfrm>
            <a:off x="3730643" y="42021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Graphic 4">
            <a:extLst>
              <a:ext uri="{FF2B5EF4-FFF2-40B4-BE49-F238E27FC236}">
                <a16:creationId xmlns:a16="http://schemas.microsoft.com/office/drawing/2014/main" id="{E96FA30C-EF09-DE67-9B8F-34C3BE1729B6}"/>
              </a:ext>
            </a:extLst>
          </p:cNvPr>
          <p:cNvSpPr/>
          <p:nvPr/>
        </p:nvSpPr>
        <p:spPr>
          <a:xfrm rot="5400000">
            <a:off x="6766495" y="442425"/>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54066705-33B3-09F9-923E-02B7FD80BEE3}"/>
              </a:ext>
            </a:extLst>
          </p:cNvPr>
          <p:cNvSpPr txBox="1">
            <a:spLocks/>
          </p:cNvSpPr>
          <p:nvPr/>
        </p:nvSpPr>
        <p:spPr>
          <a:xfrm>
            <a:off x="5664623"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Case Study </a:t>
            </a:r>
            <a:r>
              <a:rPr lang="en-US" sz="3600" b="1" dirty="0">
                <a:solidFill>
                  <a:srgbClr val="10153D"/>
                </a:solidFill>
                <a:cs typeface="Times New Roman" panose="02020603050405020304" pitchFamily="18" charset="0"/>
              </a:rPr>
              <a:t>“The Fake Audio </a:t>
            </a:r>
          </a:p>
          <a:p>
            <a:pPr marL="0" indent="0">
              <a:lnSpc>
                <a:spcPts val="3720"/>
              </a:lnSpc>
              <a:spcBef>
                <a:spcPts val="0"/>
              </a:spcBef>
              <a:buNone/>
            </a:pPr>
            <a:r>
              <a:rPr lang="en-US" sz="3600" b="1" dirty="0">
                <a:solidFill>
                  <a:srgbClr val="10153D"/>
                </a:solidFill>
                <a:cs typeface="Times New Roman" panose="02020603050405020304" pitchFamily="18" charset="0"/>
              </a:rPr>
              <a:t>That Divided a Community”</a:t>
            </a:r>
          </a:p>
          <a:p>
            <a:pPr marL="0" indent="0">
              <a:lnSpc>
                <a:spcPts val="3720"/>
              </a:lnSpc>
              <a:spcBef>
                <a:spcPts val="0"/>
              </a:spcBef>
              <a:buNone/>
            </a:pPr>
            <a:endParaRPr lang="en-US" sz="3600" b="1" dirty="0">
              <a:solidFill>
                <a:srgbClr val="22BDBF"/>
              </a:solidFill>
              <a:cs typeface="Times New Roman" panose="02020603050405020304" pitchFamily="18" charset="0"/>
            </a:endParaRPr>
          </a:p>
        </p:txBody>
      </p:sp>
      <p:pic>
        <p:nvPicPr>
          <p:cNvPr id="21" name="Picture 5">
            <a:extLst>
              <a:ext uri="{FF2B5EF4-FFF2-40B4-BE49-F238E27FC236}">
                <a16:creationId xmlns:a16="http://schemas.microsoft.com/office/drawing/2014/main" id="{8B680C63-9525-F3D3-677E-7E175FA125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7" t="10823" r="26749" b="5574"/>
          <a:stretch>
            <a:fillRect/>
          </a:stretch>
        </p:blipFill>
        <p:spPr>
          <a:xfrm flipH="1">
            <a:off x="14178" y="2003413"/>
            <a:ext cx="5956472" cy="4606386"/>
          </a:xfrm>
          <a:prstGeom prst="rect">
            <a:avLst/>
          </a:prstGeom>
          <a:effectLst>
            <a:outerShdw blurRad="63500" sx="102000" sy="102000" algn="ctr" rotWithShape="0">
              <a:prstClr val="black">
                <a:alpha val="40000"/>
              </a:prstClr>
            </a:outerShdw>
          </a:effectLst>
        </p:spPr>
      </p:pic>
      <p:grpSp>
        <p:nvGrpSpPr>
          <p:cNvPr id="22" name="Group 21">
            <a:extLst>
              <a:ext uri="{FF2B5EF4-FFF2-40B4-BE49-F238E27FC236}">
                <a16:creationId xmlns:a16="http://schemas.microsoft.com/office/drawing/2014/main" id="{6ECDCAF1-4CE1-E17A-49FE-06218130A281}"/>
              </a:ext>
            </a:extLst>
          </p:cNvPr>
          <p:cNvGrpSpPr/>
          <p:nvPr/>
        </p:nvGrpSpPr>
        <p:grpSpPr>
          <a:xfrm rot="471209">
            <a:off x="2002498" y="892139"/>
            <a:ext cx="1578853" cy="1558977"/>
            <a:chOff x="5021705" y="3013023"/>
            <a:chExt cx="1578853" cy="1558977"/>
          </a:xfrm>
        </p:grpSpPr>
        <p:sp>
          <p:nvSpPr>
            <p:cNvPr id="23" name="Oval 22">
              <a:extLst>
                <a:ext uri="{FF2B5EF4-FFF2-40B4-BE49-F238E27FC236}">
                  <a16:creationId xmlns:a16="http://schemas.microsoft.com/office/drawing/2014/main" id="{9070B10D-5071-410A-9638-4C2B72F8B118}"/>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24" name="TextBox 23">
              <a:extLst>
                <a:ext uri="{FF2B5EF4-FFF2-40B4-BE49-F238E27FC236}">
                  <a16:creationId xmlns:a16="http://schemas.microsoft.com/office/drawing/2014/main" id="{59F6CC20-9AC1-7FCB-B2C1-0C48EF4946EF}"/>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4">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pic>
        <p:nvPicPr>
          <p:cNvPr id="3" name="Picture 2">
            <a:extLst>
              <a:ext uri="{FF2B5EF4-FFF2-40B4-BE49-F238E27FC236}">
                <a16:creationId xmlns:a16="http://schemas.microsoft.com/office/drawing/2014/main" id="{6357073D-510E-7590-7A86-4440D86D6AB5}"/>
              </a:ext>
            </a:extLst>
          </p:cNvPr>
          <p:cNvPicPr>
            <a:picLocks noChangeAspect="1"/>
          </p:cNvPicPr>
          <p:nvPr/>
        </p:nvPicPr>
        <p:blipFill rotWithShape="1">
          <a:blip r:embed="rId5"/>
          <a:srcRect l="8298" t="7662" r="6183" b="19290"/>
          <a:stretch>
            <a:fillRect/>
          </a:stretch>
        </p:blipFill>
        <p:spPr>
          <a:xfrm>
            <a:off x="14178" y="2446975"/>
            <a:ext cx="4857860" cy="3293209"/>
          </a:xfrm>
          <a:prstGeom prst="rect">
            <a:avLst/>
          </a:prstGeom>
        </p:spPr>
      </p:pic>
      <p:sp>
        <p:nvSpPr>
          <p:cNvPr id="2" name="Speech Bubble: Rectangle with Corners Rounded 3">
            <a:extLst>
              <a:ext uri="{FF2B5EF4-FFF2-40B4-BE49-F238E27FC236}">
                <a16:creationId xmlns:a16="http://schemas.microsoft.com/office/drawing/2014/main" id="{569E2B20-5650-BDBD-1DB6-F089E3FAD9D5}"/>
              </a:ext>
            </a:extLst>
          </p:cNvPr>
          <p:cNvSpPr/>
          <p:nvPr/>
        </p:nvSpPr>
        <p:spPr>
          <a:xfrm>
            <a:off x="5564160" y="2446975"/>
            <a:ext cx="6107102" cy="3153725"/>
          </a:xfrm>
          <a:prstGeom prst="wedgeRoundRectCallout">
            <a:avLst>
              <a:gd name="adj1" fmla="val 40737"/>
              <a:gd name="adj2" fmla="val -64817"/>
              <a:gd name="adj3" fmla="val 16667"/>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dirty="0">
                <a:solidFill>
                  <a:srgbClr val="10153D"/>
                </a:solidFill>
                <a:latin typeface="Calibri" panose="020F0502020204030204" pitchFamily="34" charset="0"/>
                <a:cs typeface="Calibri" panose="020F0502020204030204" pitchFamily="34" charset="0"/>
              </a:rPr>
              <a:t>The principal was placed on leave while investigations began. Later, police confirmed the audio was AI-generated and fake. But even after this was proven, the damage remained, trust in the school was broken, people still felt hurt and angry, some continued to believe the clip reflected “how people really think”.</a:t>
            </a:r>
          </a:p>
        </p:txBody>
      </p:sp>
    </p:spTree>
    <p:extLst>
      <p:ext uri="{BB962C8B-B14F-4D97-AF65-F5344CB8AC3E}">
        <p14:creationId xmlns:p14="http://schemas.microsoft.com/office/powerpoint/2010/main" val="37871283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E485B-1611-B44D-2F90-F4D47C8C624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2ADB12B-4416-F9B3-0ABF-C7B973B2778B}"/>
              </a:ext>
            </a:extLst>
          </p:cNvPr>
          <p:cNvSpPr/>
          <p:nvPr/>
        </p:nvSpPr>
        <p:spPr>
          <a:xfrm flipH="1">
            <a:off x="0" y="1330880"/>
            <a:ext cx="12185500" cy="435798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9DED2D0F-1C52-9FB8-B346-F1B410D302B8}"/>
              </a:ext>
            </a:extLst>
          </p:cNvPr>
          <p:cNvSpPr/>
          <p:nvPr/>
        </p:nvSpPr>
        <p:spPr>
          <a:xfrm>
            <a:off x="3730643" y="42021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E3CB9B5E-8622-EBC6-B4EF-E561EADCED34}"/>
              </a:ext>
            </a:extLst>
          </p:cNvPr>
          <p:cNvSpPr txBox="1"/>
          <p:nvPr/>
        </p:nvSpPr>
        <p:spPr>
          <a:xfrm>
            <a:off x="806872" y="1681348"/>
            <a:ext cx="5979691" cy="3631763"/>
          </a:xfrm>
          <a:prstGeom prst="rect">
            <a:avLst/>
          </a:prstGeom>
          <a:noFill/>
        </p:spPr>
        <p:txBody>
          <a:bodyPr wrap="square">
            <a:spAutoFit/>
          </a:bodyPr>
          <a:lstStyle/>
          <a:p>
            <a:r>
              <a:rPr lang="en-IE" sz="2600" b="1" dirty="0">
                <a:solidFill>
                  <a:schemeClr val="bg1"/>
                </a:solidFill>
                <a:latin typeface="Calibri" panose="020F0502020204030204" pitchFamily="34" charset="0"/>
                <a:ea typeface="Georgia" pitchFamily="34" charset="-122"/>
                <a:cs typeface="Calibri" panose="020F0502020204030204" pitchFamily="34" charset="0"/>
              </a:rPr>
              <a:t>Why people believed it?</a:t>
            </a:r>
          </a:p>
          <a:p>
            <a:r>
              <a:rPr lang="en-IE" sz="2400" dirty="0">
                <a:solidFill>
                  <a:schemeClr val="bg1"/>
                </a:solidFill>
                <a:latin typeface="Calibri" panose="020F0502020204030204" pitchFamily="34" charset="0"/>
                <a:ea typeface="Georgia" pitchFamily="34" charset="-122"/>
                <a:cs typeface="Calibri" panose="020F0502020204030204" pitchFamily="34" charset="0"/>
              </a:rPr>
              <a:t>Researchers explain that people believed the clip because:</a:t>
            </a:r>
          </a:p>
          <a:p>
            <a:endParaRPr lang="en-IE" sz="1200" dirty="0">
              <a:solidFill>
                <a:schemeClr val="bg1"/>
              </a:solidFill>
              <a:latin typeface="Calibri" panose="020F0502020204030204" pitchFamily="34" charset="0"/>
              <a:ea typeface="Georgia" pitchFamily="34" charset="-122"/>
              <a:cs typeface="Calibri" panose="020F0502020204030204" pitchFamily="34" charset="0"/>
            </a:endParaRP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It sounded authentic (voice cloning)</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It included insider details                            (school language, staff names)</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It matched existing fears and experiences</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Audio-only content has fewer visual clues</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Platforms amplified it before verification</a:t>
            </a:r>
          </a:p>
        </p:txBody>
      </p:sp>
      <p:sp>
        <p:nvSpPr>
          <p:cNvPr id="8" name="Graphic 4">
            <a:extLst>
              <a:ext uri="{FF2B5EF4-FFF2-40B4-BE49-F238E27FC236}">
                <a16:creationId xmlns:a16="http://schemas.microsoft.com/office/drawing/2014/main" id="{50A19168-8203-C7B4-E36E-A69EE5218B3A}"/>
              </a:ext>
            </a:extLst>
          </p:cNvPr>
          <p:cNvSpPr/>
          <p:nvPr/>
        </p:nvSpPr>
        <p:spPr>
          <a:xfrm rot="5400000">
            <a:off x="1908745" y="7465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A59398A4-8105-6319-0EEB-5115E95DA9F7}"/>
              </a:ext>
            </a:extLst>
          </p:cNvPr>
          <p:cNvSpPr txBox="1">
            <a:spLocks/>
          </p:cNvSpPr>
          <p:nvPr/>
        </p:nvSpPr>
        <p:spPr>
          <a:xfrm>
            <a:off x="806873" y="400674"/>
            <a:ext cx="11385127"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Case Study </a:t>
            </a:r>
            <a:r>
              <a:rPr lang="en-US" sz="3600" b="1" dirty="0">
                <a:solidFill>
                  <a:srgbClr val="10153D"/>
                </a:solidFill>
                <a:cs typeface="Times New Roman" panose="02020603050405020304" pitchFamily="18" charset="0"/>
              </a:rPr>
              <a:t>“The Fake Audio That Divided a Community”</a:t>
            </a:r>
          </a:p>
          <a:p>
            <a:pPr marL="0" indent="0">
              <a:lnSpc>
                <a:spcPts val="3720"/>
              </a:lnSpc>
              <a:spcBef>
                <a:spcPts val="0"/>
              </a:spcBef>
              <a:buNone/>
            </a:pPr>
            <a:endParaRPr lang="en-US" sz="3600" b="1" dirty="0">
              <a:solidFill>
                <a:srgbClr val="22BDBF"/>
              </a:solidFill>
              <a:cs typeface="Times New Roman" panose="02020603050405020304" pitchFamily="18" charset="0"/>
            </a:endParaRPr>
          </a:p>
        </p:txBody>
      </p:sp>
      <p:sp>
        <p:nvSpPr>
          <p:cNvPr id="2" name="Speech Bubble: Rectangle with Corners Rounded 3">
            <a:extLst>
              <a:ext uri="{FF2B5EF4-FFF2-40B4-BE49-F238E27FC236}">
                <a16:creationId xmlns:a16="http://schemas.microsoft.com/office/drawing/2014/main" id="{A78F3E77-9E5D-0890-881C-6F42CD1CEEC8}"/>
              </a:ext>
            </a:extLst>
          </p:cNvPr>
          <p:cNvSpPr/>
          <p:nvPr/>
        </p:nvSpPr>
        <p:spPr>
          <a:xfrm>
            <a:off x="7164544" y="1551778"/>
            <a:ext cx="4748400" cy="4698827"/>
          </a:xfrm>
          <a:prstGeom prst="wedgeRoundRectCallout">
            <a:avLst>
              <a:gd name="adj1" fmla="val -73301"/>
              <a:gd name="adj2" fmla="val 43734"/>
              <a:gd name="adj3" fmla="val 16667"/>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dirty="0">
                <a:solidFill>
                  <a:srgbClr val="10153D"/>
                </a:solidFill>
                <a:latin typeface="Calibri" panose="020F0502020204030204" pitchFamily="34" charset="0"/>
                <a:cs typeface="Calibri" panose="020F0502020204030204" pitchFamily="34" charset="0"/>
              </a:rPr>
              <a:t>This is known as authenticity bias, when something feels real, we accept it as real(Vosoughi et al., 2018; Lewandowsky et al., 2012). AI fakes don’t just trick our eyes or ears. They exploit trust, emotion, and past experience. Critical thinking is not just about spotting technical errors. It is about recognising how emotions and beliefs shape judgement.</a:t>
            </a:r>
          </a:p>
        </p:txBody>
      </p:sp>
    </p:spTree>
    <p:extLst>
      <p:ext uri="{BB962C8B-B14F-4D97-AF65-F5344CB8AC3E}">
        <p14:creationId xmlns:p14="http://schemas.microsoft.com/office/powerpoint/2010/main" val="25253596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05AD4-2B44-72B3-D5AF-B1D27252295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2848E26-1A31-87B9-1A46-06DAA0371ACE}"/>
              </a:ext>
            </a:extLst>
          </p:cNvPr>
          <p:cNvSpPr/>
          <p:nvPr/>
        </p:nvSpPr>
        <p:spPr>
          <a:xfrm flipH="1">
            <a:off x="0" y="1330880"/>
            <a:ext cx="12185500" cy="470550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BD77DA9-BADF-FDCC-4BD4-6966E89AB68E}"/>
              </a:ext>
            </a:extLst>
          </p:cNvPr>
          <p:cNvSpPr/>
          <p:nvPr/>
        </p:nvSpPr>
        <p:spPr>
          <a:xfrm>
            <a:off x="8102618" y="298608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EEA83F40-E4F2-ACEA-5F51-2AB4B7E3DDF2}"/>
              </a:ext>
            </a:extLst>
          </p:cNvPr>
          <p:cNvSpPr txBox="1"/>
          <p:nvPr/>
        </p:nvSpPr>
        <p:spPr>
          <a:xfrm>
            <a:off x="806872" y="1681348"/>
            <a:ext cx="8837191" cy="4355038"/>
          </a:xfrm>
          <a:prstGeom prst="rect">
            <a:avLst/>
          </a:prstGeom>
          <a:noFill/>
        </p:spPr>
        <p:txBody>
          <a:bodyPr wrap="square">
            <a:spAutoFit/>
          </a:bodyPr>
          <a:lstStyle/>
          <a:p>
            <a:r>
              <a:rPr lang="en-IE" sz="2600" b="1" dirty="0">
                <a:solidFill>
                  <a:schemeClr val="bg1"/>
                </a:solidFill>
                <a:latin typeface="Calibri" panose="020F0502020204030204" pitchFamily="34" charset="0"/>
                <a:ea typeface="Georgia" pitchFamily="34" charset="-122"/>
                <a:cs typeface="Calibri" panose="020F0502020204030204" pitchFamily="34" charset="0"/>
              </a:rPr>
              <a:t>What Could Have Slowed the Harm?</a:t>
            </a:r>
          </a:p>
          <a:p>
            <a:r>
              <a:rPr lang="en-IE" sz="2400" dirty="0">
                <a:solidFill>
                  <a:schemeClr val="bg1"/>
                </a:solidFill>
                <a:latin typeface="Calibri" panose="020F0502020204030204" pitchFamily="34" charset="0"/>
                <a:ea typeface="Georgia" pitchFamily="34" charset="-122"/>
                <a:cs typeface="Calibri" panose="020F0502020204030204" pitchFamily="34" charset="0"/>
              </a:rPr>
              <a:t>Ask learners to discuss…</a:t>
            </a:r>
          </a:p>
          <a:p>
            <a:endParaRPr lang="en-IE" sz="1100" dirty="0">
              <a:solidFill>
                <a:schemeClr val="bg1"/>
              </a:solidFill>
              <a:latin typeface="Calibri" panose="020F0502020204030204" pitchFamily="34" charset="0"/>
              <a:ea typeface="Georgia" pitchFamily="34" charset="-122"/>
              <a:cs typeface="Calibri" panose="020F0502020204030204" pitchFamily="34" charset="0"/>
            </a:endParaRP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At which moment could the spread have slowed?</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before sharing? before reacting emotionally? before platforms amplified it?</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Which THINK questions matter most here?</a:t>
            </a:r>
          </a:p>
          <a:p>
            <a:pPr marL="719138" indent="-3810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True? (Was the source verified?)</a:t>
            </a:r>
          </a:p>
          <a:p>
            <a:pPr marL="719138" indent="-3810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Intent? (Who sent it and why?)</a:t>
            </a:r>
          </a:p>
          <a:p>
            <a:pPr marL="719138" indent="-3810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Kind? (Who could be harmed?)</a:t>
            </a:r>
          </a:p>
          <a:p>
            <a:pPr marL="342900" indent="-342900">
              <a:buFont typeface="Arial" panose="020B0604020202020204" pitchFamily="34" charset="0"/>
              <a:buChar char="•"/>
            </a:pPr>
            <a:r>
              <a:rPr lang="en-IE" sz="2400" dirty="0">
                <a:solidFill>
                  <a:schemeClr val="bg1"/>
                </a:solidFill>
                <a:latin typeface="Calibri" panose="020F0502020204030204" pitchFamily="34" charset="0"/>
                <a:ea typeface="Georgia" pitchFamily="34" charset="-122"/>
                <a:cs typeface="Calibri" panose="020F0502020204030204" pitchFamily="34" charset="0"/>
              </a:rPr>
              <a:t>Why was “it feels true” more powerful than “it is true”?</a:t>
            </a:r>
          </a:p>
          <a:p>
            <a:endParaRPr lang="en-IE" sz="2400"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8" name="Graphic 4">
            <a:extLst>
              <a:ext uri="{FF2B5EF4-FFF2-40B4-BE49-F238E27FC236}">
                <a16:creationId xmlns:a16="http://schemas.microsoft.com/office/drawing/2014/main" id="{7E268C30-E632-84D0-571B-4FDEC922F540}"/>
              </a:ext>
            </a:extLst>
          </p:cNvPr>
          <p:cNvSpPr/>
          <p:nvPr/>
        </p:nvSpPr>
        <p:spPr>
          <a:xfrm rot="5400000">
            <a:off x="1908745" y="7465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30B27E59-1BFA-3456-DCA2-583C5992C3F3}"/>
              </a:ext>
            </a:extLst>
          </p:cNvPr>
          <p:cNvSpPr txBox="1">
            <a:spLocks/>
          </p:cNvSpPr>
          <p:nvPr/>
        </p:nvSpPr>
        <p:spPr>
          <a:xfrm>
            <a:off x="806873" y="400674"/>
            <a:ext cx="11385127"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Case Study </a:t>
            </a:r>
            <a:r>
              <a:rPr lang="en-US" sz="3600" b="1" dirty="0">
                <a:solidFill>
                  <a:srgbClr val="10153D"/>
                </a:solidFill>
                <a:cs typeface="Times New Roman" panose="02020603050405020304" pitchFamily="18" charset="0"/>
              </a:rPr>
              <a:t>“The Fake Audio That Divided a Community”</a:t>
            </a:r>
          </a:p>
          <a:p>
            <a:pPr marL="0" indent="0">
              <a:lnSpc>
                <a:spcPts val="3720"/>
              </a:lnSpc>
              <a:spcBef>
                <a:spcPts val="0"/>
              </a:spcBef>
              <a:buNone/>
            </a:pPr>
            <a:endParaRPr lang="en-US" sz="3600" b="1" dirty="0">
              <a:solidFill>
                <a:srgbClr val="22BDBF"/>
              </a:solidFill>
              <a:cs typeface="Times New Roman" panose="02020603050405020304" pitchFamily="18" charset="0"/>
            </a:endParaRPr>
          </a:p>
        </p:txBody>
      </p:sp>
    </p:spTree>
    <p:extLst>
      <p:ext uri="{BB962C8B-B14F-4D97-AF65-F5344CB8AC3E}">
        <p14:creationId xmlns:p14="http://schemas.microsoft.com/office/powerpoint/2010/main" val="7029415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B83A1-6493-9B36-74CB-871134ABDC2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EDB22E2-3D5F-6C70-502D-55CA7C24CBCB}"/>
              </a:ext>
            </a:extLst>
          </p:cNvPr>
          <p:cNvSpPr/>
          <p:nvPr/>
        </p:nvSpPr>
        <p:spPr>
          <a:xfrm flipH="1">
            <a:off x="0" y="1314452"/>
            <a:ext cx="12185496" cy="451484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8C166CC-B0F0-A553-FB24-D7B9E06C3AF1}"/>
              </a:ext>
            </a:extLst>
          </p:cNvPr>
          <p:cNvSpPr/>
          <p:nvPr/>
        </p:nvSpPr>
        <p:spPr>
          <a:xfrm>
            <a:off x="8487130" y="272075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6AF3DB48-157B-9069-5686-33E6208304C2}"/>
              </a:ext>
            </a:extLst>
          </p:cNvPr>
          <p:cNvSpPr txBox="1"/>
          <p:nvPr/>
        </p:nvSpPr>
        <p:spPr>
          <a:xfrm>
            <a:off x="753292" y="1823259"/>
            <a:ext cx="10618180" cy="5016758"/>
          </a:xfrm>
          <a:prstGeom prst="rect">
            <a:avLst/>
          </a:prstGeom>
          <a:noFill/>
        </p:spPr>
        <p:txBody>
          <a:bodyPr wrap="square">
            <a:spAutoFit/>
          </a:bodyPr>
          <a:lstStyle/>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You have 5-8mins for this activity, on your own or in pairs;</a:t>
            </a:r>
          </a:p>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Choose one piece of content (image, video, audio, or chatbot answer).</a:t>
            </a:r>
          </a:p>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Create a short “Detection Note” using the template below.</a:t>
            </a:r>
          </a:p>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Detection Note Template (fill in)</a:t>
            </a:r>
          </a:p>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What is the content? (1 sentence)</a:t>
            </a:r>
          </a:p>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Where did I find it? (platform/account/link if possible)</a:t>
            </a:r>
          </a:p>
          <a:p>
            <a:pPr marL="457200" indent="-457200">
              <a:spcAft>
                <a:spcPts val="800"/>
              </a:spcAft>
              <a:buFont typeface="Arial" panose="020B0604020202020204" pitchFamily="34" charset="0"/>
              <a:buChar char="•"/>
            </a:pPr>
            <a:r>
              <a:rPr lang="en-IE" sz="2600" dirty="0">
                <a:solidFill>
                  <a:schemeClr val="bg1"/>
                </a:solidFill>
                <a:latin typeface="Calibri" panose="020F0502020204030204" pitchFamily="34" charset="0"/>
                <a:cs typeface="Calibri" panose="020F0502020204030204" pitchFamily="34" charset="0"/>
              </a:rPr>
              <a:t>My first reaction: (what did I feel?)</a:t>
            </a:r>
          </a:p>
          <a:p>
            <a:pPr marL="457200" indent="-457200">
              <a:spcAft>
                <a:spcPts val="800"/>
              </a:spcAft>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Arial" panose="020B0604020202020204" pitchFamily="34" charset="0"/>
              <a:buChar char="•"/>
            </a:pPr>
            <a:endParaRPr lang="en-IE" sz="2600" dirty="0">
              <a:solidFill>
                <a:schemeClr val="bg1"/>
              </a:solidFill>
              <a:latin typeface="Calibri" panose="020F0502020204030204" pitchFamily="34" charset="0"/>
              <a:cs typeface="Calibri" panose="020F0502020204030204" pitchFamily="34" charset="0"/>
            </a:endParaRPr>
          </a:p>
          <a:p>
            <a:pPr marL="457200" indent="-457200">
              <a:spcAft>
                <a:spcPts val="800"/>
              </a:spcAft>
              <a:buFont typeface="Arial" panose="020B0604020202020204" pitchFamily="34" charset="0"/>
              <a:buChar char="•"/>
            </a:pPr>
            <a:endParaRPr lang="en-US" sz="2600" b="1" dirty="0">
              <a:solidFill>
                <a:schemeClr val="bg1"/>
              </a:solidFill>
              <a:latin typeface="Calibri" panose="020F0502020204030204" pitchFamily="34" charset="0"/>
              <a:cs typeface="Calibri" panose="020F0502020204030204" pitchFamily="34" charset="0"/>
            </a:endParaRPr>
          </a:p>
        </p:txBody>
      </p:sp>
      <p:sp>
        <p:nvSpPr>
          <p:cNvPr id="10" name="Text Placeholder 11">
            <a:extLst>
              <a:ext uri="{FF2B5EF4-FFF2-40B4-BE49-F238E27FC236}">
                <a16:creationId xmlns:a16="http://schemas.microsoft.com/office/drawing/2014/main" id="{34C2754B-0EFB-5332-1836-CD24FAA5699C}"/>
              </a:ext>
            </a:extLst>
          </p:cNvPr>
          <p:cNvSpPr txBox="1">
            <a:spLocks/>
          </p:cNvSpPr>
          <p:nvPr/>
        </p:nvSpPr>
        <p:spPr>
          <a:xfrm>
            <a:off x="753292" y="364350"/>
            <a:ext cx="1072213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Evidence Snapshot, your “Detective Record’”</a:t>
            </a:r>
          </a:p>
          <a:p>
            <a:pPr marL="0" indent="0">
              <a:buNone/>
            </a:pPr>
            <a:endParaRPr lang="en-US" sz="3600" b="1" dirty="0">
              <a:solidFill>
                <a:srgbClr val="22BDBF"/>
              </a:solidFill>
              <a:cs typeface="Times New Roman" panose="02020603050405020304" pitchFamily="18" charset="0"/>
            </a:endParaRPr>
          </a:p>
        </p:txBody>
      </p:sp>
      <p:sp>
        <p:nvSpPr>
          <p:cNvPr id="2" name="Graphic 4">
            <a:extLst>
              <a:ext uri="{FF2B5EF4-FFF2-40B4-BE49-F238E27FC236}">
                <a16:creationId xmlns:a16="http://schemas.microsoft.com/office/drawing/2014/main" id="{FE1D1013-8034-C1BF-3C52-E90121EA1159}"/>
              </a:ext>
            </a:extLst>
          </p:cNvPr>
          <p:cNvSpPr/>
          <p:nvPr/>
        </p:nvSpPr>
        <p:spPr>
          <a:xfrm rot="5400000">
            <a:off x="1908745" y="7465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12378139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BE8C1-568E-C3DC-EBBC-AC4E3D3765D8}"/>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1A4D58AA-6631-C571-F011-A9D48B2D3638}"/>
              </a:ext>
            </a:extLst>
          </p:cNvPr>
          <p:cNvSpPr/>
          <p:nvPr/>
        </p:nvSpPr>
        <p:spPr>
          <a:xfrm flipH="1">
            <a:off x="-48507" y="2282820"/>
            <a:ext cx="12240501" cy="39776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Rounded Rectangle 4">
            <a:extLst>
              <a:ext uri="{FF2B5EF4-FFF2-40B4-BE49-F238E27FC236}">
                <a16:creationId xmlns:a16="http://schemas.microsoft.com/office/drawing/2014/main" id="{B7CE04BF-8CBE-4B1A-10E4-EB4FD89A010B}"/>
              </a:ext>
            </a:extLst>
          </p:cNvPr>
          <p:cNvSpPr/>
          <p:nvPr/>
        </p:nvSpPr>
        <p:spPr>
          <a:xfrm rot="5400000">
            <a:off x="1558847" y="540953"/>
            <a:ext cx="3107978" cy="5276468"/>
          </a:xfrm>
          <a:prstGeom prst="roundRect">
            <a:avLst>
              <a:gd name="adj" fmla="val 15067"/>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9E32C8EE-49ED-5A61-6ABE-69AB619401C4}"/>
              </a:ext>
            </a:extLst>
          </p:cNvPr>
          <p:cNvSpPr txBox="1"/>
          <p:nvPr/>
        </p:nvSpPr>
        <p:spPr>
          <a:xfrm>
            <a:off x="585346" y="2549826"/>
            <a:ext cx="5132823" cy="2555251"/>
          </a:xfrm>
          <a:prstGeom prst="rect">
            <a:avLst/>
          </a:prstGeom>
          <a:noFill/>
        </p:spPr>
        <p:txBody>
          <a:bodyPr wrap="square">
            <a:spAutoFit/>
          </a:bodyPr>
          <a:lstStyle/>
          <a:p>
            <a:pPr marL="342900" indent="-342900">
              <a:lnSpc>
                <a:spcPts val="2280"/>
              </a:lnSpc>
              <a:spcAft>
                <a:spcPts val="1800"/>
              </a:spcAft>
              <a:buClr>
                <a:srgbClr val="E8068C"/>
              </a:buClr>
              <a:buFont typeface="Wingdings" pitchFamily="2" charset="2"/>
              <a:buChar char="q"/>
            </a:pPr>
            <a:r>
              <a:rPr lang="pl-PL" sz="2200" dirty="0" err="1">
                <a:solidFill>
                  <a:srgbClr val="10153D"/>
                </a:solidFill>
                <a:latin typeface="Calibri" panose="020F0502020204030204" pitchFamily="34" charset="0"/>
                <a:cs typeface="Calibri" panose="020F0502020204030204" pitchFamily="34" charset="0"/>
              </a:rPr>
              <a:t>Details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check</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what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looked</a:t>
            </a:r>
            <a:r>
              <a:rPr lang="pl-PL" sz="2200" dirty="0">
                <a:solidFill>
                  <a:srgbClr val="10153D"/>
                </a:solidFill>
                <a:latin typeface="Calibri" panose="020F0502020204030204" pitchFamily="34" charset="0"/>
                <a:cs typeface="Calibri" panose="020F0502020204030204" pitchFamily="34" charset="0"/>
              </a:rPr>
              <a:t> off?)</a:t>
            </a:r>
          </a:p>
          <a:p>
            <a:pPr marL="342900" indent="-342900">
              <a:lnSpc>
                <a:spcPts val="2280"/>
              </a:lnSpc>
              <a:spcAft>
                <a:spcPts val="1800"/>
              </a:spcAft>
              <a:buClr>
                <a:srgbClr val="E8068C"/>
              </a:buClr>
              <a:buFont typeface="Wingdings" pitchFamily="2" charset="2"/>
              <a:buChar char="q"/>
            </a:pPr>
            <a:r>
              <a:rPr lang="pl-PL" sz="2200" dirty="0">
                <a:solidFill>
                  <a:srgbClr val="10153D"/>
                </a:solidFill>
                <a:latin typeface="Calibri" panose="020F0502020204030204" pitchFamily="34" charset="0"/>
                <a:cs typeface="Calibri" panose="020F0502020204030204" pitchFamily="34" charset="0"/>
              </a:rPr>
              <a:t>Source </a:t>
            </a:r>
            <a:r>
              <a:rPr lang="pl-PL" sz="2200" dirty="0" err="1">
                <a:solidFill>
                  <a:srgbClr val="10153D"/>
                </a:solidFill>
                <a:latin typeface="Calibri" panose="020F0502020204030204" pitchFamily="34" charset="0"/>
                <a:cs typeface="Calibri" panose="020F0502020204030204" pitchFamily="34" charset="0"/>
              </a:rPr>
              <a:t>check</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who</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posted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any</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trusted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sources</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800"/>
              </a:spcAft>
              <a:buClr>
                <a:srgbClr val="E8068C"/>
              </a:buClr>
              <a:buFont typeface="Wingdings" pitchFamily="2" charset="2"/>
              <a:buChar char="q"/>
            </a:pPr>
            <a:r>
              <a:rPr lang="pl-PL" sz="2200" dirty="0" err="1">
                <a:solidFill>
                  <a:srgbClr val="10153D"/>
                </a:solidFill>
                <a:latin typeface="Calibri" panose="020F0502020204030204" pitchFamily="34" charset="0"/>
                <a:cs typeface="Calibri" panose="020F0502020204030204" pitchFamily="34" charset="0"/>
              </a:rPr>
              <a:t>Emotion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check</a:t>
            </a:r>
            <a:r>
              <a:rPr lang="pl-PL" sz="2200" dirty="0">
                <a:solidFill>
                  <a:srgbClr val="10153D"/>
                </a:solidFill>
                <a:latin typeface="Calibri" panose="020F0502020204030204" pitchFamily="34" charset="0"/>
                <a:cs typeface="Calibri" panose="020F0502020204030204" pitchFamily="34" charset="0"/>
              </a:rPr>
              <a:t> (was I </a:t>
            </a:r>
            <a:r>
              <a:rPr lang="pl-PL" sz="2200" dirty="0" err="1">
                <a:solidFill>
                  <a:srgbClr val="10153D"/>
                </a:solidFill>
                <a:latin typeface="Calibri" panose="020F0502020204030204" pitchFamily="34" charset="0"/>
                <a:cs typeface="Calibri" panose="020F0502020204030204" pitchFamily="34" charset="0"/>
              </a:rPr>
              <a:t>being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pushed</a:t>
            </a:r>
            <a:r>
              <a:rPr lang="pl-PL" sz="2200" dirty="0">
                <a:solidFill>
                  <a:srgbClr val="10153D"/>
                </a:solidFill>
                <a:latin typeface="Calibri" panose="020F0502020204030204" pitchFamily="34" charset="0"/>
                <a:cs typeface="Calibri" panose="020F0502020204030204" pitchFamily="34" charset="0"/>
              </a:rPr>
              <a:t> to </a:t>
            </a:r>
            <a:r>
              <a:rPr lang="pl-PL" sz="2200" dirty="0" err="1">
                <a:solidFill>
                  <a:srgbClr val="10153D"/>
                </a:solidFill>
                <a:latin typeface="Calibri" panose="020F0502020204030204" pitchFamily="34" charset="0"/>
                <a:cs typeface="Calibri" panose="020F0502020204030204" pitchFamily="34" charset="0"/>
              </a:rPr>
              <a:t>react</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800"/>
              </a:spcAft>
              <a:buClr>
                <a:srgbClr val="E8068C"/>
              </a:buClr>
              <a:buFont typeface="Wingdings" pitchFamily="2" charset="2"/>
              <a:buChar char="q"/>
            </a:pPr>
            <a:endParaRPr lang="pl-PL" sz="2200" dirty="0">
              <a:solidFill>
                <a:srgbClr val="10153D"/>
              </a:solidFill>
              <a:latin typeface="Calibri" panose="020F0502020204030204" pitchFamily="34" charset="0"/>
              <a:cs typeface="Calibri" panose="020F0502020204030204" pitchFamily="34" charset="0"/>
            </a:endParaRPr>
          </a:p>
        </p:txBody>
      </p:sp>
      <p:sp>
        <p:nvSpPr>
          <p:cNvPr id="90" name="Graphic 7">
            <a:extLst>
              <a:ext uri="{FF2B5EF4-FFF2-40B4-BE49-F238E27FC236}">
                <a16:creationId xmlns:a16="http://schemas.microsoft.com/office/drawing/2014/main" id="{63D7A6CD-441E-61EE-000F-A177B3F32003}"/>
              </a:ext>
            </a:extLst>
          </p:cNvPr>
          <p:cNvSpPr/>
          <p:nvPr/>
        </p:nvSpPr>
        <p:spPr>
          <a:xfrm>
            <a:off x="9729680" y="348578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7" name="Rounded Rectangle 6">
            <a:extLst>
              <a:ext uri="{FF2B5EF4-FFF2-40B4-BE49-F238E27FC236}">
                <a16:creationId xmlns:a16="http://schemas.microsoft.com/office/drawing/2014/main" id="{4BC642F9-4557-CAC0-D3B5-FA82FBCF2258}"/>
              </a:ext>
            </a:extLst>
          </p:cNvPr>
          <p:cNvSpPr/>
          <p:nvPr/>
        </p:nvSpPr>
        <p:spPr>
          <a:xfrm rot="5400000">
            <a:off x="7358420" y="540955"/>
            <a:ext cx="3107983" cy="5276468"/>
          </a:xfrm>
          <a:prstGeom prst="roundRect">
            <a:avLst>
              <a:gd name="adj" fmla="val 15987"/>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A94236A4-752A-5703-0DBD-81BB1A58767A}"/>
              </a:ext>
            </a:extLst>
          </p:cNvPr>
          <p:cNvSpPr txBox="1"/>
          <p:nvPr/>
        </p:nvSpPr>
        <p:spPr>
          <a:xfrm>
            <a:off x="6449988" y="2549826"/>
            <a:ext cx="5029720" cy="2491131"/>
          </a:xfrm>
          <a:prstGeom prst="rect">
            <a:avLst/>
          </a:prstGeom>
          <a:noFill/>
        </p:spPr>
        <p:txBody>
          <a:bodyPr wrap="square">
            <a:spAutoFit/>
          </a:bodyPr>
          <a:lstStyle/>
          <a:p>
            <a:pPr marL="342900" indent="-342900">
              <a:lnSpc>
                <a:spcPts val="2280"/>
              </a:lnSpc>
              <a:spcAft>
                <a:spcPts val="1800"/>
              </a:spcAft>
              <a:buClr>
                <a:srgbClr val="22BDBF"/>
              </a:buClr>
              <a:buFont typeface="Wingdings" pitchFamily="2" charset="2"/>
              <a:buChar char="q"/>
            </a:pPr>
            <a:r>
              <a:rPr lang="pl-PL" sz="2200" dirty="0">
                <a:solidFill>
                  <a:srgbClr val="10153D"/>
                </a:solidFill>
                <a:latin typeface="Calibri" panose="020F0502020204030204" pitchFamily="34" charset="0"/>
                <a:cs typeface="Calibri" panose="020F0502020204030204" pitchFamily="34" charset="0"/>
              </a:rPr>
              <a:t>I trust </a:t>
            </a:r>
            <a:r>
              <a:rPr lang="pl-PL" sz="2200" dirty="0" err="1">
                <a:solidFill>
                  <a:srgbClr val="10153D"/>
                </a:solidFill>
                <a:latin typeface="Calibri" panose="020F0502020204030204" pitchFamily="34" charset="0"/>
                <a:cs typeface="Calibri" panose="020F0502020204030204" pitchFamily="34" charset="0"/>
              </a:rPr>
              <a:t>it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enough</a:t>
            </a:r>
            <a:r>
              <a:rPr lang="pl-PL" sz="2200" dirty="0">
                <a:solidFill>
                  <a:srgbClr val="10153D"/>
                </a:solidFill>
                <a:latin typeface="Calibri" panose="020F0502020204030204" pitchFamily="34" charset="0"/>
                <a:cs typeface="Calibri" panose="020F0502020204030204" pitchFamily="34" charset="0"/>
              </a:rPr>
              <a:t> to </a:t>
            </a:r>
            <a:r>
              <a:rPr lang="pl-PL" sz="2200" dirty="0" err="1">
                <a:solidFill>
                  <a:srgbClr val="10153D"/>
                </a:solidFill>
                <a:latin typeface="Calibri" panose="020F0502020204030204" pitchFamily="34" charset="0"/>
                <a:cs typeface="Calibri" panose="020F0502020204030204" pitchFamily="34" charset="0"/>
              </a:rPr>
              <a:t>use</a:t>
            </a:r>
            <a:r>
              <a:rPr lang="pl-PL" sz="2200" dirty="0">
                <a:solidFill>
                  <a:srgbClr val="10153D"/>
                </a:solidFill>
                <a:latin typeface="Calibri" panose="020F0502020204030204" pitchFamily="34" charset="0"/>
                <a:cs typeface="Calibri" panose="020F0502020204030204" pitchFamily="34" charset="0"/>
              </a:rPr>
              <a:t>/</a:t>
            </a:r>
            <a:r>
              <a:rPr lang="pl-PL" sz="2200" dirty="0" err="1">
                <a:solidFill>
                  <a:srgbClr val="10153D"/>
                </a:solidFill>
                <a:latin typeface="Calibri" panose="020F0502020204030204" pitchFamily="34" charset="0"/>
                <a:cs typeface="Calibri" panose="020F0502020204030204" pitchFamily="34" charset="0"/>
              </a:rPr>
              <a:t>share</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800"/>
              </a:spcAft>
              <a:buClr>
                <a:srgbClr val="22BDBF"/>
              </a:buClr>
              <a:buFont typeface="Wingdings" pitchFamily="2" charset="2"/>
              <a:buChar char="q"/>
            </a:pPr>
            <a:r>
              <a:rPr lang="pl-PL" sz="2200" dirty="0" err="1">
                <a:solidFill>
                  <a:srgbClr val="10153D"/>
                </a:solidFill>
                <a:latin typeface="Calibri" panose="020F0502020204030204" pitchFamily="34" charset="0"/>
                <a:cs typeface="Calibri" panose="020F0502020204030204" pitchFamily="34" charset="0"/>
              </a:rPr>
              <a:t>I’m</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unsure</a:t>
            </a:r>
            <a:r>
              <a:rPr lang="pl-PL" sz="2200" dirty="0">
                <a:solidFill>
                  <a:srgbClr val="10153D"/>
                </a:solidFill>
                <a:latin typeface="Calibri" panose="020F0502020204030204" pitchFamily="34" charset="0"/>
                <a:cs typeface="Calibri" panose="020F0502020204030204" pitchFamily="34" charset="0"/>
              </a:rPr>
              <a:t> (I </a:t>
            </a:r>
            <a:r>
              <a:rPr lang="pl-PL" sz="2200" dirty="0" err="1">
                <a:solidFill>
                  <a:srgbClr val="10153D"/>
                </a:solidFill>
                <a:latin typeface="Calibri" panose="020F0502020204030204" pitchFamily="34" charset="0"/>
                <a:cs typeface="Calibri" panose="020F0502020204030204" pitchFamily="34" charset="0"/>
              </a:rPr>
              <a:t>will</a:t>
            </a:r>
            <a:r>
              <a:rPr lang="pl-PL" sz="2200" dirty="0">
                <a:solidFill>
                  <a:srgbClr val="10153D"/>
                </a:solidFill>
                <a:latin typeface="Calibri" panose="020F0502020204030204" pitchFamily="34" charset="0"/>
                <a:cs typeface="Calibri" panose="020F0502020204030204" pitchFamily="34" charset="0"/>
              </a:rPr>
              <a:t> not </a:t>
            </a:r>
            <a:r>
              <a:rPr lang="pl-PL" sz="2200" dirty="0" err="1">
                <a:solidFill>
                  <a:srgbClr val="10153D"/>
                </a:solidFill>
                <a:latin typeface="Calibri" panose="020F0502020204030204" pitchFamily="34" charset="0"/>
                <a:cs typeface="Calibri" panose="020F0502020204030204" pitchFamily="34" charset="0"/>
              </a:rPr>
              <a:t>share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yet</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800"/>
              </a:spcAft>
              <a:buClr>
                <a:srgbClr val="22BDBF"/>
              </a:buClr>
              <a:buFont typeface="Wingdings" pitchFamily="2" charset="2"/>
              <a:buChar char="q"/>
            </a:pPr>
            <a:r>
              <a:rPr lang="pl-PL" sz="2200" dirty="0">
                <a:solidFill>
                  <a:srgbClr val="10153D"/>
                </a:solidFill>
                <a:latin typeface="Calibri" panose="020F0502020204030204" pitchFamily="34" charset="0"/>
                <a:cs typeface="Calibri" panose="020F0502020204030204" pitchFamily="34" charset="0"/>
              </a:rPr>
              <a:t>I </a:t>
            </a:r>
            <a:r>
              <a:rPr lang="pl-PL" sz="2200" dirty="0" err="1">
                <a:solidFill>
                  <a:srgbClr val="10153D"/>
                </a:solidFill>
                <a:latin typeface="Calibri" panose="020F0502020204030204" pitchFamily="34" charset="0"/>
                <a:cs typeface="Calibri" panose="020F0502020204030204" pitchFamily="34" charset="0"/>
              </a:rPr>
              <a:t>think</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it’s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misleading</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fake</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800"/>
              </a:spcAft>
              <a:buClr>
                <a:srgbClr val="22BDBF"/>
              </a:buClr>
              <a:buFont typeface="Wingdings" pitchFamily="2" charset="2"/>
              <a:buChar char="q"/>
            </a:pP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800"/>
              </a:spcAft>
              <a:buClr>
                <a:srgbClr val="22BDBF"/>
              </a:buClr>
              <a:buFont typeface="Wingdings" pitchFamily="2" charset="2"/>
              <a:buChar char="q"/>
            </a:pPr>
            <a:endParaRPr lang="pl-PL" sz="2200" dirty="0">
              <a:solidFill>
                <a:srgbClr val="10153D"/>
              </a:solidFill>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6572D190-B208-136C-7DC0-5F96B051B865}"/>
              </a:ext>
            </a:extLst>
          </p:cNvPr>
          <p:cNvCxnSpPr>
            <a:cxnSpLocks/>
          </p:cNvCxnSpPr>
          <p:nvPr/>
        </p:nvCxnSpPr>
        <p:spPr>
          <a:xfrm flipH="1">
            <a:off x="6274174" y="2982371"/>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7" name="Text Placeholder 11">
            <a:extLst>
              <a:ext uri="{FF2B5EF4-FFF2-40B4-BE49-F238E27FC236}">
                <a16:creationId xmlns:a16="http://schemas.microsoft.com/office/drawing/2014/main" id="{6A7F1C3E-09BA-EBF6-0E5D-CAC82AF50EB6}"/>
              </a:ext>
            </a:extLst>
          </p:cNvPr>
          <p:cNvSpPr txBox="1">
            <a:spLocks/>
          </p:cNvSpPr>
          <p:nvPr/>
        </p:nvSpPr>
        <p:spPr>
          <a:xfrm>
            <a:off x="0" y="359701"/>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 Evidence Snapshot, your                                                         “Detective Record’”</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447CE484-CE80-5160-B6ED-678A64DFD83A}"/>
              </a:ext>
            </a:extLst>
          </p:cNvPr>
          <p:cNvSpPr/>
          <p:nvPr/>
        </p:nvSpPr>
        <p:spPr>
          <a:xfrm rot="5400000">
            <a:off x="2801095" y="-701298"/>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45">
            <a:extLst>
              <a:ext uri="{FF2B5EF4-FFF2-40B4-BE49-F238E27FC236}">
                <a16:creationId xmlns:a16="http://schemas.microsoft.com/office/drawing/2014/main" id="{54A0B6F1-C875-209C-C801-F465BBBA9EC9}"/>
              </a:ext>
            </a:extLst>
          </p:cNvPr>
          <p:cNvSpPr/>
          <p:nvPr/>
        </p:nvSpPr>
        <p:spPr>
          <a:xfrm rot="5400000">
            <a:off x="8572095" y="-741202"/>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22BD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TextBox 46">
            <a:extLst>
              <a:ext uri="{FF2B5EF4-FFF2-40B4-BE49-F238E27FC236}">
                <a16:creationId xmlns:a16="http://schemas.microsoft.com/office/drawing/2014/main" id="{CFAC4C25-6998-0B14-F0DC-981766384948}"/>
              </a:ext>
            </a:extLst>
          </p:cNvPr>
          <p:cNvSpPr txBox="1"/>
          <p:nvPr/>
        </p:nvSpPr>
        <p:spPr>
          <a:xfrm>
            <a:off x="585346" y="1750068"/>
            <a:ext cx="4686742" cy="744819"/>
          </a:xfrm>
          <a:prstGeom prst="rect">
            <a:avLst/>
          </a:prstGeom>
          <a:noFill/>
        </p:spPr>
        <p:txBody>
          <a:bodyPr wrap="square">
            <a:spAutoFit/>
          </a:bodyPr>
          <a:lstStyle/>
          <a:p>
            <a:pPr>
              <a:lnSpc>
                <a:spcPts val="2480"/>
              </a:lnSpc>
            </a:pPr>
            <a:r>
              <a:rPr lang="pl-PL" sz="2700" b="1" dirty="0">
                <a:solidFill>
                  <a:schemeClr val="bg1"/>
                </a:solidFill>
                <a:latin typeface="Calibri" panose="020F0502020204030204" pitchFamily="34" charset="0"/>
                <a:cs typeface="Calibri" panose="020F0502020204030204" pitchFamily="34" charset="0"/>
              </a:rPr>
              <a:t>My </a:t>
            </a:r>
            <a:r>
              <a:rPr lang="pl-PL" sz="2700" b="1" dirty="0" err="1">
                <a:solidFill>
                  <a:schemeClr val="bg1"/>
                </a:solidFill>
                <a:latin typeface="Calibri" panose="020F0502020204030204" pitchFamily="34" charset="0"/>
                <a:cs typeface="Calibri" panose="020F0502020204030204" pitchFamily="34" charset="0"/>
              </a:rPr>
              <a:t>checks</a:t>
            </a:r>
            <a:r>
              <a:rPr lang="pl-PL" sz="2700" b="1" dirty="0">
                <a:solidFill>
                  <a:schemeClr val="bg1"/>
                </a:solidFill>
                <a:latin typeface="Calibri" panose="020F0502020204030204" pitchFamily="34" charset="0"/>
                <a:cs typeface="Calibri" panose="020F0502020204030204" pitchFamily="34" charset="0"/>
              </a:rPr>
              <a:t> (</a:t>
            </a:r>
            <a:r>
              <a:rPr lang="pl-PL" sz="2700" b="1" dirty="0" err="1">
                <a:solidFill>
                  <a:schemeClr val="bg1"/>
                </a:solidFill>
                <a:latin typeface="Calibri" panose="020F0502020204030204" pitchFamily="34" charset="0"/>
                <a:cs typeface="Calibri" panose="020F0502020204030204" pitchFamily="34" charset="0"/>
              </a:rPr>
              <a:t>tick</a:t>
            </a:r>
            <a:r>
              <a:rPr lang="pl-PL" sz="2700" b="1" dirty="0">
                <a:solidFill>
                  <a:schemeClr val="bg1"/>
                </a:solidFill>
                <a:latin typeface="Calibri" panose="020F0502020204030204" pitchFamily="34" charset="0"/>
                <a:cs typeface="Calibri" panose="020F0502020204030204" pitchFamily="34" charset="0"/>
              </a:rPr>
              <a:t> </a:t>
            </a:r>
            <a:r>
              <a:rPr lang="pl-PL" sz="2700" b="1" dirty="0" err="1">
                <a:solidFill>
                  <a:schemeClr val="bg1"/>
                </a:solidFill>
                <a:latin typeface="Calibri" panose="020F0502020204030204" pitchFamily="34" charset="0"/>
                <a:cs typeface="Calibri" panose="020F0502020204030204" pitchFamily="34" charset="0"/>
              </a:rPr>
              <a:t>what</a:t>
            </a:r>
            <a:r>
              <a:rPr lang="pl-PL" sz="2700" b="1" dirty="0">
                <a:solidFill>
                  <a:schemeClr val="bg1"/>
                </a:solidFill>
                <a:latin typeface="Calibri" panose="020F0502020204030204" pitchFamily="34" charset="0"/>
                <a:cs typeface="Calibri" panose="020F0502020204030204" pitchFamily="34" charset="0"/>
              </a:rPr>
              <a:t> </a:t>
            </a:r>
            <a:r>
              <a:rPr lang="pl-PL" sz="2700" b="1" dirty="0" err="1">
                <a:solidFill>
                  <a:schemeClr val="bg1"/>
                </a:solidFill>
                <a:latin typeface="Calibri" panose="020F0502020204030204" pitchFamily="34" charset="0"/>
                <a:cs typeface="Calibri" panose="020F0502020204030204" pitchFamily="34" charset="0"/>
              </a:rPr>
              <a:t>you</a:t>
            </a:r>
            <a:r>
              <a:rPr lang="pl-PL" sz="2700" b="1" dirty="0">
                <a:solidFill>
                  <a:schemeClr val="bg1"/>
                </a:solidFill>
                <a:latin typeface="Calibri" panose="020F0502020204030204" pitchFamily="34" charset="0"/>
                <a:cs typeface="Calibri" panose="020F0502020204030204" pitchFamily="34" charset="0"/>
              </a:rPr>
              <a:t> </a:t>
            </a:r>
            <a:r>
              <a:rPr lang="pl-PL" sz="2700" b="1" dirty="0" err="1">
                <a:solidFill>
                  <a:schemeClr val="bg1"/>
                </a:solidFill>
                <a:latin typeface="Calibri" panose="020F0502020204030204" pitchFamily="34" charset="0"/>
                <a:cs typeface="Calibri" panose="020F0502020204030204" pitchFamily="34" charset="0"/>
              </a:rPr>
              <a:t>used</a:t>
            </a:r>
            <a:r>
              <a:rPr lang="pl-PL" sz="2700" b="1" dirty="0">
                <a:solidFill>
                  <a:schemeClr val="bg1"/>
                </a:solidFill>
                <a:latin typeface="Calibri" panose="020F0502020204030204" pitchFamily="34" charset="0"/>
                <a:cs typeface="Calibri" panose="020F0502020204030204" pitchFamily="34" charset="0"/>
              </a:rPr>
              <a:t>)</a:t>
            </a:r>
          </a:p>
          <a:p>
            <a:pPr>
              <a:lnSpc>
                <a:spcPts val="2480"/>
              </a:lnSpc>
            </a:pPr>
            <a:endParaRPr lang="pl-PL" sz="2700" b="1" dirty="0">
              <a:solidFill>
                <a:schemeClr val="bg1"/>
              </a:solidFill>
              <a:latin typeface="Calibri" panose="020F0502020204030204" pitchFamily="34" charset="0"/>
              <a:cs typeface="Calibri" panose="020F0502020204030204" pitchFamily="34" charset="0"/>
            </a:endParaRPr>
          </a:p>
        </p:txBody>
      </p:sp>
      <p:sp>
        <p:nvSpPr>
          <p:cNvPr id="48" name="TextBox 47">
            <a:extLst>
              <a:ext uri="{FF2B5EF4-FFF2-40B4-BE49-F238E27FC236}">
                <a16:creationId xmlns:a16="http://schemas.microsoft.com/office/drawing/2014/main" id="{710B1C5A-F31E-18E5-9DA3-CE6463084115}"/>
              </a:ext>
            </a:extLst>
          </p:cNvPr>
          <p:cNvSpPr txBox="1"/>
          <p:nvPr/>
        </p:nvSpPr>
        <p:spPr>
          <a:xfrm>
            <a:off x="6449988" y="1750068"/>
            <a:ext cx="2879750" cy="744819"/>
          </a:xfrm>
          <a:prstGeom prst="rect">
            <a:avLst/>
          </a:prstGeom>
          <a:noFill/>
        </p:spPr>
        <p:txBody>
          <a:bodyPr wrap="square">
            <a:spAutoFit/>
          </a:bodyPr>
          <a:lstStyle/>
          <a:p>
            <a:pPr>
              <a:lnSpc>
                <a:spcPts val="2480"/>
              </a:lnSpc>
            </a:pPr>
            <a:r>
              <a:rPr lang="pl-PL" sz="2700" b="1" dirty="0">
                <a:solidFill>
                  <a:schemeClr val="bg1"/>
                </a:solidFill>
                <a:latin typeface="Calibri" panose="020F0502020204030204" pitchFamily="34" charset="0"/>
                <a:cs typeface="Calibri" panose="020F0502020204030204" pitchFamily="34" charset="0"/>
              </a:rPr>
              <a:t>My </a:t>
            </a:r>
            <a:r>
              <a:rPr lang="pl-PL" sz="2700" b="1" dirty="0" err="1">
                <a:solidFill>
                  <a:schemeClr val="bg1"/>
                </a:solidFill>
                <a:latin typeface="Calibri" panose="020F0502020204030204" pitchFamily="34" charset="0"/>
                <a:cs typeface="Calibri" panose="020F0502020204030204" pitchFamily="34" charset="0"/>
              </a:rPr>
              <a:t>decision</a:t>
            </a:r>
            <a:endParaRPr lang="pl-PL" sz="2700" b="1" dirty="0">
              <a:solidFill>
                <a:schemeClr val="bg1"/>
              </a:solidFill>
              <a:latin typeface="Calibri" panose="020F0502020204030204" pitchFamily="34" charset="0"/>
              <a:cs typeface="Calibri" panose="020F0502020204030204" pitchFamily="34" charset="0"/>
            </a:endParaRPr>
          </a:p>
          <a:p>
            <a:pPr>
              <a:lnSpc>
                <a:spcPts val="2480"/>
              </a:lnSpc>
            </a:pPr>
            <a:endParaRPr lang="pl-PL" sz="2700" b="1"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BA09C63-06C3-D1D4-F7C1-1E7A76594061}"/>
              </a:ext>
            </a:extLst>
          </p:cNvPr>
          <p:cNvSpPr txBox="1"/>
          <p:nvPr/>
        </p:nvSpPr>
        <p:spPr>
          <a:xfrm>
            <a:off x="-157168" y="4893066"/>
            <a:ext cx="12349163" cy="1138773"/>
          </a:xfrm>
          <a:prstGeom prst="rect">
            <a:avLst/>
          </a:prstGeom>
          <a:noFill/>
        </p:spPr>
        <p:txBody>
          <a:bodyPr wrap="square">
            <a:spAutoFit/>
          </a:bodyPr>
          <a:lstStyle/>
          <a:p>
            <a:pPr marL="0" indent="0" algn="ctr">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One sentence why (your reasoning):</a:t>
            </a:r>
          </a:p>
          <a:p>
            <a:pPr marL="0" indent="0" algn="ctr">
              <a:buNone/>
            </a:pPr>
            <a:r>
              <a:rPr lang="en-US" sz="2200" dirty="0">
                <a:solidFill>
                  <a:schemeClr val="bg1"/>
                </a:solidFill>
                <a:latin typeface="Calibri" panose="020F0502020204030204" pitchFamily="34" charset="0"/>
                <a:ea typeface="Georgia" pitchFamily="34" charset="-122"/>
                <a:cs typeface="Calibri" panose="020F0502020204030204" pitchFamily="34" charset="0"/>
              </a:rPr>
              <a:t>Why this matters (short theory line): </a:t>
            </a:r>
            <a:r>
              <a:rPr lang="en-US" sz="2200" i="1" dirty="0">
                <a:solidFill>
                  <a:schemeClr val="bg1"/>
                </a:solidFill>
                <a:latin typeface="Calibri" panose="020F0502020204030204" pitchFamily="34" charset="0"/>
                <a:ea typeface="Georgia" pitchFamily="34" charset="-122"/>
                <a:cs typeface="Calibri" panose="020F0502020204030204" pitchFamily="34" charset="0"/>
              </a:rPr>
              <a:t>(Writing your reasoning makes your thinking visible, </a:t>
            </a:r>
            <a:endParaRPr lang="pl-PL" sz="2200" i="1" dirty="0">
              <a:solidFill>
                <a:schemeClr val="bg1"/>
              </a:solidFill>
              <a:latin typeface="Calibri" panose="020F0502020204030204" pitchFamily="34" charset="0"/>
              <a:ea typeface="Georgia" pitchFamily="34" charset="-122"/>
              <a:cs typeface="Calibri" panose="020F0502020204030204" pitchFamily="34" charset="0"/>
            </a:endParaRPr>
          </a:p>
          <a:p>
            <a:pPr marL="0" indent="0" algn="ctr">
              <a:buNone/>
            </a:pPr>
            <a:r>
              <a:rPr lang="en-US" sz="2200" i="1" dirty="0">
                <a:solidFill>
                  <a:schemeClr val="bg1"/>
                </a:solidFill>
                <a:latin typeface="Calibri" panose="020F0502020204030204" pitchFamily="34" charset="0"/>
                <a:ea typeface="Georgia" pitchFamily="34" charset="-122"/>
                <a:cs typeface="Calibri" panose="020F0502020204030204" pitchFamily="34" charset="0"/>
              </a:rPr>
              <a:t>this is a core part of critical thinking and metacognition (thinking about how you think</a:t>
            </a:r>
            <a:r>
              <a:rPr lang="pl-PL" sz="2200" i="1" dirty="0">
                <a:solidFill>
                  <a:schemeClr val="bg1"/>
                </a:solidFill>
                <a:latin typeface="Calibri" panose="020F0502020204030204" pitchFamily="34" charset="0"/>
                <a:ea typeface="Georgia" pitchFamily="34" charset="-122"/>
                <a:cs typeface="Calibri" panose="020F0502020204030204" pitchFamily="34" charset="0"/>
              </a:rPr>
              <a:t>)</a:t>
            </a:r>
            <a:r>
              <a:rPr lang="en-US" sz="2200" i="1" dirty="0">
                <a:solidFill>
                  <a:schemeClr val="bg1"/>
                </a:solidFill>
                <a:latin typeface="Calibri" panose="020F0502020204030204" pitchFamily="34" charset="0"/>
                <a:ea typeface="Georgia" pitchFamily="34" charset="-122"/>
                <a:cs typeface="Calibri" panose="020F0502020204030204" pitchFamily="34" charset="0"/>
              </a:rPr>
              <a:t>.</a:t>
            </a:r>
            <a:endParaRPr lang="en-US" sz="2200" i="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A9A46A1C-CB9A-10FA-EA83-1759600B9151}"/>
              </a:ext>
            </a:extLst>
          </p:cNvPr>
          <p:cNvSpPr/>
          <p:nvPr/>
        </p:nvSpPr>
        <p:spPr>
          <a:xfrm rot="18900000">
            <a:off x="5007513" y="2018431"/>
            <a:ext cx="362596" cy="362596"/>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BADE98D-67E7-68E7-1AF0-392F3151D669}"/>
              </a:ext>
            </a:extLst>
          </p:cNvPr>
          <p:cNvSpPr/>
          <p:nvPr/>
        </p:nvSpPr>
        <p:spPr>
          <a:xfrm rot="18900000">
            <a:off x="10807089" y="2018431"/>
            <a:ext cx="362596" cy="362596"/>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BE4BCB0-3ED7-8879-E373-72776AC65BA1}"/>
              </a:ext>
            </a:extLst>
          </p:cNvPr>
          <p:cNvCxnSpPr>
            <a:cxnSpLocks/>
          </p:cNvCxnSpPr>
          <p:nvPr/>
        </p:nvCxnSpPr>
        <p:spPr>
          <a:xfrm flipH="1">
            <a:off x="6288462" y="3500069"/>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7BE446B-C763-09DC-7699-1FEB8D343668}"/>
              </a:ext>
            </a:extLst>
          </p:cNvPr>
          <p:cNvCxnSpPr>
            <a:cxnSpLocks/>
          </p:cNvCxnSpPr>
          <p:nvPr/>
        </p:nvCxnSpPr>
        <p:spPr>
          <a:xfrm flipH="1">
            <a:off x="474601" y="2971322"/>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DDC25D4-CB02-C9E3-C738-F19BF71DD0DA}"/>
              </a:ext>
            </a:extLst>
          </p:cNvPr>
          <p:cNvCxnSpPr>
            <a:cxnSpLocks/>
          </p:cNvCxnSpPr>
          <p:nvPr/>
        </p:nvCxnSpPr>
        <p:spPr>
          <a:xfrm flipH="1">
            <a:off x="441698" y="3780947"/>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2442C07F-C7C8-7D63-7663-398B5BB55A61}"/>
              </a:ext>
            </a:extLst>
          </p:cNvPr>
          <p:cNvSpPr/>
          <p:nvPr/>
        </p:nvSpPr>
        <p:spPr>
          <a:xfrm rot="7284482">
            <a:off x="2774035" y="58101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8705554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B37D0-150B-8262-8802-D947372D9262}"/>
            </a:ext>
          </a:extLst>
        </p:cNvPr>
        <p:cNvGrpSpPr/>
        <p:nvPr/>
      </p:nvGrpSpPr>
      <p:grpSpPr>
        <a:xfrm>
          <a:off x="0" y="0"/>
          <a:ext cx="0" cy="0"/>
          <a:chOff x="0" y="0"/>
          <a:chExt cx="0" cy="0"/>
        </a:xfrm>
      </p:grpSpPr>
      <p:sp>
        <p:nvSpPr>
          <p:cNvPr id="172" name="Rectangle 171">
            <a:extLst>
              <a:ext uri="{FF2B5EF4-FFF2-40B4-BE49-F238E27FC236}">
                <a16:creationId xmlns:a16="http://schemas.microsoft.com/office/drawing/2014/main" id="{B0498D6C-3B94-0A74-A773-6B82F52F5178}"/>
              </a:ext>
            </a:extLst>
          </p:cNvPr>
          <p:cNvSpPr/>
          <p:nvPr/>
        </p:nvSpPr>
        <p:spPr>
          <a:xfrm flipH="1">
            <a:off x="-5" y="3309655"/>
            <a:ext cx="12240501" cy="306795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4" name="Graphic 7">
            <a:extLst>
              <a:ext uri="{FF2B5EF4-FFF2-40B4-BE49-F238E27FC236}">
                <a16:creationId xmlns:a16="http://schemas.microsoft.com/office/drawing/2014/main" id="{03E7CE0B-E916-99C6-659F-420F28CE779E}"/>
              </a:ext>
            </a:extLst>
          </p:cNvPr>
          <p:cNvSpPr/>
          <p:nvPr/>
        </p:nvSpPr>
        <p:spPr>
          <a:xfrm>
            <a:off x="8547606" y="430341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Rounded Rectangle 14">
            <a:extLst>
              <a:ext uri="{FF2B5EF4-FFF2-40B4-BE49-F238E27FC236}">
                <a16:creationId xmlns:a16="http://schemas.microsoft.com/office/drawing/2014/main" id="{2781FC8E-0926-4815-E181-FCA57E36F38C}"/>
              </a:ext>
            </a:extLst>
          </p:cNvPr>
          <p:cNvSpPr/>
          <p:nvPr/>
        </p:nvSpPr>
        <p:spPr>
          <a:xfrm>
            <a:off x="434990" y="2360097"/>
            <a:ext cx="362645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239B7DE4-9767-0E22-8694-4BEB2409DBF0}"/>
              </a:ext>
            </a:extLst>
          </p:cNvPr>
          <p:cNvSpPr/>
          <p:nvPr/>
        </p:nvSpPr>
        <p:spPr>
          <a:xfrm>
            <a:off x="434990" y="2374111"/>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E8068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ounded Rectangle 25">
            <a:extLst>
              <a:ext uri="{FF2B5EF4-FFF2-40B4-BE49-F238E27FC236}">
                <a16:creationId xmlns:a16="http://schemas.microsoft.com/office/drawing/2014/main" id="{D57228CD-A998-583F-5194-76ACAF413368}"/>
              </a:ext>
            </a:extLst>
          </p:cNvPr>
          <p:cNvSpPr/>
          <p:nvPr/>
        </p:nvSpPr>
        <p:spPr>
          <a:xfrm>
            <a:off x="4268142" y="2348532"/>
            <a:ext cx="362645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8F96F36B-1322-7BCC-7114-D165D32CFA88}"/>
              </a:ext>
            </a:extLst>
          </p:cNvPr>
          <p:cNvSpPr/>
          <p:nvPr/>
        </p:nvSpPr>
        <p:spPr>
          <a:xfrm>
            <a:off x="8124238" y="2349111"/>
            <a:ext cx="362645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1F870D98-509D-E727-07F1-01531407CA3B}"/>
              </a:ext>
            </a:extLst>
          </p:cNvPr>
          <p:cNvSpPr/>
          <p:nvPr/>
        </p:nvSpPr>
        <p:spPr>
          <a:xfrm>
            <a:off x="8136938" y="2363125"/>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22BDBF"/>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11">
            <a:extLst>
              <a:ext uri="{FF2B5EF4-FFF2-40B4-BE49-F238E27FC236}">
                <a16:creationId xmlns:a16="http://schemas.microsoft.com/office/drawing/2014/main" id="{740AF397-8B51-31F3-B98A-B67737C3D9FE}"/>
              </a:ext>
            </a:extLst>
          </p:cNvPr>
          <p:cNvSpPr/>
          <p:nvPr/>
        </p:nvSpPr>
        <p:spPr>
          <a:xfrm>
            <a:off x="447690" y="3429000"/>
            <a:ext cx="3626452" cy="2044996"/>
          </a:xfrm>
          <a:prstGeom prst="rect">
            <a:avLst/>
          </a:prstGeom>
          <a:noFill/>
          <a:ln/>
        </p:spPr>
        <p:txBody>
          <a:bodyPr wrap="square" rtlCol="0" anchor="t"/>
          <a:lstStyle/>
          <a:p>
            <a:pPr algn="ctr">
              <a:lnSpc>
                <a:spcPts val="226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False or inaccurate information spread not necessarily intentionally</a:t>
            </a:r>
          </a:p>
        </p:txBody>
      </p:sp>
      <p:sp>
        <p:nvSpPr>
          <p:cNvPr id="38" name="Freeform 37">
            <a:extLst>
              <a:ext uri="{FF2B5EF4-FFF2-40B4-BE49-F238E27FC236}">
                <a16:creationId xmlns:a16="http://schemas.microsoft.com/office/drawing/2014/main" id="{DDEFED2F-85EC-12B3-34A4-BF7E3C2A52BD}"/>
              </a:ext>
            </a:extLst>
          </p:cNvPr>
          <p:cNvSpPr/>
          <p:nvPr/>
        </p:nvSpPr>
        <p:spPr>
          <a:xfrm>
            <a:off x="4280842" y="2362546"/>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713293"/>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Text 10">
            <a:extLst>
              <a:ext uri="{FF2B5EF4-FFF2-40B4-BE49-F238E27FC236}">
                <a16:creationId xmlns:a16="http://schemas.microsoft.com/office/drawing/2014/main" id="{89D946DE-CFE0-5FD2-263A-547614B527C2}"/>
              </a:ext>
            </a:extLst>
          </p:cNvPr>
          <p:cNvSpPr/>
          <p:nvPr/>
        </p:nvSpPr>
        <p:spPr>
          <a:xfrm>
            <a:off x="465866" y="2663748"/>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Misinformation</a:t>
            </a:r>
          </a:p>
        </p:txBody>
      </p:sp>
      <p:sp>
        <p:nvSpPr>
          <p:cNvPr id="40" name="Text 11">
            <a:extLst>
              <a:ext uri="{FF2B5EF4-FFF2-40B4-BE49-F238E27FC236}">
                <a16:creationId xmlns:a16="http://schemas.microsoft.com/office/drawing/2014/main" id="{B273BE6E-5347-F163-1245-F8EEA2D53772}"/>
              </a:ext>
            </a:extLst>
          </p:cNvPr>
          <p:cNvSpPr/>
          <p:nvPr/>
        </p:nvSpPr>
        <p:spPr>
          <a:xfrm>
            <a:off x="4270598" y="3449681"/>
            <a:ext cx="3626452" cy="2044996"/>
          </a:xfrm>
          <a:prstGeom prst="rect">
            <a:avLst/>
          </a:prstGeom>
          <a:noFill/>
          <a:ln/>
        </p:spPr>
        <p:txBody>
          <a:bodyPr wrap="square" rtlCol="0" anchor="t"/>
          <a:lstStyle/>
          <a:p>
            <a:pPr algn="ctr">
              <a:lnSpc>
                <a:spcPts val="226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False information deliberately created and disseminated</a:t>
            </a:r>
          </a:p>
        </p:txBody>
      </p:sp>
      <p:sp>
        <p:nvSpPr>
          <p:cNvPr id="41" name="Text 10">
            <a:extLst>
              <a:ext uri="{FF2B5EF4-FFF2-40B4-BE49-F238E27FC236}">
                <a16:creationId xmlns:a16="http://schemas.microsoft.com/office/drawing/2014/main" id="{27254B0D-5671-8DC0-B711-5112A5F277FE}"/>
              </a:ext>
            </a:extLst>
          </p:cNvPr>
          <p:cNvSpPr/>
          <p:nvPr/>
        </p:nvSpPr>
        <p:spPr>
          <a:xfrm>
            <a:off x="4288774" y="2684429"/>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Disinformation</a:t>
            </a:r>
          </a:p>
        </p:txBody>
      </p:sp>
      <p:sp>
        <p:nvSpPr>
          <p:cNvPr id="42" name="Text 11">
            <a:extLst>
              <a:ext uri="{FF2B5EF4-FFF2-40B4-BE49-F238E27FC236}">
                <a16:creationId xmlns:a16="http://schemas.microsoft.com/office/drawing/2014/main" id="{C867E534-E6DE-D2A3-CF67-D3DE7002BF3A}"/>
              </a:ext>
            </a:extLst>
          </p:cNvPr>
          <p:cNvSpPr/>
          <p:nvPr/>
        </p:nvSpPr>
        <p:spPr>
          <a:xfrm>
            <a:off x="8183450" y="3449681"/>
            <a:ext cx="3626452" cy="2044996"/>
          </a:xfrm>
          <a:prstGeom prst="rect">
            <a:avLst/>
          </a:prstGeom>
          <a:noFill/>
          <a:ln/>
        </p:spPr>
        <p:txBody>
          <a:bodyPr wrap="square" rtlCol="0" anchor="t"/>
          <a:lstStyle/>
          <a:p>
            <a:pPr algn="ctr">
              <a:lnSpc>
                <a:spcPts val="226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Changing content, context, or data in order </a:t>
            </a:r>
          </a:p>
          <a:p>
            <a:pPr algn="ctr">
              <a:lnSpc>
                <a:spcPts val="226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To influence the recipient</a:t>
            </a:r>
          </a:p>
        </p:txBody>
      </p:sp>
      <p:sp>
        <p:nvSpPr>
          <p:cNvPr id="43" name="Text 10">
            <a:extLst>
              <a:ext uri="{FF2B5EF4-FFF2-40B4-BE49-F238E27FC236}">
                <a16:creationId xmlns:a16="http://schemas.microsoft.com/office/drawing/2014/main" id="{35065977-CEBE-3B6F-9FC9-FFB2422D3382}"/>
              </a:ext>
            </a:extLst>
          </p:cNvPr>
          <p:cNvSpPr/>
          <p:nvPr/>
        </p:nvSpPr>
        <p:spPr>
          <a:xfrm>
            <a:off x="8201626" y="2684429"/>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Manipulation</a:t>
            </a:r>
          </a:p>
        </p:txBody>
      </p:sp>
      <p:sp>
        <p:nvSpPr>
          <p:cNvPr id="46" name="Text Placeholder 11">
            <a:extLst>
              <a:ext uri="{FF2B5EF4-FFF2-40B4-BE49-F238E27FC236}">
                <a16:creationId xmlns:a16="http://schemas.microsoft.com/office/drawing/2014/main" id="{3A30C8ED-D39B-C7AF-6ABF-08FBB396838F}"/>
              </a:ext>
            </a:extLst>
          </p:cNvPr>
          <p:cNvSpPr txBox="1">
            <a:spLocks/>
          </p:cNvSpPr>
          <p:nvPr/>
        </p:nvSpPr>
        <p:spPr>
          <a:xfrm>
            <a:off x="-5" y="759037"/>
            <a:ext cx="12064626"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3520"/>
              </a:lnSpc>
              <a:spcBef>
                <a:spcPts val="0"/>
              </a:spcBef>
              <a:buNone/>
            </a:pPr>
            <a:r>
              <a:rPr lang="en-US" sz="3600" b="1" dirty="0">
                <a:solidFill>
                  <a:srgbClr val="10153D"/>
                </a:solidFill>
                <a:latin typeface="Calibri" panose="020F0502020204030204" pitchFamily="34" charset="0"/>
                <a:cs typeface="Calibri" panose="020F0502020204030204" pitchFamily="34" charset="0"/>
              </a:rPr>
              <a:t>Misinformation, disinformation and </a:t>
            </a:r>
          </a:p>
          <a:p>
            <a:pPr marL="0" indent="0" algn="ctr">
              <a:lnSpc>
                <a:spcPts val="3520"/>
              </a:lnSpc>
              <a:spcBef>
                <a:spcPts val="0"/>
              </a:spcBef>
              <a:buNone/>
            </a:pPr>
            <a:r>
              <a:rPr lang="en-US" sz="3600" b="1" dirty="0">
                <a:solidFill>
                  <a:srgbClr val="10153D"/>
                </a:solidFill>
                <a:latin typeface="Calibri" panose="020F0502020204030204" pitchFamily="34" charset="0"/>
                <a:cs typeface="Calibri" panose="020F0502020204030204" pitchFamily="34" charset="0"/>
              </a:rPr>
              <a:t>manipulation are not the same thing.</a:t>
            </a:r>
          </a:p>
          <a:p>
            <a:pPr marL="0" indent="0" algn="ctr">
              <a:lnSpc>
                <a:spcPts val="3520"/>
              </a:lnSpc>
              <a:spcBef>
                <a:spcPts val="0"/>
              </a:spcBef>
              <a:buNone/>
            </a:pPr>
            <a:endParaRPr lang="en-US" sz="3600" b="1" dirty="0">
              <a:solidFill>
                <a:srgbClr val="22BDBF"/>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11E7731D-10AC-8B34-C021-4197D62518B7}"/>
              </a:ext>
            </a:extLst>
          </p:cNvPr>
          <p:cNvSpPr/>
          <p:nvPr/>
        </p:nvSpPr>
        <p:spPr>
          <a:xfrm rot="13442387" flipH="1">
            <a:off x="9793677" y="141975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999697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5F8E-AA2D-449A-3F03-6E868C3969E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57A8E7-B4C7-DE4C-7EC7-A551E90E54DD}"/>
              </a:ext>
            </a:extLst>
          </p:cNvPr>
          <p:cNvSpPr>
            <a:spLocks noGrp="1"/>
          </p:cNvSpPr>
          <p:nvPr>
            <p:ph type="body" sz="quarter" idx="16"/>
          </p:nvPr>
        </p:nvSpPr>
        <p:spPr>
          <a:xfrm>
            <a:off x="5297322" y="2639356"/>
            <a:ext cx="6213359" cy="2425420"/>
          </a:xfrm>
        </p:spPr>
        <p:txBody>
          <a:bodyPr>
            <a:noAutofit/>
          </a:bodyPr>
          <a:lstStyle/>
          <a:p>
            <a:r>
              <a:rPr lang="en-US" dirty="0"/>
              <a:t>Deepfakes</a:t>
            </a:r>
          </a:p>
          <a:p>
            <a:endParaRPr lang="en-US" b="1" dirty="0"/>
          </a:p>
          <a:p>
            <a:r>
              <a:rPr lang="en-US" b="1" dirty="0"/>
              <a:t>(20 min)</a:t>
            </a:r>
            <a:r>
              <a:rPr lang="en-US" dirty="0"/>
              <a:t>	</a:t>
            </a:r>
          </a:p>
          <a:p>
            <a:endParaRPr lang="en-US" dirty="0"/>
          </a:p>
        </p:txBody>
      </p:sp>
      <p:sp>
        <p:nvSpPr>
          <p:cNvPr id="5" name="Text Placeholder 4">
            <a:extLst>
              <a:ext uri="{FF2B5EF4-FFF2-40B4-BE49-F238E27FC236}">
                <a16:creationId xmlns:a16="http://schemas.microsoft.com/office/drawing/2014/main" id="{985CFF51-A903-5B2B-E10E-D5F6DC7A980D}"/>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9F6B9833-BCD6-FEF9-3C37-1D145038E97F}"/>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753078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7431F-9FB3-2360-43F3-5385AFFB1F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FCDED1-015B-56E3-5560-42A3EFF09DC9}"/>
              </a:ext>
            </a:extLst>
          </p:cNvPr>
          <p:cNvSpPr/>
          <p:nvPr/>
        </p:nvSpPr>
        <p:spPr>
          <a:xfrm flipH="1" flipV="1">
            <a:off x="0" y="-5"/>
            <a:ext cx="4075896"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19BF1D1-CEF7-9D24-041C-F46DCDB2C14A}"/>
              </a:ext>
            </a:extLst>
          </p:cNvPr>
          <p:cNvSpPr txBox="1">
            <a:spLocks/>
          </p:cNvSpPr>
          <p:nvPr/>
        </p:nvSpPr>
        <p:spPr>
          <a:xfrm>
            <a:off x="346192" y="507221"/>
            <a:ext cx="348297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Deepfakes: Why They’re Difficult to Detect</a:t>
            </a:r>
          </a:p>
          <a:p>
            <a:pPr marL="0" indent="0">
              <a:buNone/>
            </a:pPr>
            <a:endParaRPr lang="en-US" sz="3600" b="1" dirty="0">
              <a:solidFill>
                <a:schemeClr val="bg1"/>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49FA0681-AE6F-2DF1-1109-72BA683667CA}"/>
              </a:ext>
            </a:extLst>
          </p:cNvPr>
          <p:cNvSpPr txBox="1"/>
          <p:nvPr/>
        </p:nvSpPr>
        <p:spPr>
          <a:xfrm>
            <a:off x="4531058" y="507221"/>
            <a:ext cx="7206750" cy="5632311"/>
          </a:xfrm>
          <a:prstGeom prst="rect">
            <a:avLst/>
          </a:prstGeom>
          <a:noFill/>
        </p:spPr>
        <p:txBody>
          <a:bodyPr wrap="square" numCol="1" rtlCol="0">
            <a:spAutoFit/>
          </a:bodyPr>
          <a:lstStyle/>
          <a:p>
            <a:pPr marL="342900" indent="-342900">
              <a:buClr>
                <a:srgbClr val="24C3C6"/>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A deepfake is a piece of media created or altered using artificial intelligence to make it look as though someone said or did something they never did. </a:t>
            </a:r>
            <a:r>
              <a:rPr lang="en-US" sz="2400" dirty="0">
                <a:solidFill>
                  <a:srgbClr val="10153D"/>
                </a:solidFill>
                <a:latin typeface="Calibri" panose="020F0502020204030204" pitchFamily="34" charset="0"/>
                <a:cs typeface="Calibri" panose="020F0502020204030204" pitchFamily="34" charset="0"/>
              </a:rPr>
              <a:t>Sophisticated algorithms can blend real footage with computer‑generated imagery and audio so seamlessly that it’s often impossible to tell just by looking or listening.</a:t>
            </a:r>
          </a:p>
          <a:p>
            <a:pPr marL="342900" indent="-342900">
              <a:buClr>
                <a:srgbClr val="24C3C6"/>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342900" indent="-342900">
              <a:buClr>
                <a:srgbClr val="24C3C6"/>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This technology has improved rapidly.  </a:t>
            </a:r>
            <a:r>
              <a:rPr lang="en-US" sz="2400" dirty="0">
                <a:solidFill>
                  <a:srgbClr val="10153D"/>
                </a:solidFill>
                <a:latin typeface="Calibri" panose="020F0502020204030204" pitchFamily="34" charset="0"/>
                <a:cs typeface="Calibri" panose="020F0502020204030204" pitchFamily="34" charset="0"/>
              </a:rPr>
              <a:t>It no longer leaves obvious glitches or “tells” like mismatched lips or blurred backgrounds. That’s why even experienced journalists and digital forensics experts can struggle to spot a well‑made fake.</a:t>
            </a:r>
          </a:p>
          <a:p>
            <a:pPr marL="342900" indent="-342900">
              <a:buClr>
                <a:srgbClr val="24C3C6"/>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342900" indent="-342900">
              <a:buClr>
                <a:srgbClr val="24C3C6"/>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75192D59-2E5E-CBD0-2F05-C12EED8E06D2}"/>
              </a:ext>
            </a:extLst>
          </p:cNvPr>
          <p:cNvSpPr/>
          <p:nvPr/>
        </p:nvSpPr>
        <p:spPr>
          <a:xfrm>
            <a:off x="-726823" y="403447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2296BBA-8B29-2D2A-B113-3EBA5541606E}"/>
              </a:ext>
            </a:extLst>
          </p:cNvPr>
          <p:cNvSpPr/>
          <p:nvPr/>
        </p:nvSpPr>
        <p:spPr>
          <a:xfrm rot="16200000">
            <a:off x="3019128"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717C55-8F77-39BC-C83A-B86FD93028F2}"/>
              </a:ext>
            </a:extLst>
          </p:cNvPr>
          <p:cNvSpPr/>
          <p:nvPr/>
        </p:nvSpPr>
        <p:spPr>
          <a:xfrm rot="970622">
            <a:off x="2742883" y="29771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45031095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11961</TotalTime>
  <Words>4868</Words>
  <Application>Microsoft Macintosh PowerPoint</Application>
  <PresentationFormat>Widescreen</PresentationFormat>
  <Paragraphs>468</Paragraphs>
  <Slides>68</Slides>
  <Notes>66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68</vt:i4>
      </vt:variant>
    </vt:vector>
  </HeadingPairs>
  <TitlesOfParts>
    <vt:vector size="78" baseType="lpstr">
      <vt:lpstr>Aptos</vt:lpstr>
      <vt:lpstr>Arial</vt:lpstr>
      <vt:lpstr>Calibri</vt:lpstr>
      <vt:lpstr>Century Gothic</vt:lpstr>
      <vt:lpstr>Courier New</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320</cp:revision>
  <dcterms:created xsi:type="dcterms:W3CDTF">2020-10-14T13:32:04Z</dcterms:created>
  <dcterms:modified xsi:type="dcterms:W3CDTF">2026-07-06T21:32:28Z</dcterms:modified>
</cp:coreProperties>
</file>