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4" r:id="rId1"/>
    <p:sldMasterId id="2147483932" r:id="rId2"/>
  </p:sldMasterIdLst>
  <p:notesMasterIdLst>
    <p:notesMasterId r:id="rId9"/>
  </p:notesMasterIdLst>
  <p:handoutMasterIdLst>
    <p:handoutMasterId r:id="rId10"/>
  </p:handoutMasterIdLst>
  <p:sldIdLst>
    <p:sldId id="374" r:id="rId3"/>
    <p:sldId id="375" r:id="rId4"/>
    <p:sldId id="376" r:id="rId5"/>
    <p:sldId id="377" r:id="rId6"/>
    <p:sldId id="378" r:id="rId7"/>
    <p:sldId id="382" r:id="rId8"/>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B9BE"/>
    <a:srgbClr val="299AB4"/>
    <a:srgbClr val="E8068C"/>
    <a:srgbClr val="702892"/>
    <a:srgbClr val="3171A7"/>
    <a:srgbClr val="2E7EAB"/>
    <a:srgbClr val="E63275"/>
    <a:srgbClr val="3C3795"/>
    <a:srgbClr val="10153D"/>
    <a:srgbClr val="22BD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8" autoAdjust="0"/>
    <p:restoredTop sz="94663"/>
  </p:normalViewPr>
  <p:slideViewPr>
    <p:cSldViewPr snapToGrid="0" snapToObjects="1">
      <p:cViewPr>
        <p:scale>
          <a:sx n="66" d="100"/>
          <a:sy n="66" d="100"/>
        </p:scale>
        <p:origin x="2251" y="-802"/>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snapToObjects="1">
      <p:cViewPr varScale="1">
        <p:scale>
          <a:sx n="64" d="100"/>
          <a:sy n="64" d="100"/>
        </p:scale>
        <p:origin x="2832"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8/12/2025</a:t>
            </a:fld>
            <a:endParaRPr lang="en-US"/>
          </a:p>
        </p:txBody>
      </p:sp>
      <p:sp>
        <p:nvSpPr>
          <p:cNvPr id="4" name="Footer Placeholder 3">
            <a:extLst>
              <a:ext uri="{FF2B5EF4-FFF2-40B4-BE49-F238E27FC236}">
                <a16:creationId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8/12/2025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hyperlink" Target="https://creativecommons.org/licenses/by/4.0/?ref=chooser-v1"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creativecommons.org/licenses/by/4.0/?ref=chooser-v1"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C69D885B-6E97-79DF-C835-40553C2845E3}"/>
              </a:ext>
            </a:extLst>
          </p:cNvPr>
          <p:cNvSpPr/>
          <p:nvPr userDrawn="1"/>
        </p:nvSpPr>
        <p:spPr>
          <a:xfrm>
            <a:off x="3428764" y="0"/>
            <a:ext cx="3786322" cy="3486829"/>
          </a:xfrm>
          <a:custGeom>
            <a:avLst/>
            <a:gdLst>
              <a:gd name="connsiteX0" fmla="*/ 6837539 w 6837538"/>
              <a:gd name="connsiteY0" fmla="*/ 747378 h 7584050"/>
              <a:gd name="connsiteX1" fmla="*/ 6837539 w 6837538"/>
              <a:gd name="connsiteY1" fmla="*/ 7584051 h 7584050"/>
              <a:gd name="connsiteX2" fmla="*/ 1567906 w 6837538"/>
              <a:gd name="connsiteY2" fmla="*/ 7584051 h 7584050"/>
              <a:gd name="connsiteX3" fmla="*/ 0 w 6837538"/>
              <a:gd name="connsiteY3" fmla="*/ 6015782 h 7584050"/>
              <a:gd name="connsiteX4" fmla="*/ 0 w 6837538"/>
              <a:gd name="connsiteY4" fmla="*/ 0 h 7584050"/>
              <a:gd name="connsiteX5" fmla="*/ 6090334 w 6837538"/>
              <a:gd name="connsiteY5" fmla="*/ 0 h 7584050"/>
              <a:gd name="connsiteX6" fmla="*/ 6837539 w 6837538"/>
              <a:gd name="connsiteY6" fmla="*/ 747378 h 758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37538" h="7584050">
                <a:moveTo>
                  <a:pt x="6837539" y="747378"/>
                </a:moveTo>
                <a:lnTo>
                  <a:pt x="6837539" y="7584051"/>
                </a:lnTo>
                <a:lnTo>
                  <a:pt x="1567906" y="7584051"/>
                </a:lnTo>
                <a:cubicBezTo>
                  <a:pt x="703108" y="7584051"/>
                  <a:pt x="0" y="6880780"/>
                  <a:pt x="0" y="6015782"/>
                </a:cubicBezTo>
                <a:lnTo>
                  <a:pt x="0" y="0"/>
                </a:lnTo>
                <a:lnTo>
                  <a:pt x="6090334" y="0"/>
                </a:lnTo>
                <a:cubicBezTo>
                  <a:pt x="6501910" y="0"/>
                  <a:pt x="6837539" y="333257"/>
                  <a:pt x="6837539" y="747378"/>
                </a:cubicBezTo>
                <a:close/>
              </a:path>
            </a:pathLst>
          </a:custGeom>
          <a:solidFill>
            <a:srgbClr val="3C3795"/>
          </a:solidFill>
          <a:ln w="24491" cap="flat">
            <a:noFill/>
            <a:prstDash val="solid"/>
            <a:miter/>
          </a:ln>
        </p:spPr>
        <p:txBody>
          <a:bodyPr rtlCol="0" anchor="ctr"/>
          <a:lstStyle/>
          <a:p>
            <a:endParaRPr lang="en-US" dirty="0"/>
          </a:p>
        </p:txBody>
      </p:sp>
      <p:sp>
        <p:nvSpPr>
          <p:cNvPr id="244" name="Freeform 243">
            <a:extLst>
              <a:ext uri="{FF2B5EF4-FFF2-40B4-BE49-F238E27FC236}">
                <a16:creationId xmlns:a16="http://schemas.microsoft.com/office/drawing/2014/main" id="{D5246388-44E0-F4B8-B4AD-8941899CAF26}"/>
              </a:ext>
            </a:extLst>
          </p:cNvPr>
          <p:cNvSpPr/>
          <p:nvPr userDrawn="1"/>
        </p:nvSpPr>
        <p:spPr>
          <a:xfrm rot="16200000">
            <a:off x="1728368" y="7314032"/>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grpSp>
        <p:nvGrpSpPr>
          <p:cNvPr id="248" name="Graphic 95">
            <a:extLst>
              <a:ext uri="{FF2B5EF4-FFF2-40B4-BE49-F238E27FC236}">
                <a16:creationId xmlns:a16="http://schemas.microsoft.com/office/drawing/2014/main" id="{15BFE4AB-44F0-CCF7-FF42-48970F3744AF}"/>
              </a:ext>
            </a:extLst>
          </p:cNvPr>
          <p:cNvGrpSpPr/>
          <p:nvPr userDrawn="1"/>
        </p:nvGrpSpPr>
        <p:grpSpPr>
          <a:xfrm>
            <a:off x="4437069" y="9204083"/>
            <a:ext cx="1509109" cy="423922"/>
            <a:chOff x="584588" y="9078286"/>
            <a:chExt cx="1509109" cy="423922"/>
          </a:xfrm>
          <a:solidFill>
            <a:srgbClr val="000000"/>
          </a:solidFill>
        </p:grpSpPr>
        <p:sp>
          <p:nvSpPr>
            <p:cNvPr id="249" name="Freeform 248">
              <a:extLst>
                <a:ext uri="{FF2B5EF4-FFF2-40B4-BE49-F238E27FC236}">
                  <a16:creationId xmlns:a16="http://schemas.microsoft.com/office/drawing/2014/main" id="{B155D487-DB76-BC81-C7B8-F4F7B7341AA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FDE2570-BDA0-9F72-94C1-863714BBEB66}"/>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grpSp>
      <p:sp>
        <p:nvSpPr>
          <p:cNvPr id="251" name="Text Placeholder 23">
            <a:extLst>
              <a:ext uri="{FF2B5EF4-FFF2-40B4-BE49-F238E27FC236}">
                <a16:creationId xmlns:a16="http://schemas.microsoft.com/office/drawing/2014/main" id="{1CD6A7E6-CDC7-2880-98A0-8B64EDAB0A2E}"/>
              </a:ext>
            </a:extLst>
          </p:cNvPr>
          <p:cNvSpPr>
            <a:spLocks noGrp="1"/>
          </p:cNvSpPr>
          <p:nvPr>
            <p:ph type="body" sz="quarter" idx="17" hasCustomPrompt="1"/>
          </p:nvPr>
        </p:nvSpPr>
        <p:spPr>
          <a:xfrm>
            <a:off x="4481399" y="9243346"/>
            <a:ext cx="1230818"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2025</a:t>
            </a:r>
          </a:p>
          <a:p>
            <a:pPr lvl="0"/>
            <a:r>
              <a:rPr lang="en-US" dirty="0"/>
              <a:t>Document Name</a:t>
            </a:r>
          </a:p>
        </p:txBody>
      </p:sp>
      <p:sp>
        <p:nvSpPr>
          <p:cNvPr id="252" name="Text Placeholder 23">
            <a:extLst>
              <a:ext uri="{FF2B5EF4-FFF2-40B4-BE49-F238E27FC236}">
                <a16:creationId xmlns:a16="http://schemas.microsoft.com/office/drawing/2014/main" id="{BFAE93F3-4632-98F5-E1A5-45987232A254}"/>
              </a:ext>
            </a:extLst>
          </p:cNvPr>
          <p:cNvSpPr>
            <a:spLocks noGrp="1"/>
          </p:cNvSpPr>
          <p:nvPr>
            <p:ph type="body" sz="quarter" idx="18" hasCustomPrompt="1"/>
          </p:nvPr>
        </p:nvSpPr>
        <p:spPr>
          <a:xfrm>
            <a:off x="6045666" y="9236816"/>
            <a:ext cx="1287131"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315" name="Text Placeholder 32">
            <a:extLst>
              <a:ext uri="{FF2B5EF4-FFF2-40B4-BE49-F238E27FC236}">
                <a16:creationId xmlns:a16="http://schemas.microsoft.com/office/drawing/2014/main" id="{B8487509-53BB-388F-006A-4BAD6505048E}"/>
              </a:ext>
            </a:extLst>
          </p:cNvPr>
          <p:cNvSpPr>
            <a:spLocks noGrp="1"/>
          </p:cNvSpPr>
          <p:nvPr>
            <p:ph type="body" sz="quarter" idx="11" hasCustomPrompt="1"/>
          </p:nvPr>
        </p:nvSpPr>
        <p:spPr>
          <a:xfrm>
            <a:off x="3844501" y="1777740"/>
            <a:ext cx="2951698" cy="574616"/>
          </a:xfrm>
          <a:prstGeom prst="rect">
            <a:avLst/>
          </a:prstGeom>
        </p:spPr>
        <p:txBody>
          <a:bodyPr>
            <a:noAutofit/>
          </a:bodyPr>
          <a:lstStyle>
            <a:lvl1pPr marL="0" indent="0" algn="l">
              <a:lnSpc>
                <a:spcPts val="36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316" name="Text Placeholder 32">
            <a:extLst>
              <a:ext uri="{FF2B5EF4-FFF2-40B4-BE49-F238E27FC236}">
                <a16:creationId xmlns:a16="http://schemas.microsoft.com/office/drawing/2014/main" id="{3CBD3FC8-89A0-DA5D-9DB5-3777CCB10C5D}"/>
              </a:ext>
            </a:extLst>
          </p:cNvPr>
          <p:cNvSpPr>
            <a:spLocks noGrp="1"/>
          </p:cNvSpPr>
          <p:nvPr>
            <p:ph type="body" sz="quarter" idx="16" hasCustomPrompt="1"/>
          </p:nvPr>
        </p:nvSpPr>
        <p:spPr>
          <a:xfrm>
            <a:off x="3863913" y="961594"/>
            <a:ext cx="2980605" cy="751695"/>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10" name="Picture Placeholder 9">
            <a:extLst>
              <a:ext uri="{FF2B5EF4-FFF2-40B4-BE49-F238E27FC236}">
                <a16:creationId xmlns:a16="http://schemas.microsoft.com/office/drawing/2014/main" id="{6AB5982D-BFAE-D978-DDDB-FC0A18FBFF52}"/>
              </a:ext>
            </a:extLst>
          </p:cNvPr>
          <p:cNvSpPr>
            <a:spLocks noGrp="1"/>
          </p:cNvSpPr>
          <p:nvPr>
            <p:ph type="pic" sz="quarter" idx="44"/>
          </p:nvPr>
        </p:nvSpPr>
        <p:spPr>
          <a:xfrm>
            <a:off x="324576" y="0"/>
            <a:ext cx="6498391" cy="6847921"/>
          </a:xfrm>
          <a:custGeom>
            <a:avLst/>
            <a:gdLst>
              <a:gd name="connsiteX0" fmla="*/ 0 w 6498391"/>
              <a:gd name="connsiteY0" fmla="*/ 0 h 6847921"/>
              <a:gd name="connsiteX1" fmla="*/ 3104188 w 6498391"/>
              <a:gd name="connsiteY1" fmla="*/ 0 h 6847921"/>
              <a:gd name="connsiteX2" fmla="*/ 3104188 w 6498391"/>
              <a:gd name="connsiteY2" fmla="*/ 2507387 h 6847921"/>
              <a:gd name="connsiteX3" fmla="*/ 3104188 w 6498391"/>
              <a:gd name="connsiteY3" fmla="*/ 2765805 h 6847921"/>
              <a:gd name="connsiteX4" fmla="*/ 3972424 w 6498391"/>
              <a:gd name="connsiteY4" fmla="*/ 3486830 h 6847921"/>
              <a:gd name="connsiteX5" fmla="*/ 6498391 w 6498391"/>
              <a:gd name="connsiteY5" fmla="*/ 3486830 h 6847921"/>
              <a:gd name="connsiteX6" fmla="*/ 6498391 w 6498391"/>
              <a:gd name="connsiteY6" fmla="*/ 6847921 h 6847921"/>
              <a:gd name="connsiteX7" fmla="*/ 1659293 w 6498391"/>
              <a:gd name="connsiteY7" fmla="*/ 6847921 h 6847921"/>
              <a:gd name="connsiteX8" fmla="*/ 0 w 6498391"/>
              <a:gd name="connsiteY8" fmla="*/ 4827539 h 684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8391" h="6847921">
                <a:moveTo>
                  <a:pt x="0" y="0"/>
                </a:moveTo>
                <a:lnTo>
                  <a:pt x="3104188" y="0"/>
                </a:lnTo>
                <a:lnTo>
                  <a:pt x="3104188" y="2507387"/>
                </a:lnTo>
                <a:lnTo>
                  <a:pt x="3104188" y="2765805"/>
                </a:lnTo>
                <a:cubicBezTo>
                  <a:pt x="3104188" y="3163495"/>
                  <a:pt x="3493538" y="3486830"/>
                  <a:pt x="3972424" y="3486830"/>
                </a:cubicBezTo>
                <a:lnTo>
                  <a:pt x="6498391" y="3486830"/>
                </a:lnTo>
                <a:lnTo>
                  <a:pt x="6498391" y="6847921"/>
                </a:lnTo>
                <a:lnTo>
                  <a:pt x="1659293" y="6847921"/>
                </a:lnTo>
                <a:cubicBezTo>
                  <a:pt x="743411" y="6847921"/>
                  <a:pt x="0" y="5942733"/>
                  <a:pt x="0" y="4827539"/>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 name="Text Placeholder 23">
            <a:extLst>
              <a:ext uri="{FF2B5EF4-FFF2-40B4-BE49-F238E27FC236}">
                <a16:creationId xmlns:a16="http://schemas.microsoft.com/office/drawing/2014/main" id="{3EFE99C8-30F3-67F3-BAA8-F5A94189B9E3}"/>
              </a:ext>
            </a:extLst>
          </p:cNvPr>
          <p:cNvSpPr>
            <a:spLocks noGrp="1"/>
          </p:cNvSpPr>
          <p:nvPr>
            <p:ph type="body" sz="quarter" idx="43" hasCustomPrompt="1"/>
          </p:nvPr>
        </p:nvSpPr>
        <p:spPr>
          <a:xfrm>
            <a:off x="520700" y="9145638"/>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8" name="Picture 7" descr="Co-funded by the European Union logo in png for web usage">
            <a:extLst>
              <a:ext uri="{FF2B5EF4-FFF2-40B4-BE49-F238E27FC236}">
                <a16:creationId xmlns:a16="http://schemas.microsoft.com/office/drawing/2014/main" id="{B13268B6-BC93-9C34-5099-BAF4C73CF2A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0338" y="9968498"/>
            <a:ext cx="1753255" cy="366260"/>
          </a:xfrm>
          <a:prstGeom prst="rect">
            <a:avLst/>
          </a:prstGeom>
          <a:noFill/>
          <a:ln>
            <a:noFill/>
          </a:ln>
        </p:spPr>
      </p:pic>
      <p:pic>
        <p:nvPicPr>
          <p:cNvPr id="13" name="Picture 12">
            <a:extLst>
              <a:ext uri="{FF2B5EF4-FFF2-40B4-BE49-F238E27FC236}">
                <a16:creationId xmlns:a16="http://schemas.microsoft.com/office/drawing/2014/main" id="{21AD8A24-F1F1-39EC-6EEE-A0B6A1ACFCC7}"/>
              </a:ext>
            </a:extLst>
          </p:cNvPr>
          <p:cNvPicPr>
            <a:picLocks noChangeAspect="1"/>
          </p:cNvPicPr>
          <p:nvPr userDrawn="1"/>
        </p:nvPicPr>
        <p:blipFill>
          <a:blip r:embed="rId3"/>
          <a:stretch>
            <a:fillRect/>
          </a:stretch>
        </p:blipFill>
        <p:spPr>
          <a:xfrm>
            <a:off x="371061" y="7206937"/>
            <a:ext cx="2221492" cy="1580391"/>
          </a:xfrm>
          <a:prstGeom prst="rect">
            <a:avLst/>
          </a:prstGeom>
        </p:spPr>
      </p:pic>
    </p:spTree>
    <p:extLst>
      <p:ext uri="{BB962C8B-B14F-4D97-AF65-F5344CB8AC3E}">
        <p14:creationId xmlns:p14="http://schemas.microsoft.com/office/powerpoint/2010/main" val="7525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706179"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4212469" y="3276997"/>
            <a:ext cx="3019010" cy="6483388"/>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3" name="Slide Number Placeholder 5">
            <a:extLst>
              <a:ext uri="{FF2B5EF4-FFF2-40B4-BE49-F238E27FC236}">
                <a16:creationId xmlns:a16="http://schemas.microsoft.com/office/drawing/2014/main" id="{0CA096AF-F723-AE4C-AB9E-7AF10D1DE2E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DA61400A-1069-3D49-A072-960191F9A978}"/>
              </a:ext>
            </a:extLst>
          </p:cNvPr>
          <p:cNvSpPr/>
          <p:nvPr userDrawn="1"/>
        </p:nvSpPr>
        <p:spPr>
          <a:xfrm>
            <a:off x="236144" y="-13489"/>
            <a:ext cx="7332439" cy="2831758"/>
          </a:xfrm>
          <a:custGeom>
            <a:avLst/>
            <a:gdLst>
              <a:gd name="connsiteX0" fmla="*/ 2161701 w 2161701"/>
              <a:gd name="connsiteY0" fmla="*/ 834840 h 834840"/>
              <a:gd name="connsiteX1" fmla="*/ 301407 w 2161701"/>
              <a:gd name="connsiteY1" fmla="*/ 834840 h 834840"/>
              <a:gd name="connsiteX2" fmla="*/ 0 w 2161701"/>
              <a:gd name="connsiteY2" fmla="*/ 533520 h 834840"/>
              <a:gd name="connsiteX3" fmla="*/ 0 w 2161701"/>
              <a:gd name="connsiteY3" fmla="*/ 0 h 834840"/>
              <a:gd name="connsiteX4" fmla="*/ 2161701 w 2161701"/>
              <a:gd name="connsiteY4" fmla="*/ 0 h 834840"/>
              <a:gd name="connsiteX5" fmla="*/ 2161701 w 2161701"/>
              <a:gd name="connsiteY5" fmla="*/ 834840 h 834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1701" h="834840">
                <a:moveTo>
                  <a:pt x="2161701" y="834840"/>
                </a:moveTo>
                <a:lnTo>
                  <a:pt x="301407" y="834840"/>
                </a:lnTo>
                <a:cubicBezTo>
                  <a:pt x="135039" y="834840"/>
                  <a:pt x="0" y="699840"/>
                  <a:pt x="0" y="533520"/>
                </a:cubicBezTo>
                <a:lnTo>
                  <a:pt x="0" y="0"/>
                </a:lnTo>
                <a:lnTo>
                  <a:pt x="2161701" y="0"/>
                </a:lnTo>
                <a:lnTo>
                  <a:pt x="2161701" y="834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5" y="3373219"/>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0" name="Slide Number Placeholder 5">
            <a:extLst>
              <a:ext uri="{FF2B5EF4-FFF2-40B4-BE49-F238E27FC236}">
                <a16:creationId xmlns:a16="http://schemas.microsoft.com/office/drawing/2014/main" id="{2E0EDBF4-C242-B740-BE4F-C238F887565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4" name="Text Placeholder 32">
            <a:extLst>
              <a:ext uri="{FF2B5EF4-FFF2-40B4-BE49-F238E27FC236}">
                <a16:creationId xmlns:a16="http://schemas.microsoft.com/office/drawing/2014/main" id="{75526359-17BD-16AE-A065-9C196431F866}"/>
              </a:ext>
            </a:extLst>
          </p:cNvPr>
          <p:cNvSpPr>
            <a:spLocks noGrp="1"/>
          </p:cNvSpPr>
          <p:nvPr>
            <p:ph type="body" sz="quarter" idx="34" hasCustomPrompt="1"/>
          </p:nvPr>
        </p:nvSpPr>
        <p:spPr>
          <a:xfrm>
            <a:off x="1235781" y="1979630"/>
            <a:ext cx="5410116" cy="656046"/>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5" name="Text Placeholder 23">
            <a:extLst>
              <a:ext uri="{FF2B5EF4-FFF2-40B4-BE49-F238E27FC236}">
                <a16:creationId xmlns:a16="http://schemas.microsoft.com/office/drawing/2014/main" id="{E5369820-1559-E6DA-6A8E-4EF21464C1EB}"/>
              </a:ext>
            </a:extLst>
          </p:cNvPr>
          <p:cNvSpPr>
            <a:spLocks noGrp="1"/>
          </p:cNvSpPr>
          <p:nvPr>
            <p:ph type="body" sz="quarter" idx="35" hasCustomPrompt="1"/>
          </p:nvPr>
        </p:nvSpPr>
        <p:spPr>
          <a:xfrm>
            <a:off x="1236100" y="352384"/>
            <a:ext cx="5400369" cy="1702659"/>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948815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24369"/>
          </a:xfrm>
          <a:prstGeom prst="rect">
            <a:avLst/>
          </a:prstGeom>
        </p:spPr>
        <p:txBody>
          <a:bodyPr>
            <a:noAutofit/>
          </a:bodyPr>
          <a:lstStyle>
            <a:lvl1pPr marL="0" indent="0" algn="l">
              <a:buNone/>
              <a:defRPr sz="22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Tree>
    <p:extLst>
      <p:ext uri="{BB962C8B-B14F-4D97-AF65-F5344CB8AC3E}">
        <p14:creationId xmlns:p14="http://schemas.microsoft.com/office/powerpoint/2010/main" val="2652959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37243"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437243"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79062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44" name="Freeform 43">
            <a:extLst>
              <a:ext uri="{FF2B5EF4-FFF2-40B4-BE49-F238E27FC236}">
                <a16:creationId xmlns:a16="http://schemas.microsoft.com/office/drawing/2014/main" id="{4721AE0B-70F1-CF4A-833A-F3D35301F8B2}"/>
              </a:ext>
            </a:extLst>
          </p:cNvPr>
          <p:cNvSpPr/>
          <p:nvPr userDrawn="1"/>
        </p:nvSpPr>
        <p:spPr>
          <a:xfrm>
            <a:off x="-30805" y="2886754"/>
            <a:ext cx="7590480"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4" name="Rectangle 33">
            <a:extLst>
              <a:ext uri="{FF2B5EF4-FFF2-40B4-BE49-F238E27FC236}">
                <a16:creationId xmlns:a16="http://schemas.microsoft.com/office/drawing/2014/main" id="{BEB25379-6447-4B4A-8B61-4095955F62EA}"/>
              </a:ext>
            </a:extLst>
          </p:cNvPr>
          <p:cNvSpPr/>
          <p:nvPr userDrawn="1"/>
        </p:nvSpPr>
        <p:spPr>
          <a:xfrm flipV="1">
            <a:off x="3751108" y="3293886"/>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55001" y="751293"/>
            <a:ext cx="2696198" cy="1924369"/>
          </a:xfrm>
          <a:prstGeom prst="rect">
            <a:avLst/>
          </a:prstGeom>
        </p:spPr>
        <p:txBody>
          <a:bodyPr>
            <a:noAutofit/>
          </a:bodyPr>
          <a:lstStyle>
            <a:lvl1pPr marL="0" indent="0" algn="l">
              <a:buNone/>
              <a:defRPr sz="2200" b="1"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6" name="Text Placeholder 32">
            <a:extLst>
              <a:ext uri="{FF2B5EF4-FFF2-40B4-BE49-F238E27FC236}">
                <a16:creationId xmlns:a16="http://schemas.microsoft.com/office/drawing/2014/main" id="{ACD5B979-D0E4-FD45-8E3C-EBA1C4D7AA26}"/>
              </a:ext>
            </a:extLst>
          </p:cNvPr>
          <p:cNvSpPr>
            <a:spLocks noGrp="1"/>
          </p:cNvSpPr>
          <p:nvPr>
            <p:ph type="body" sz="quarter" idx="33" hasCustomPrompt="1"/>
          </p:nvPr>
        </p:nvSpPr>
        <p:spPr>
          <a:xfrm>
            <a:off x="3441426" y="751293"/>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1" name="Text Placeholder 32">
            <a:extLst>
              <a:ext uri="{FF2B5EF4-FFF2-40B4-BE49-F238E27FC236}">
                <a16:creationId xmlns:a16="http://schemas.microsoft.com/office/drawing/2014/main" id="{16C82EF9-9BA7-6E41-96D6-CB96BDD80231}"/>
              </a:ext>
            </a:extLst>
          </p:cNvPr>
          <p:cNvSpPr>
            <a:spLocks noGrp="1"/>
          </p:cNvSpPr>
          <p:nvPr>
            <p:ph type="body" sz="quarter" idx="44" hasCustomPrompt="1"/>
          </p:nvPr>
        </p:nvSpPr>
        <p:spPr>
          <a:xfrm>
            <a:off x="3986924" y="4751350"/>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Picture Placeholder 37">
            <a:extLst>
              <a:ext uri="{FF2B5EF4-FFF2-40B4-BE49-F238E27FC236}">
                <a16:creationId xmlns:a16="http://schemas.microsoft.com/office/drawing/2014/main" id="{A24171DA-63D4-5F4E-97C6-D3EE7CA6EF13}"/>
              </a:ext>
            </a:extLst>
          </p:cNvPr>
          <p:cNvSpPr>
            <a:spLocks noGrp="1"/>
          </p:cNvSpPr>
          <p:nvPr>
            <p:ph type="pic" sz="quarter" idx="41"/>
          </p:nvPr>
        </p:nvSpPr>
        <p:spPr>
          <a:xfrm rot="10800000" flipV="1">
            <a:off x="515711" y="3293886"/>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2" name="Text Placeholder 32">
            <a:extLst>
              <a:ext uri="{FF2B5EF4-FFF2-40B4-BE49-F238E27FC236}">
                <a16:creationId xmlns:a16="http://schemas.microsoft.com/office/drawing/2014/main" id="{851108FB-B3D7-9044-94AA-C959EE017C59}"/>
              </a:ext>
            </a:extLst>
          </p:cNvPr>
          <p:cNvSpPr>
            <a:spLocks noGrp="1"/>
          </p:cNvSpPr>
          <p:nvPr>
            <p:ph type="body" sz="quarter" idx="45" hasCustomPrompt="1"/>
          </p:nvPr>
        </p:nvSpPr>
        <p:spPr>
          <a:xfrm>
            <a:off x="3986924" y="3609613"/>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9" name="Rectangle 48">
            <a:extLst>
              <a:ext uri="{FF2B5EF4-FFF2-40B4-BE49-F238E27FC236}">
                <a16:creationId xmlns:a16="http://schemas.microsoft.com/office/drawing/2014/main" id="{F02C19B7-4D96-9246-AF36-A4B2000F63DE}"/>
              </a:ext>
            </a:extLst>
          </p:cNvPr>
          <p:cNvSpPr/>
          <p:nvPr userDrawn="1"/>
        </p:nvSpPr>
        <p:spPr>
          <a:xfrm flipV="1">
            <a:off x="555001" y="6458432"/>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50" name="Text Placeholder 32">
            <a:extLst>
              <a:ext uri="{FF2B5EF4-FFF2-40B4-BE49-F238E27FC236}">
                <a16:creationId xmlns:a16="http://schemas.microsoft.com/office/drawing/2014/main" id="{7B4DAEEA-4D4A-DB48-AFF7-64BA8BDFCDCD}"/>
              </a:ext>
            </a:extLst>
          </p:cNvPr>
          <p:cNvSpPr>
            <a:spLocks noGrp="1"/>
          </p:cNvSpPr>
          <p:nvPr>
            <p:ph type="body" sz="quarter" idx="49" hasCustomPrompt="1"/>
          </p:nvPr>
        </p:nvSpPr>
        <p:spPr>
          <a:xfrm>
            <a:off x="790817" y="7915896"/>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51" name="Text Placeholder 32">
            <a:extLst>
              <a:ext uri="{FF2B5EF4-FFF2-40B4-BE49-F238E27FC236}">
                <a16:creationId xmlns:a16="http://schemas.microsoft.com/office/drawing/2014/main" id="{49100D11-7DF0-4F4D-84A7-4F79C1043643}"/>
              </a:ext>
            </a:extLst>
          </p:cNvPr>
          <p:cNvSpPr>
            <a:spLocks noGrp="1"/>
          </p:cNvSpPr>
          <p:nvPr>
            <p:ph type="body" sz="quarter" idx="50" hasCustomPrompt="1"/>
          </p:nvPr>
        </p:nvSpPr>
        <p:spPr>
          <a:xfrm>
            <a:off x="790817" y="6774159"/>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2" name="Picture Placeholder 51">
            <a:extLst>
              <a:ext uri="{FF2B5EF4-FFF2-40B4-BE49-F238E27FC236}">
                <a16:creationId xmlns:a16="http://schemas.microsoft.com/office/drawing/2014/main" id="{E963AA6B-BE34-8045-9697-6BEA4114B51C}"/>
              </a:ext>
            </a:extLst>
          </p:cNvPr>
          <p:cNvSpPr>
            <a:spLocks noGrp="1"/>
          </p:cNvSpPr>
          <p:nvPr>
            <p:ph type="pic" sz="quarter" idx="51"/>
          </p:nvPr>
        </p:nvSpPr>
        <p:spPr>
          <a:xfrm rot="10800000" flipV="1">
            <a:off x="3692174" y="6458433"/>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3" name="Slide Number Placeholder 5">
            <a:extLst>
              <a:ext uri="{FF2B5EF4-FFF2-40B4-BE49-F238E27FC236}">
                <a16:creationId xmlns:a16="http://schemas.microsoft.com/office/drawing/2014/main" id="{D89B14CA-F36E-6F4D-8EB3-DB933CDF37C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477099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37B0ED-367E-9B2D-911C-2BF47F38E7D0}"/>
              </a:ext>
            </a:extLst>
          </p:cNvPr>
          <p:cNvSpPr/>
          <p:nvPr userDrawn="1"/>
        </p:nvSpPr>
        <p:spPr>
          <a:xfrm>
            <a:off x="0" y="0"/>
            <a:ext cx="7559675" cy="2857500"/>
          </a:xfrm>
          <a:prstGeom prst="rect">
            <a:avLst/>
          </a:prstGeom>
          <a:solidFill>
            <a:srgbClr val="3C37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 Placeholder 32">
            <a:extLst>
              <a:ext uri="{FF2B5EF4-FFF2-40B4-BE49-F238E27FC236}">
                <a16:creationId xmlns:a16="http://schemas.microsoft.com/office/drawing/2014/main" id="{16460BBF-F12D-E04F-AE40-99CCA2BD203E}"/>
              </a:ext>
            </a:extLst>
          </p:cNvPr>
          <p:cNvSpPr>
            <a:spLocks noGrp="1"/>
          </p:cNvSpPr>
          <p:nvPr>
            <p:ph type="body" sz="quarter" idx="30" hasCustomPrompt="1"/>
          </p:nvPr>
        </p:nvSpPr>
        <p:spPr>
          <a:xfrm>
            <a:off x="765328" y="856187"/>
            <a:ext cx="3014509" cy="662358"/>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id="{55F47CC5-18AC-2A4F-BA84-8406111885B3}"/>
              </a:ext>
            </a:extLst>
          </p:cNvPr>
          <p:cNvSpPr>
            <a:spLocks noGrp="1"/>
          </p:cNvSpPr>
          <p:nvPr>
            <p:ph type="body" sz="quarter" idx="33" hasCustomPrompt="1"/>
          </p:nvPr>
        </p:nvSpPr>
        <p:spPr>
          <a:xfrm>
            <a:off x="765328" y="1518545"/>
            <a:ext cx="3014509" cy="1234447"/>
          </a:xfrm>
          <a:prstGeom prst="rect">
            <a:avLst/>
          </a:prstGeom>
        </p:spPr>
        <p:txBody>
          <a:bodyPr>
            <a:noAutofit/>
          </a:bodyPr>
          <a:lstStyle>
            <a:lvl1pPr marL="0" indent="0" algn="l">
              <a:buNone/>
              <a:defRPr sz="1600" b="0"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6" name="Slide Number Placeholder 5">
            <a:extLst>
              <a:ext uri="{FF2B5EF4-FFF2-40B4-BE49-F238E27FC236}">
                <a16:creationId xmlns:a16="http://schemas.microsoft.com/office/drawing/2014/main" id="{9BD5854E-577E-C344-ABEC-2EB0599093A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1" name="Picture Placeholder 10">
            <a:extLst>
              <a:ext uri="{FF2B5EF4-FFF2-40B4-BE49-F238E27FC236}">
                <a16:creationId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id="{9023B038-B441-DD49-9460-EE70FFED032C}"/>
              </a:ext>
            </a:extLst>
          </p:cNvPr>
          <p:cNvSpPr>
            <a:spLocks noGrp="1"/>
          </p:cNvSpPr>
          <p:nvPr>
            <p:ph type="body" sz="quarter" idx="32" hasCustomPrompt="1"/>
          </p:nvPr>
        </p:nvSpPr>
        <p:spPr>
          <a:xfrm>
            <a:off x="752315" y="3760791"/>
            <a:ext cx="6143488" cy="5544033"/>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5487AC39-D388-CE5E-4820-FDC71068EB33}"/>
              </a:ext>
            </a:extLst>
          </p:cNvPr>
          <p:cNvSpPr/>
          <p:nvPr userDrawn="1"/>
        </p:nvSpPr>
        <p:spPr>
          <a:xfrm>
            <a:off x="516986" y="3869871"/>
            <a:ext cx="6720953" cy="4359729"/>
          </a:xfrm>
          <a:custGeom>
            <a:avLst/>
            <a:gdLst>
              <a:gd name="connsiteX0" fmla="*/ 0 w 6720953"/>
              <a:gd name="connsiteY0" fmla="*/ 0 h 4359729"/>
              <a:gd name="connsiteX1" fmla="*/ 2048932 w 6720953"/>
              <a:gd name="connsiteY1" fmla="*/ 0 h 4359729"/>
              <a:gd name="connsiteX2" fmla="*/ 4228401 w 6720953"/>
              <a:gd name="connsiteY2" fmla="*/ 0 h 4359729"/>
              <a:gd name="connsiteX3" fmla="*/ 6277333 w 6720953"/>
              <a:gd name="connsiteY3" fmla="*/ 0 h 4359729"/>
              <a:gd name="connsiteX4" fmla="*/ 6720953 w 6720953"/>
              <a:gd name="connsiteY4" fmla="*/ 476519 h 4359729"/>
              <a:gd name="connsiteX5" fmla="*/ 6720953 w 6720953"/>
              <a:gd name="connsiteY5" fmla="*/ 4359729 h 4359729"/>
              <a:gd name="connsiteX6" fmla="*/ 4672021 w 6720953"/>
              <a:gd name="connsiteY6" fmla="*/ 4359729 h 4359729"/>
              <a:gd name="connsiteX7" fmla="*/ 2700352 w 6720953"/>
              <a:gd name="connsiteY7" fmla="*/ 4359729 h 4359729"/>
              <a:gd name="connsiteX8" fmla="*/ 651420 w 6720953"/>
              <a:gd name="connsiteY8" fmla="*/ 4359729 h 4359729"/>
              <a:gd name="connsiteX9" fmla="*/ 0 w 6720953"/>
              <a:gd name="connsiteY9" fmla="*/ 3659999 h 4359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20953" h="4359729">
                <a:moveTo>
                  <a:pt x="0" y="0"/>
                </a:moveTo>
                <a:lnTo>
                  <a:pt x="2048932" y="0"/>
                </a:lnTo>
                <a:lnTo>
                  <a:pt x="4228401" y="0"/>
                </a:lnTo>
                <a:lnTo>
                  <a:pt x="6277333" y="0"/>
                </a:lnTo>
                <a:cubicBezTo>
                  <a:pt x="6522492" y="0"/>
                  <a:pt x="6720953" y="213180"/>
                  <a:pt x="6720953" y="476519"/>
                </a:cubicBezTo>
                <a:lnTo>
                  <a:pt x="6720953" y="4359729"/>
                </a:lnTo>
                <a:lnTo>
                  <a:pt x="4672021" y="4359729"/>
                </a:lnTo>
                <a:lnTo>
                  <a:pt x="2700352" y="4359729"/>
                </a:lnTo>
                <a:lnTo>
                  <a:pt x="651420" y="4359729"/>
                </a:lnTo>
                <a:cubicBezTo>
                  <a:pt x="291856" y="4359729"/>
                  <a:pt x="0" y="4046230"/>
                  <a:pt x="0" y="3659999"/>
                </a:cubicBezTo>
                <a:close/>
              </a:path>
            </a:pathLst>
          </a:custGeom>
          <a:solidFill>
            <a:srgbClr val="3C379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3" name="Text Placeholder 23">
            <a:extLst>
              <a:ext uri="{FF2B5EF4-FFF2-40B4-BE49-F238E27FC236}">
                <a16:creationId xmlns:a16="http://schemas.microsoft.com/office/drawing/2014/main" id="{AFD7B270-B1F8-AA40-814A-7A0B76F5C723}"/>
              </a:ext>
            </a:extLst>
          </p:cNvPr>
          <p:cNvSpPr>
            <a:spLocks noGrp="1"/>
          </p:cNvSpPr>
          <p:nvPr>
            <p:ph type="body" sz="quarter" idx="17" hasCustomPrompt="1"/>
          </p:nvPr>
        </p:nvSpPr>
        <p:spPr>
          <a:xfrm>
            <a:off x="3860639" y="9065737"/>
            <a:ext cx="3256950" cy="690592"/>
          </a:xfrm>
          <a:prstGeom prst="rect">
            <a:avLst/>
          </a:prstGeom>
        </p:spPr>
        <p:txBody>
          <a:bodyPr>
            <a:normAutofit/>
          </a:bodyPr>
          <a:lstStyle>
            <a:lvl1pPr marL="0" indent="0" algn="r">
              <a:buNone/>
              <a:defRPr sz="2000" b="1" i="0">
                <a:solidFill>
                  <a:srgbClr val="10153D"/>
                </a:solidFill>
                <a:latin typeface="Calibri" panose="020F0502020204030204" pitchFamily="34" charset="0"/>
                <a:cs typeface="Calibri" panose="020F0502020204030204" pitchFamily="34" charset="0"/>
              </a:defRPr>
            </a:lvl1pPr>
          </a:lstStyle>
          <a:p>
            <a:pPr lvl="0"/>
            <a:r>
              <a:rPr lang="en-US" dirty="0"/>
              <a:t>follow our journey</a:t>
            </a:r>
          </a:p>
        </p:txBody>
      </p:sp>
      <p:pic>
        <p:nvPicPr>
          <p:cNvPr id="9" name="Picture 8">
            <a:extLst>
              <a:ext uri="{FF2B5EF4-FFF2-40B4-BE49-F238E27FC236}">
                <a16:creationId xmlns:a16="http://schemas.microsoft.com/office/drawing/2014/main" id="{C8748557-5C60-D9B8-6A9F-17BCD8020432}"/>
              </a:ext>
            </a:extLst>
          </p:cNvPr>
          <p:cNvPicPr>
            <a:picLocks noChangeAspect="1"/>
          </p:cNvPicPr>
          <p:nvPr userDrawn="1"/>
        </p:nvPicPr>
        <p:blipFill>
          <a:blip r:embed="rId2"/>
          <a:stretch>
            <a:fillRect/>
          </a:stretch>
        </p:blipFill>
        <p:spPr>
          <a:xfrm>
            <a:off x="4784035" y="395320"/>
            <a:ext cx="2221492" cy="1580391"/>
          </a:xfrm>
          <a:prstGeom prst="rect">
            <a:avLst/>
          </a:prstGeom>
        </p:spPr>
      </p:pic>
      <p:sp>
        <p:nvSpPr>
          <p:cNvPr id="13" name="Freeform 12">
            <a:extLst>
              <a:ext uri="{FF2B5EF4-FFF2-40B4-BE49-F238E27FC236}">
                <a16:creationId xmlns:a16="http://schemas.microsoft.com/office/drawing/2014/main" id="{2F124E13-85CB-CB38-EDCB-B200AAF42092}"/>
              </a:ext>
            </a:extLst>
          </p:cNvPr>
          <p:cNvSpPr/>
          <p:nvPr userDrawn="1"/>
        </p:nvSpPr>
        <p:spPr>
          <a:xfrm rot="16200000">
            <a:off x="1728368" y="6041413"/>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4" name="Text Placeholder 23">
            <a:extLst>
              <a:ext uri="{FF2B5EF4-FFF2-40B4-BE49-F238E27FC236}">
                <a16:creationId xmlns:a16="http://schemas.microsoft.com/office/drawing/2014/main" id="{73F60F92-39CB-5E0E-A027-B9C8C2A2D856}"/>
              </a:ext>
            </a:extLst>
          </p:cNvPr>
          <p:cNvSpPr>
            <a:spLocks noGrp="1"/>
          </p:cNvSpPr>
          <p:nvPr>
            <p:ph type="body" sz="quarter" idx="43" hasCustomPrompt="1"/>
          </p:nvPr>
        </p:nvSpPr>
        <p:spPr>
          <a:xfrm>
            <a:off x="520700" y="7873019"/>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15" name="Graphic 7">
            <a:extLst>
              <a:ext uri="{FF2B5EF4-FFF2-40B4-BE49-F238E27FC236}">
                <a16:creationId xmlns:a16="http://schemas.microsoft.com/office/drawing/2014/main" id="{532B7CB1-82C6-EDE5-3C0C-C6DE7F9B09C4}"/>
              </a:ext>
            </a:extLst>
          </p:cNvPr>
          <p:cNvSpPr/>
          <p:nvPr userDrawn="1"/>
        </p:nvSpPr>
        <p:spPr>
          <a:xfrm>
            <a:off x="4876499" y="62461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pic>
        <p:nvPicPr>
          <p:cNvPr id="2" name="Picture 1" descr="Co-funded by the European Union logo in png for web usage">
            <a:extLst>
              <a:ext uri="{FF2B5EF4-FFF2-40B4-BE49-F238E27FC236}">
                <a16:creationId xmlns:a16="http://schemas.microsoft.com/office/drawing/2014/main" id="{88F5C483-F874-0572-426E-060A4A28F96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76042" y="10048575"/>
            <a:ext cx="1530819" cy="319792"/>
          </a:xfrm>
          <a:prstGeom prst="rect">
            <a:avLst/>
          </a:prstGeom>
          <a:noFill/>
          <a:ln>
            <a:noFill/>
          </a:ln>
        </p:spPr>
      </p:pic>
      <p:sp>
        <p:nvSpPr>
          <p:cNvPr id="3" name="Rectangle 2">
            <a:extLst>
              <a:ext uri="{FF2B5EF4-FFF2-40B4-BE49-F238E27FC236}">
                <a16:creationId xmlns:a16="http://schemas.microsoft.com/office/drawing/2014/main" id="{982E04BA-6AFD-826B-4211-90C6D9492B5B}"/>
              </a:ext>
            </a:extLst>
          </p:cNvPr>
          <p:cNvSpPr/>
          <p:nvPr userDrawn="1"/>
        </p:nvSpPr>
        <p:spPr>
          <a:xfrm>
            <a:off x="3306861" y="9937884"/>
            <a:ext cx="4068309"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4"/>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8EBEB1C-2F67-5CA6-F012-005F27067658}"/>
              </a:ext>
            </a:extLst>
          </p:cNvPr>
          <p:cNvPicPr>
            <a:picLocks noChangeAspect="1"/>
          </p:cNvPicPr>
          <p:nvPr userDrawn="1"/>
        </p:nvPicPr>
        <p:blipFill>
          <a:blip r:embed="rId5"/>
          <a:stretch>
            <a:fillRect/>
          </a:stretch>
        </p:blipFill>
        <p:spPr>
          <a:xfrm>
            <a:off x="527707" y="10000846"/>
            <a:ext cx="1076208" cy="375819"/>
          </a:xfrm>
          <a:prstGeom prst="rect">
            <a:avLst/>
          </a:prstGeom>
        </p:spPr>
      </p:pic>
    </p:spTree>
    <p:extLst>
      <p:ext uri="{BB962C8B-B14F-4D97-AF65-F5344CB8AC3E}">
        <p14:creationId xmlns:p14="http://schemas.microsoft.com/office/powerpoint/2010/main" val="627307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E32DA3A4-26D1-94A6-8E70-A7ED428B1874}"/>
              </a:ext>
            </a:extLst>
          </p:cNvPr>
          <p:cNvSpPr/>
          <p:nvPr userDrawn="1"/>
        </p:nvSpPr>
        <p:spPr>
          <a:xfrm rot="16200000" flipH="1">
            <a:off x="2277427" y="562881"/>
            <a:ext cx="4981367" cy="5580910"/>
          </a:xfrm>
          <a:custGeom>
            <a:avLst/>
            <a:gdLst>
              <a:gd name="connsiteX0" fmla="*/ 6256889 w 6951043"/>
              <a:gd name="connsiteY0" fmla="*/ 0 h 7787651"/>
              <a:gd name="connsiteX1" fmla="*/ 5657922 w 6951043"/>
              <a:gd name="connsiteY1" fmla="*/ 0 h 7787651"/>
              <a:gd name="connsiteX2" fmla="*/ 598967 w 6951043"/>
              <a:gd name="connsiteY2" fmla="*/ 0 h 7787651"/>
              <a:gd name="connsiteX3" fmla="*/ 0 w 6951043"/>
              <a:gd name="connsiteY3" fmla="*/ 0 h 7787651"/>
              <a:gd name="connsiteX4" fmla="*/ 0 w 6951043"/>
              <a:gd name="connsiteY4" fmla="*/ 6177281 h 7787651"/>
              <a:gd name="connsiteX5" fmla="*/ 1456585 w 6951043"/>
              <a:gd name="connsiteY5" fmla="*/ 7787651 h 7787651"/>
              <a:gd name="connsiteX6" fmla="*/ 2055552 w 6951043"/>
              <a:gd name="connsiteY6" fmla="*/ 7787651 h 7787651"/>
              <a:gd name="connsiteX7" fmla="*/ 6352076 w 6951043"/>
              <a:gd name="connsiteY7" fmla="*/ 7787651 h 7787651"/>
              <a:gd name="connsiteX8" fmla="*/ 6951043 w 6951043"/>
              <a:gd name="connsiteY8" fmla="*/ 7787651 h 7787651"/>
              <a:gd name="connsiteX9" fmla="*/ 6951043 w 6951043"/>
              <a:gd name="connsiteY9" fmla="*/ 767442 h 7787651"/>
              <a:gd name="connsiteX10" fmla="*/ 6256889 w 6951043"/>
              <a:gd name="connsiteY10" fmla="*/ 0 h 7787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51043" h="7787651">
                <a:moveTo>
                  <a:pt x="6256889" y="0"/>
                </a:moveTo>
                <a:lnTo>
                  <a:pt x="5657922" y="0"/>
                </a:lnTo>
                <a:lnTo>
                  <a:pt x="598967" y="0"/>
                </a:lnTo>
                <a:lnTo>
                  <a:pt x="0" y="0"/>
                </a:lnTo>
                <a:lnTo>
                  <a:pt x="0" y="6177281"/>
                </a:lnTo>
                <a:cubicBezTo>
                  <a:pt x="0" y="7065500"/>
                  <a:pt x="653188" y="7787651"/>
                  <a:pt x="1456585" y="7787651"/>
                </a:cubicBezTo>
                <a:lnTo>
                  <a:pt x="2055552" y="7787651"/>
                </a:lnTo>
                <a:lnTo>
                  <a:pt x="6352076" y="7787651"/>
                </a:lnTo>
                <a:lnTo>
                  <a:pt x="6951043" y="7787651"/>
                </a:lnTo>
                <a:lnTo>
                  <a:pt x="6951043" y="767442"/>
                </a:lnTo>
                <a:cubicBezTo>
                  <a:pt x="6951043" y="342204"/>
                  <a:pt x="6639243" y="0"/>
                  <a:pt x="6256889" y="0"/>
                </a:cubicBezTo>
                <a:close/>
              </a:path>
            </a:pathLst>
          </a:custGeom>
          <a:solidFill>
            <a:srgbClr val="3C3795"/>
          </a:solidFill>
          <a:ln w="24491" cap="flat">
            <a:noFill/>
            <a:prstDash val="solid"/>
            <a:miter/>
          </a:ln>
        </p:spPr>
        <p:txBody>
          <a:bodyPr wrap="square" rtlCol="0" anchor="ctr">
            <a:noAutofit/>
          </a:bodyPr>
          <a:lstStyle/>
          <a:p>
            <a:endParaRPr lang="en-US"/>
          </a:p>
        </p:txBody>
      </p:sp>
      <p:sp>
        <p:nvSpPr>
          <p:cNvPr id="130" name="Freeform 129">
            <a:extLst>
              <a:ext uri="{FF2B5EF4-FFF2-40B4-BE49-F238E27FC236}">
                <a16:creationId xmlns:a16="http://schemas.microsoft.com/office/drawing/2014/main" id="{9A1A2E40-53D7-A445-B3EA-EBA0F6C41D9E}"/>
              </a:ext>
            </a:extLst>
          </p:cNvPr>
          <p:cNvSpPr/>
          <p:nvPr userDrawn="1"/>
        </p:nvSpPr>
        <p:spPr>
          <a:xfrm rot="10800000">
            <a:off x="4965992" y="2092094"/>
            <a:ext cx="2628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103" name="Text Placeholder 3">
            <a:extLst>
              <a:ext uri="{FF2B5EF4-FFF2-40B4-BE49-F238E27FC236}">
                <a16:creationId xmlns:a16="http://schemas.microsoft.com/office/drawing/2014/main" id="{B8FD85B4-7D91-5042-9A1E-C5532C7322DD}"/>
              </a:ext>
            </a:extLst>
          </p:cNvPr>
          <p:cNvSpPr>
            <a:spLocks noGrp="1"/>
          </p:cNvSpPr>
          <p:nvPr>
            <p:ph type="body" sz="quarter" idx="14" hasCustomPrompt="1"/>
          </p:nvPr>
        </p:nvSpPr>
        <p:spPr>
          <a:xfrm>
            <a:off x="3340765" y="1068401"/>
            <a:ext cx="1952282" cy="1564946"/>
          </a:xfrm>
          <a:effectLst>
            <a:glow rad="127000">
              <a:srgbClr val="414141"/>
            </a:glow>
          </a:effectLst>
        </p:spPr>
        <p:txBody>
          <a:bodyPr>
            <a:noAutofit/>
          </a:bodyPr>
          <a:lstStyle>
            <a:lvl1pPr marL="0" indent="0" algn="ctr">
              <a:buNone/>
              <a:defRPr sz="10000" b="0">
                <a:solidFill>
                  <a:srgbClr val="22BDBF"/>
                </a:solidFill>
                <a:latin typeface="Calibri" panose="020F0502020204030204" pitchFamily="34" charset="0"/>
                <a:cs typeface="Calibri" panose="020F0502020204030204" pitchFamily="34" charset="0"/>
              </a:defRPr>
            </a:lvl1pPr>
          </a:lstStyle>
          <a:p>
            <a:pPr lvl="0"/>
            <a:r>
              <a:rPr lang="en-GB" dirty="0"/>
              <a:t>01</a:t>
            </a:r>
            <a:endParaRPr lang="en-US" dirty="0"/>
          </a:p>
        </p:txBody>
      </p:sp>
      <p:sp>
        <p:nvSpPr>
          <p:cNvPr id="104" name="Text Placeholder 3">
            <a:extLst>
              <a:ext uri="{FF2B5EF4-FFF2-40B4-BE49-F238E27FC236}">
                <a16:creationId xmlns:a16="http://schemas.microsoft.com/office/drawing/2014/main" id="{0C9DBD77-CF34-0846-A498-521E26D89BBF}"/>
              </a:ext>
            </a:extLst>
          </p:cNvPr>
          <p:cNvSpPr>
            <a:spLocks noGrp="1"/>
          </p:cNvSpPr>
          <p:nvPr>
            <p:ph type="body" sz="quarter" idx="15" hasCustomPrompt="1"/>
          </p:nvPr>
        </p:nvSpPr>
        <p:spPr>
          <a:xfrm>
            <a:off x="3682603" y="2479775"/>
            <a:ext cx="2930148" cy="2002900"/>
          </a:xfrm>
        </p:spPr>
        <p:txBody>
          <a:bodyPr>
            <a:noAutofit/>
          </a:bodyPr>
          <a:lstStyle>
            <a:lvl1pPr marL="0" indent="0" algn="l">
              <a:buNone/>
              <a:defRPr sz="3600" b="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GB" dirty="0"/>
              <a:t>divider title</a:t>
            </a:r>
            <a:endParaRPr lang="en-US" dirty="0"/>
          </a:p>
        </p:txBody>
      </p:sp>
      <p:sp>
        <p:nvSpPr>
          <p:cNvPr id="9" name="Graphic 7">
            <a:extLst>
              <a:ext uri="{FF2B5EF4-FFF2-40B4-BE49-F238E27FC236}">
                <a16:creationId xmlns:a16="http://schemas.microsoft.com/office/drawing/2014/main" id="{D297E300-BD77-CBF7-630B-3479FC0A3F35}"/>
              </a:ext>
            </a:extLst>
          </p:cNvPr>
          <p:cNvSpPr/>
          <p:nvPr/>
        </p:nvSpPr>
        <p:spPr>
          <a:xfrm>
            <a:off x="1304624" y="29314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5BF4C11-2D20-986F-574B-68D3B9FB1C87}"/>
              </a:ext>
            </a:extLst>
          </p:cNvPr>
          <p:cNvSpPr>
            <a:spLocks noGrp="1"/>
          </p:cNvSpPr>
          <p:nvPr>
            <p:ph type="pic" sz="quarter" idx="16"/>
          </p:nvPr>
        </p:nvSpPr>
        <p:spPr>
          <a:xfrm>
            <a:off x="0" y="4577691"/>
            <a:ext cx="6609125" cy="4669090"/>
          </a:xfrm>
          <a:custGeom>
            <a:avLst/>
            <a:gdLst>
              <a:gd name="connsiteX0" fmla="*/ 1149238 w 6609125"/>
              <a:gd name="connsiteY0" fmla="*/ 0 h 4669090"/>
              <a:gd name="connsiteX1" fmla="*/ 6609125 w 6609125"/>
              <a:gd name="connsiteY1" fmla="*/ 0 h 4669090"/>
              <a:gd name="connsiteX2" fmla="*/ 6609125 w 6609125"/>
              <a:gd name="connsiteY2" fmla="*/ 3341636 h 4669090"/>
              <a:gd name="connsiteX3" fmla="*/ 4921558 w 6609125"/>
              <a:gd name="connsiteY3" fmla="*/ 4669090 h 4669090"/>
              <a:gd name="connsiteX4" fmla="*/ 0 w 6609125"/>
              <a:gd name="connsiteY4" fmla="*/ 4669090 h 4669090"/>
              <a:gd name="connsiteX5" fmla="*/ 0 w 6609125"/>
              <a:gd name="connsiteY5" fmla="*/ 904002 h 4669090"/>
              <a:gd name="connsiteX6" fmla="*/ 1149238 w 6609125"/>
              <a:gd name="connsiteY6" fmla="*/ 0 h 4669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09125" h="4669090">
                <a:moveTo>
                  <a:pt x="1149238" y="0"/>
                </a:moveTo>
                <a:lnTo>
                  <a:pt x="6609125" y="0"/>
                </a:lnTo>
                <a:lnTo>
                  <a:pt x="6609125" y="3341636"/>
                </a:lnTo>
                <a:cubicBezTo>
                  <a:pt x="6609125" y="4074352"/>
                  <a:pt x="5853046" y="4669090"/>
                  <a:pt x="4921558" y="4669090"/>
                </a:cubicBezTo>
                <a:lnTo>
                  <a:pt x="0" y="4669090"/>
                </a:lnTo>
                <a:lnTo>
                  <a:pt x="0" y="904002"/>
                </a:lnTo>
                <a:cubicBezTo>
                  <a:pt x="0" y="404421"/>
                  <a:pt x="514130" y="0"/>
                  <a:pt x="1149238" y="0"/>
                </a:cubicBez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1227691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53" name="Freeform 52">
            <a:extLst>
              <a:ext uri="{FF2B5EF4-FFF2-40B4-BE49-F238E27FC236}">
                <a16:creationId xmlns:a16="http://schemas.microsoft.com/office/drawing/2014/main" id="{958D2512-BEB4-C74E-98F5-ED95515BE0EE}"/>
              </a:ext>
            </a:extLst>
          </p:cNvPr>
          <p:cNvSpPr/>
          <p:nvPr userDrawn="1"/>
        </p:nvSpPr>
        <p:spPr>
          <a:xfrm rot="10800000" flipH="1">
            <a:off x="326600" y="228027"/>
            <a:ext cx="2555106" cy="9323906"/>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7" name="Graphic 7">
            <a:extLst>
              <a:ext uri="{FF2B5EF4-FFF2-40B4-BE49-F238E27FC236}">
                <a16:creationId xmlns:a16="http://schemas.microsoft.com/office/drawing/2014/main" id="{D2305D3B-8118-C67C-58C8-701691B4A75D}"/>
              </a:ext>
            </a:extLst>
          </p:cNvPr>
          <p:cNvSpPr/>
          <p:nvPr userDrawn="1"/>
        </p:nvSpPr>
        <p:spPr>
          <a:xfrm>
            <a:off x="235670" y="7720277"/>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8" name="Text Placeholder 32">
            <a:extLst>
              <a:ext uri="{FF2B5EF4-FFF2-40B4-BE49-F238E27FC236}">
                <a16:creationId xmlns:a16="http://schemas.microsoft.com/office/drawing/2014/main" id="{AFC4C041-4471-1645-B54C-0FB50A90D6A6}"/>
              </a:ext>
            </a:extLst>
          </p:cNvPr>
          <p:cNvSpPr>
            <a:spLocks noGrp="1"/>
          </p:cNvSpPr>
          <p:nvPr>
            <p:ph type="body" sz="quarter" idx="11" hasCustomPrompt="1"/>
          </p:nvPr>
        </p:nvSpPr>
        <p:spPr>
          <a:xfrm>
            <a:off x="2203825" y="3231107"/>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9" name="Text Placeholder 32">
            <a:extLst>
              <a:ext uri="{FF2B5EF4-FFF2-40B4-BE49-F238E27FC236}">
                <a16:creationId xmlns:a16="http://schemas.microsoft.com/office/drawing/2014/main" id="{84498D42-7EBE-2D45-859D-69134CB9C2D1}"/>
              </a:ext>
            </a:extLst>
          </p:cNvPr>
          <p:cNvSpPr>
            <a:spLocks noGrp="1"/>
          </p:cNvSpPr>
          <p:nvPr>
            <p:ph type="body" sz="quarter" idx="48" hasCustomPrompt="1"/>
          </p:nvPr>
        </p:nvSpPr>
        <p:spPr>
          <a:xfrm>
            <a:off x="2973040" y="3231107"/>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0" name="Text Placeholder 32">
            <a:extLst>
              <a:ext uri="{FF2B5EF4-FFF2-40B4-BE49-F238E27FC236}">
                <a16:creationId xmlns:a16="http://schemas.microsoft.com/office/drawing/2014/main" id="{26FF1950-4496-1645-B75F-49EF6F14F04F}"/>
              </a:ext>
            </a:extLst>
          </p:cNvPr>
          <p:cNvSpPr>
            <a:spLocks noGrp="1"/>
          </p:cNvSpPr>
          <p:nvPr>
            <p:ph type="body" sz="quarter" idx="13" hasCustomPrompt="1"/>
          </p:nvPr>
        </p:nvSpPr>
        <p:spPr>
          <a:xfrm>
            <a:off x="2203825" y="3706349"/>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41" name="Text Placeholder 32">
            <a:extLst>
              <a:ext uri="{FF2B5EF4-FFF2-40B4-BE49-F238E27FC236}">
                <a16:creationId xmlns:a16="http://schemas.microsoft.com/office/drawing/2014/main" id="{3372917F-6B26-7E44-BE50-63603C24244A}"/>
              </a:ext>
            </a:extLst>
          </p:cNvPr>
          <p:cNvSpPr>
            <a:spLocks noGrp="1"/>
          </p:cNvSpPr>
          <p:nvPr>
            <p:ph type="body" sz="quarter" idx="14" hasCustomPrompt="1"/>
          </p:nvPr>
        </p:nvSpPr>
        <p:spPr>
          <a:xfrm>
            <a:off x="2973040" y="3706349"/>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2" name="Text Placeholder 32">
            <a:extLst>
              <a:ext uri="{FF2B5EF4-FFF2-40B4-BE49-F238E27FC236}">
                <a16:creationId xmlns:a16="http://schemas.microsoft.com/office/drawing/2014/main" id="{AF173301-3788-A541-90F5-BC73B536FC86}"/>
              </a:ext>
            </a:extLst>
          </p:cNvPr>
          <p:cNvSpPr>
            <a:spLocks noGrp="1"/>
          </p:cNvSpPr>
          <p:nvPr>
            <p:ph type="body" sz="quarter" idx="15" hasCustomPrompt="1"/>
          </p:nvPr>
        </p:nvSpPr>
        <p:spPr>
          <a:xfrm>
            <a:off x="2203825" y="4222473"/>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43" name="Text Placeholder 32">
            <a:extLst>
              <a:ext uri="{FF2B5EF4-FFF2-40B4-BE49-F238E27FC236}">
                <a16:creationId xmlns:a16="http://schemas.microsoft.com/office/drawing/2014/main" id="{F2F6DF8D-9960-794E-9897-1F6A288616B6}"/>
              </a:ext>
            </a:extLst>
          </p:cNvPr>
          <p:cNvSpPr>
            <a:spLocks noGrp="1"/>
          </p:cNvSpPr>
          <p:nvPr>
            <p:ph type="body" sz="quarter" idx="19" hasCustomPrompt="1"/>
          </p:nvPr>
        </p:nvSpPr>
        <p:spPr>
          <a:xfrm>
            <a:off x="2973040" y="4222473"/>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4" name="Text Placeholder 32">
            <a:extLst>
              <a:ext uri="{FF2B5EF4-FFF2-40B4-BE49-F238E27FC236}">
                <a16:creationId xmlns:a16="http://schemas.microsoft.com/office/drawing/2014/main" id="{DECEE95D-DA36-FC47-8C29-431CF7E005BF}"/>
              </a:ext>
            </a:extLst>
          </p:cNvPr>
          <p:cNvSpPr>
            <a:spLocks noGrp="1"/>
          </p:cNvSpPr>
          <p:nvPr>
            <p:ph type="body" sz="quarter" idx="17" hasCustomPrompt="1"/>
          </p:nvPr>
        </p:nvSpPr>
        <p:spPr>
          <a:xfrm>
            <a:off x="2203825" y="470843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45" name="Text Placeholder 32">
            <a:extLst>
              <a:ext uri="{FF2B5EF4-FFF2-40B4-BE49-F238E27FC236}">
                <a16:creationId xmlns:a16="http://schemas.microsoft.com/office/drawing/2014/main" id="{6A395E06-9B02-644F-9C08-C998D6E7DCFC}"/>
              </a:ext>
            </a:extLst>
          </p:cNvPr>
          <p:cNvSpPr>
            <a:spLocks noGrp="1"/>
          </p:cNvSpPr>
          <p:nvPr>
            <p:ph type="body" sz="quarter" idx="20" hasCustomPrompt="1"/>
          </p:nvPr>
        </p:nvSpPr>
        <p:spPr>
          <a:xfrm>
            <a:off x="2973040" y="470843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8" name="Graphic 317">
            <a:extLst>
              <a:ext uri="{FF2B5EF4-FFF2-40B4-BE49-F238E27FC236}">
                <a16:creationId xmlns:a16="http://schemas.microsoft.com/office/drawing/2014/main" id="{50AC76A7-F1F5-854F-ABC4-3BA775EB48FC}"/>
              </a:ext>
            </a:extLst>
          </p:cNvPr>
          <p:cNvSpPr/>
          <p:nvPr userDrawn="1"/>
        </p:nvSpPr>
        <p:spPr>
          <a:xfrm rot="10800000">
            <a:off x="-1" y="2195796"/>
            <a:ext cx="2955366" cy="8503489"/>
          </a:xfrm>
          <a:custGeom>
            <a:avLst/>
            <a:gdLst>
              <a:gd name="connsiteX0" fmla="*/ 1268454 w 1268453"/>
              <a:gd name="connsiteY0" fmla="*/ 0 h 3649726"/>
              <a:gd name="connsiteX1" fmla="*/ 312022 w 1268453"/>
              <a:gd name="connsiteY1" fmla="*/ 0 h 3649726"/>
              <a:gd name="connsiteX2" fmla="*/ 0 w 1268453"/>
              <a:gd name="connsiteY2" fmla="*/ 1291780 h 3649726"/>
              <a:gd name="connsiteX3" fmla="*/ 1268454 w 1268453"/>
              <a:gd name="connsiteY3" fmla="*/ 3649727 h 3649726"/>
              <a:gd name="connsiteX4" fmla="*/ 1268454 w 1268453"/>
              <a:gd name="connsiteY4" fmla="*/ 0 h 3649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453" h="3649726">
                <a:moveTo>
                  <a:pt x="1268454" y="0"/>
                </a:moveTo>
                <a:lnTo>
                  <a:pt x="312022" y="0"/>
                </a:lnTo>
                <a:cubicBezTo>
                  <a:pt x="112425" y="386882"/>
                  <a:pt x="0" y="825892"/>
                  <a:pt x="0" y="1291780"/>
                </a:cubicBezTo>
                <a:cubicBezTo>
                  <a:pt x="0" y="2276498"/>
                  <a:pt x="504286" y="3143929"/>
                  <a:pt x="1268454" y="3649727"/>
                </a:cubicBezTo>
                <a:lnTo>
                  <a:pt x="1268454" y="0"/>
                </a:lnTo>
                <a:close/>
              </a:path>
            </a:pathLst>
          </a:custGeom>
          <a:noFill/>
          <a:ln w="8132" cap="flat">
            <a:noFill/>
            <a:prstDash val="solid"/>
            <a:miter/>
          </a:ln>
          <a:effectLst>
            <a:innerShdw blurRad="495300" dist="203200" dir="12720000">
              <a:prstClr val="black">
                <a:alpha val="34000"/>
              </a:prstClr>
            </a:innerShdw>
          </a:effectLst>
        </p:spPr>
        <p:txBody>
          <a:bodyPr rtlCol="0" anchor="ctr"/>
          <a:lstStyle/>
          <a:p>
            <a:endParaRPr lang="en-US">
              <a:latin typeface="Calibri" panose="020F0502020204030204" pitchFamily="34" charset="0"/>
              <a:cs typeface="Calibri" panose="020F0502020204030204" pitchFamily="34" charset="0"/>
            </a:endParaRPr>
          </a:p>
        </p:txBody>
      </p:sp>
      <p:sp>
        <p:nvSpPr>
          <p:cNvPr id="50" name="Rectangle 49">
            <a:extLst>
              <a:ext uri="{FF2B5EF4-FFF2-40B4-BE49-F238E27FC236}">
                <a16:creationId xmlns:a16="http://schemas.microsoft.com/office/drawing/2014/main" id="{EB5A765F-5909-294C-880F-7DE7AA4C4233}"/>
              </a:ext>
            </a:extLst>
          </p:cNvPr>
          <p:cNvSpPr/>
          <p:nvPr userDrawn="1"/>
        </p:nvSpPr>
        <p:spPr>
          <a:xfrm>
            <a:off x="264671" y="7671749"/>
            <a:ext cx="2617035" cy="407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4" name="Freeform 53">
            <a:extLst>
              <a:ext uri="{FF2B5EF4-FFF2-40B4-BE49-F238E27FC236}">
                <a16:creationId xmlns:a16="http://schemas.microsoft.com/office/drawing/2014/main" id="{31C4C69A-F0F1-F846-B3C6-B2150ED6A591}"/>
              </a:ext>
            </a:extLst>
          </p:cNvPr>
          <p:cNvSpPr>
            <a:spLocks noChangeAspect="1"/>
          </p:cNvSpPr>
          <p:nvPr userDrawn="1"/>
        </p:nvSpPr>
        <p:spPr>
          <a:xfrm>
            <a:off x="17775" y="1199068"/>
            <a:ext cx="7560000" cy="720752"/>
          </a:xfrm>
          <a:custGeom>
            <a:avLst/>
            <a:gdLst>
              <a:gd name="connsiteX0" fmla="*/ 0 w 7530847"/>
              <a:gd name="connsiteY0" fmla="*/ 717973 h 717972"/>
              <a:gd name="connsiteX1" fmla="*/ 0 w 7530847"/>
              <a:gd name="connsiteY1" fmla="*/ 0 h 717972"/>
              <a:gd name="connsiteX2" fmla="*/ 7143771 w 7530847"/>
              <a:gd name="connsiteY2" fmla="*/ 0 h 717972"/>
              <a:gd name="connsiteX3" fmla="*/ 7530848 w 7530847"/>
              <a:gd name="connsiteY3" fmla="*/ 387166 h 717972"/>
              <a:gd name="connsiteX4" fmla="*/ 7530848 w 7530847"/>
              <a:gd name="connsiteY4" fmla="*/ 715523 h 717972"/>
              <a:gd name="connsiteX5" fmla="*/ 0 w 7530847"/>
              <a:gd name="connsiteY5" fmla="*/ 715523 h 71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7972">
                <a:moveTo>
                  <a:pt x="0" y="717973"/>
                </a:moveTo>
                <a:lnTo>
                  <a:pt x="0" y="0"/>
                </a:lnTo>
                <a:lnTo>
                  <a:pt x="7143771" y="0"/>
                </a:lnTo>
                <a:cubicBezTo>
                  <a:pt x="7356909" y="0"/>
                  <a:pt x="7530848" y="173980"/>
                  <a:pt x="7530848" y="387166"/>
                </a:cubicBezTo>
                <a:lnTo>
                  <a:pt x="7530848" y="715523"/>
                </a:lnTo>
                <a:lnTo>
                  <a:pt x="0" y="715523"/>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55" name="Text Placeholder 32">
            <a:extLst>
              <a:ext uri="{FF2B5EF4-FFF2-40B4-BE49-F238E27FC236}">
                <a16:creationId xmlns:a16="http://schemas.microsoft.com/office/drawing/2014/main" id="{2F2AC1C0-6F40-D744-9AE1-2ADFCC2B41C3}"/>
              </a:ext>
            </a:extLst>
          </p:cNvPr>
          <p:cNvSpPr>
            <a:spLocks noGrp="1"/>
          </p:cNvSpPr>
          <p:nvPr>
            <p:ph type="body" sz="quarter" idx="47" hasCustomPrompt="1"/>
          </p:nvPr>
        </p:nvSpPr>
        <p:spPr>
          <a:xfrm>
            <a:off x="466929" y="1139880"/>
            <a:ext cx="6815990" cy="1070954"/>
          </a:xfrm>
        </p:spPr>
        <p:txBody>
          <a:bodyPr>
            <a:noAutofit/>
          </a:bodyPr>
          <a:lstStyle>
            <a:lvl1pPr marL="0" indent="0" algn="l">
              <a:buNone/>
              <a:defRPr sz="55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
        <p:nvSpPr>
          <p:cNvPr id="70" name="Text Placeholder 32">
            <a:extLst>
              <a:ext uri="{FF2B5EF4-FFF2-40B4-BE49-F238E27FC236}">
                <a16:creationId xmlns:a16="http://schemas.microsoft.com/office/drawing/2014/main" id="{56631D66-C58B-0746-8216-946534D113C1}"/>
              </a:ext>
            </a:extLst>
          </p:cNvPr>
          <p:cNvSpPr>
            <a:spLocks noGrp="1"/>
          </p:cNvSpPr>
          <p:nvPr>
            <p:ph type="body" sz="quarter" idx="51" hasCustomPrompt="1"/>
          </p:nvPr>
        </p:nvSpPr>
        <p:spPr>
          <a:xfrm>
            <a:off x="2209998" y="5182694"/>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71" name="Text Placeholder 32">
            <a:extLst>
              <a:ext uri="{FF2B5EF4-FFF2-40B4-BE49-F238E27FC236}">
                <a16:creationId xmlns:a16="http://schemas.microsoft.com/office/drawing/2014/main" id="{8C696F4C-F102-3742-9AD7-77D3C0C4D464}"/>
              </a:ext>
            </a:extLst>
          </p:cNvPr>
          <p:cNvSpPr>
            <a:spLocks noGrp="1"/>
          </p:cNvSpPr>
          <p:nvPr>
            <p:ph type="body" sz="quarter" idx="52" hasCustomPrompt="1"/>
          </p:nvPr>
        </p:nvSpPr>
        <p:spPr>
          <a:xfrm>
            <a:off x="2979213" y="5182694"/>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2" name="Text Placeholder 32">
            <a:extLst>
              <a:ext uri="{FF2B5EF4-FFF2-40B4-BE49-F238E27FC236}">
                <a16:creationId xmlns:a16="http://schemas.microsoft.com/office/drawing/2014/main" id="{A6EB5CCC-B9E9-DE43-8D10-0F1693D4BF78}"/>
              </a:ext>
            </a:extLst>
          </p:cNvPr>
          <p:cNvSpPr>
            <a:spLocks noGrp="1"/>
          </p:cNvSpPr>
          <p:nvPr>
            <p:ph type="body" sz="quarter" idx="53" hasCustomPrompt="1"/>
          </p:nvPr>
        </p:nvSpPr>
        <p:spPr>
          <a:xfrm>
            <a:off x="2209998" y="569881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73" name="Text Placeholder 32">
            <a:extLst>
              <a:ext uri="{FF2B5EF4-FFF2-40B4-BE49-F238E27FC236}">
                <a16:creationId xmlns:a16="http://schemas.microsoft.com/office/drawing/2014/main" id="{8E51EA93-5941-C648-8A68-88A6181DB77B}"/>
              </a:ext>
            </a:extLst>
          </p:cNvPr>
          <p:cNvSpPr>
            <a:spLocks noGrp="1"/>
          </p:cNvSpPr>
          <p:nvPr>
            <p:ph type="body" sz="quarter" idx="54" hasCustomPrompt="1"/>
          </p:nvPr>
        </p:nvSpPr>
        <p:spPr>
          <a:xfrm>
            <a:off x="2979213" y="569881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2" name="Group 1">
            <a:extLst>
              <a:ext uri="{FF2B5EF4-FFF2-40B4-BE49-F238E27FC236}">
                <a16:creationId xmlns:a16="http://schemas.microsoft.com/office/drawing/2014/main" id="{6628229C-D4D3-50EF-8C52-DA79A158938A}"/>
              </a:ext>
            </a:extLst>
          </p:cNvPr>
          <p:cNvGrpSpPr/>
          <p:nvPr userDrawn="1"/>
        </p:nvGrpSpPr>
        <p:grpSpPr>
          <a:xfrm>
            <a:off x="2203825" y="3636657"/>
            <a:ext cx="5040000" cy="1476345"/>
            <a:chOff x="2083799" y="3965406"/>
            <a:chExt cx="5040000" cy="1476345"/>
          </a:xfrm>
        </p:grpSpPr>
        <p:cxnSp>
          <p:nvCxnSpPr>
            <p:cNvPr id="3" name="Straight Connector 2">
              <a:extLst>
                <a:ext uri="{FF2B5EF4-FFF2-40B4-BE49-F238E27FC236}">
                  <a16:creationId xmlns:a16="http://schemas.microsoft.com/office/drawing/2014/main" id="{38AFE722-994A-2C43-8F0D-18DA99890C3D}"/>
                </a:ext>
              </a:extLst>
            </p:cNvPr>
            <p:cNvCxnSpPr>
              <a:cxnSpLocks/>
            </p:cNvCxnSpPr>
            <p:nvPr userDrawn="1"/>
          </p:nvCxnSpPr>
          <p:spPr>
            <a:xfrm flipH="1">
              <a:off x="2083799" y="3965406"/>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DB27BDE-51AC-8246-912E-0BCBB4C083BA}"/>
                </a:ext>
              </a:extLst>
            </p:cNvPr>
            <p:cNvCxnSpPr>
              <a:cxnSpLocks/>
            </p:cNvCxnSpPr>
            <p:nvPr userDrawn="1"/>
          </p:nvCxnSpPr>
          <p:spPr>
            <a:xfrm flipH="1">
              <a:off x="2083799" y="4471097"/>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DA1FF14-6A24-B347-BBFC-A3F15D881E93}"/>
                </a:ext>
              </a:extLst>
            </p:cNvPr>
            <p:cNvCxnSpPr>
              <a:cxnSpLocks/>
            </p:cNvCxnSpPr>
            <p:nvPr userDrawn="1"/>
          </p:nvCxnSpPr>
          <p:spPr>
            <a:xfrm flipH="1">
              <a:off x="2083799" y="496791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91A824B-2F0F-974B-810C-0DE26718806E}"/>
                </a:ext>
              </a:extLst>
            </p:cNvPr>
            <p:cNvCxnSpPr>
              <a:cxnSpLocks/>
            </p:cNvCxnSpPr>
            <p:nvPr userDrawn="1"/>
          </p:nvCxnSpPr>
          <p:spPr>
            <a:xfrm flipH="1">
              <a:off x="2083799" y="544175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grpSp>
      <p:pic>
        <p:nvPicPr>
          <p:cNvPr id="4" name="Picture 3" descr="Co-funded by the European Union logo in png for web usage">
            <a:extLst>
              <a:ext uri="{FF2B5EF4-FFF2-40B4-BE49-F238E27FC236}">
                <a16:creationId xmlns:a16="http://schemas.microsoft.com/office/drawing/2014/main" id="{34EB986D-61E1-CDD8-0CA6-C409FABF3C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2556" y="7738508"/>
            <a:ext cx="1310058" cy="273674"/>
          </a:xfrm>
          <a:prstGeom prst="rect">
            <a:avLst/>
          </a:prstGeom>
          <a:noFill/>
          <a:ln>
            <a:noFill/>
          </a:ln>
        </p:spPr>
      </p:pic>
      <p:sp>
        <p:nvSpPr>
          <p:cNvPr id="6" name="Rectangle 5">
            <a:extLst>
              <a:ext uri="{FF2B5EF4-FFF2-40B4-BE49-F238E27FC236}">
                <a16:creationId xmlns:a16="http://schemas.microsoft.com/office/drawing/2014/main" id="{4A749080-0858-8B77-6386-A790AF765BDF}"/>
              </a:ext>
            </a:extLst>
          </p:cNvPr>
          <p:cNvSpPr/>
          <p:nvPr userDrawn="1"/>
        </p:nvSpPr>
        <p:spPr>
          <a:xfrm>
            <a:off x="3084988" y="7689268"/>
            <a:ext cx="4197931"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3"/>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3EFA0F82-3ECC-974F-1158-96B1F697C347}"/>
              </a:ext>
            </a:extLst>
          </p:cNvPr>
          <p:cNvPicPr>
            <a:picLocks noChangeAspect="1"/>
          </p:cNvPicPr>
          <p:nvPr userDrawn="1"/>
        </p:nvPicPr>
        <p:blipFill>
          <a:blip r:embed="rId4"/>
          <a:stretch>
            <a:fillRect/>
          </a:stretch>
        </p:blipFill>
        <p:spPr>
          <a:xfrm>
            <a:off x="466929" y="7714534"/>
            <a:ext cx="921007" cy="321622"/>
          </a:xfrm>
          <a:prstGeom prst="rect">
            <a:avLst/>
          </a:prstGeom>
        </p:spPr>
      </p:pic>
    </p:spTree>
    <p:extLst>
      <p:ext uri="{BB962C8B-B14F-4D97-AF65-F5344CB8AC3E}">
        <p14:creationId xmlns:p14="http://schemas.microsoft.com/office/powerpoint/2010/main" val="2027216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65818"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502812"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577585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158" name="Freeform 157">
            <a:extLst>
              <a:ext uri="{FF2B5EF4-FFF2-40B4-BE49-F238E27FC236}">
                <a16:creationId xmlns:a16="http://schemas.microsoft.com/office/drawing/2014/main" id="{D603D9D3-F8C1-014C-A1BA-CC98725548E8}"/>
              </a:ext>
            </a:extLst>
          </p:cNvPr>
          <p:cNvSpPr/>
          <p:nvPr userDrawn="1"/>
        </p:nvSpPr>
        <p:spPr>
          <a:xfrm>
            <a:off x="326600" y="583660"/>
            <a:ext cx="3710562" cy="9400118"/>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2" name="Picture Placeholder 11">
            <a:extLst>
              <a:ext uri="{FF2B5EF4-FFF2-40B4-BE49-F238E27FC236}">
                <a16:creationId xmlns:a16="http://schemas.microsoft.com/office/drawing/2014/main" id="{6D93B822-7E81-5641-A50D-230B755C3AA1}"/>
              </a:ext>
            </a:extLst>
          </p:cNvPr>
          <p:cNvSpPr>
            <a:spLocks noGrp="1"/>
          </p:cNvSpPr>
          <p:nvPr>
            <p:ph type="pic" sz="quarter" idx="42"/>
          </p:nvPr>
        </p:nvSpPr>
        <p:spPr>
          <a:xfrm>
            <a:off x="31548" y="3967810"/>
            <a:ext cx="5759652" cy="5171308"/>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2" name="Text Placeholder 32">
            <a:extLst>
              <a:ext uri="{FF2B5EF4-FFF2-40B4-BE49-F238E27FC236}">
                <a16:creationId xmlns:a16="http://schemas.microsoft.com/office/drawing/2014/main" id="{A9ABE795-9783-FE24-C737-0B370CA362BD}"/>
              </a:ext>
            </a:extLst>
          </p:cNvPr>
          <p:cNvSpPr>
            <a:spLocks noGrp="1"/>
          </p:cNvSpPr>
          <p:nvPr>
            <p:ph type="body" sz="quarter" idx="32" hasCustomPrompt="1"/>
          </p:nvPr>
        </p:nvSpPr>
        <p:spPr>
          <a:xfrm>
            <a:off x="585331" y="3376652"/>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67D40FDD-CD4B-8AB4-5996-5943D4F34B7F}"/>
              </a:ext>
            </a:extLst>
          </p:cNvPr>
          <p:cNvSpPr>
            <a:spLocks noGrp="1"/>
          </p:cNvSpPr>
          <p:nvPr>
            <p:ph type="body" sz="quarter" idx="33" hasCustomPrompt="1"/>
          </p:nvPr>
        </p:nvSpPr>
        <p:spPr>
          <a:xfrm>
            <a:off x="566798" y="767164"/>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110245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Picture Placeholder 40">
            <a:extLst>
              <a:ext uri="{FF2B5EF4-FFF2-40B4-BE49-F238E27FC236}">
                <a16:creationId xmlns:a16="http://schemas.microsoft.com/office/drawing/2014/main" id="{D8EFA40E-AAE5-8C4F-AF69-B6744972C903}"/>
              </a:ext>
            </a:extLst>
          </p:cNvPr>
          <p:cNvSpPr>
            <a:spLocks noGrp="1"/>
          </p:cNvSpPr>
          <p:nvPr>
            <p:ph type="pic" sz="quarter" idx="16"/>
          </p:nvPr>
        </p:nvSpPr>
        <p:spPr>
          <a:xfrm>
            <a:off x="401638" y="393700"/>
            <a:ext cx="6716712" cy="9014859"/>
          </a:xfrm>
          <a:custGeom>
            <a:avLst/>
            <a:gdLst>
              <a:gd name="connsiteX0" fmla="*/ 0 w 6716712"/>
              <a:gd name="connsiteY0" fmla="*/ 0 h 9014859"/>
              <a:gd name="connsiteX1" fmla="*/ 6716712 w 6716712"/>
              <a:gd name="connsiteY1" fmla="*/ 0 h 9014859"/>
              <a:gd name="connsiteX2" fmla="*/ 6716712 w 6716712"/>
              <a:gd name="connsiteY2" fmla="*/ 9014859 h 9014859"/>
              <a:gd name="connsiteX3" fmla="*/ 0 w 6716712"/>
              <a:gd name="connsiteY3" fmla="*/ 9014859 h 9014859"/>
              <a:gd name="connsiteX4" fmla="*/ 0 w 6716712"/>
              <a:gd name="connsiteY4" fmla="*/ 4686023 h 9014859"/>
              <a:gd name="connsiteX5" fmla="*/ 30281 w 6716712"/>
              <a:gd name="connsiteY5" fmla="*/ 4726496 h 9014859"/>
              <a:gd name="connsiteX6" fmla="*/ 874223 w 6716712"/>
              <a:gd name="connsiteY6" fmla="*/ 5124576 h 9014859"/>
              <a:gd name="connsiteX7" fmla="*/ 4064231 w 6716712"/>
              <a:gd name="connsiteY7" fmla="*/ 5124576 h 9014859"/>
              <a:gd name="connsiteX8" fmla="*/ 4064231 w 6716712"/>
              <a:gd name="connsiteY8" fmla="*/ 2023016 h 9014859"/>
              <a:gd name="connsiteX9" fmla="*/ 3319329 w 6716712"/>
              <a:gd name="connsiteY9" fmla="*/ 1278328 h 9014859"/>
              <a:gd name="connsiteX10" fmla="*/ 0 w 6716712"/>
              <a:gd name="connsiteY10"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16712" h="9014859">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023016"/>
                </a:lnTo>
                <a:cubicBezTo>
                  <a:pt x="4064231" y="1611478"/>
                  <a:pt x="3730987" y="1278328"/>
                  <a:pt x="3319329" y="1278328"/>
                </a:cubicBez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157" name="Slide Number Placeholder 5">
            <a:extLst>
              <a:ext uri="{FF2B5EF4-FFF2-40B4-BE49-F238E27FC236}">
                <a16:creationId xmlns:a16="http://schemas.microsoft.com/office/drawing/2014/main" id="{883966C9-E131-AA40-B612-AC4A6C3D25D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9" name="Text Placeholder 32">
            <a:extLst>
              <a:ext uri="{FF2B5EF4-FFF2-40B4-BE49-F238E27FC236}">
                <a16:creationId xmlns:a16="http://schemas.microsoft.com/office/drawing/2014/main" id="{129181BC-6021-512D-4415-B05ECABD4F22}"/>
              </a:ext>
            </a:extLst>
          </p:cNvPr>
          <p:cNvSpPr>
            <a:spLocks noGrp="1"/>
          </p:cNvSpPr>
          <p:nvPr>
            <p:ph type="body" sz="quarter" idx="32" hasCustomPrompt="1"/>
          </p:nvPr>
        </p:nvSpPr>
        <p:spPr>
          <a:xfrm>
            <a:off x="877562" y="4649270"/>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D1294A92-4D17-5452-0457-373A7A40148F}"/>
              </a:ext>
            </a:extLst>
          </p:cNvPr>
          <p:cNvSpPr>
            <a:spLocks noGrp="1"/>
          </p:cNvSpPr>
          <p:nvPr>
            <p:ph type="body" sz="quarter" idx="33" hasCustomPrompt="1"/>
          </p:nvPr>
        </p:nvSpPr>
        <p:spPr>
          <a:xfrm>
            <a:off x="859029" y="2039782"/>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08030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sp>
        <p:nvSpPr>
          <p:cNvPr id="159" name="Text Placeholder 8">
            <a:extLst>
              <a:ext uri="{FF2B5EF4-FFF2-40B4-BE49-F238E27FC236}">
                <a16:creationId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sp>
        <p:nvSpPr>
          <p:cNvPr id="174" name="Slide Number Placeholder 5">
            <a:extLst>
              <a:ext uri="{FF2B5EF4-FFF2-40B4-BE49-F238E27FC236}">
                <a16:creationId xmlns:a16="http://schemas.microsoft.com/office/drawing/2014/main" id="{EBD33226-0FBB-994F-B04E-DABD0AAC39B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9" name="Group 8">
            <a:extLst>
              <a:ext uri="{FF2B5EF4-FFF2-40B4-BE49-F238E27FC236}">
                <a16:creationId xmlns:a16="http://schemas.microsoft.com/office/drawing/2014/main" id="{F454E704-B989-D0EF-F169-DBA4909C5CC1}"/>
              </a:ext>
            </a:extLst>
          </p:cNvPr>
          <p:cNvGrpSpPr/>
          <p:nvPr userDrawn="1"/>
        </p:nvGrpSpPr>
        <p:grpSpPr>
          <a:xfrm>
            <a:off x="4046669" y="3584787"/>
            <a:ext cx="3006907" cy="2343148"/>
            <a:chOff x="4061909" y="1565906"/>
            <a:chExt cx="3006907" cy="2634619"/>
          </a:xfrm>
        </p:grpSpPr>
        <p:cxnSp>
          <p:nvCxnSpPr>
            <p:cNvPr id="10" name="Straight Connector 9">
              <a:extLst>
                <a:ext uri="{FF2B5EF4-FFF2-40B4-BE49-F238E27FC236}">
                  <a16:creationId xmlns:a16="http://schemas.microsoft.com/office/drawing/2014/main" id="{59476C01-1496-7C30-42F1-2F6409605C7E}"/>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B2D144C-AE5D-CC84-AD78-57C1758A0ABA}"/>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55CD019-6FF2-BBF4-8B82-3E84299F2819}"/>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6C8FD38-EE82-4AA4-93EA-3C40EFDBF23D}"/>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5B43516-DEB9-FBA4-8DDF-E9B57E155CDF}"/>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D8355B29-FEAB-2511-6B8B-85EAE599F3B0}"/>
              </a:ext>
            </a:extLst>
          </p:cNvPr>
          <p:cNvGrpSpPr/>
          <p:nvPr userDrawn="1"/>
        </p:nvGrpSpPr>
        <p:grpSpPr>
          <a:xfrm>
            <a:off x="4046669" y="6297507"/>
            <a:ext cx="3006907" cy="2343148"/>
            <a:chOff x="4061909" y="1565906"/>
            <a:chExt cx="3006907" cy="2634619"/>
          </a:xfrm>
        </p:grpSpPr>
        <p:cxnSp>
          <p:nvCxnSpPr>
            <p:cNvPr id="22" name="Straight Connector 21">
              <a:extLst>
                <a:ext uri="{FF2B5EF4-FFF2-40B4-BE49-F238E27FC236}">
                  <a16:creationId xmlns:a16="http://schemas.microsoft.com/office/drawing/2014/main" id="{FDCC5A5D-16DF-16BD-CC06-8FFD2D56B9AD}"/>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4200D32-D2E3-6EF4-4AB4-FE81D985ED0C}"/>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C42A4F9-533C-1FE2-7333-80AF8EF0DFBC}"/>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C3E6E00-F62E-2279-BE2D-2F42BCD6CCB4}"/>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9D9AC44-85D9-DC46-1C18-B37F9B9CBFCA}"/>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7337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29" name="Freeform 28">
            <a:extLst>
              <a:ext uri="{FF2B5EF4-FFF2-40B4-BE49-F238E27FC236}">
                <a16:creationId xmlns:a16="http://schemas.microsoft.com/office/drawing/2014/main" id="{DE81A3AF-2DF6-CA4C-A155-A676CC6434F5}"/>
              </a:ext>
            </a:extLst>
          </p:cNvPr>
          <p:cNvSpPr/>
          <p:nvPr userDrawn="1"/>
        </p:nvSpPr>
        <p:spPr>
          <a:xfrm>
            <a:off x="420974" y="268941"/>
            <a:ext cx="3284648" cy="9889385"/>
          </a:xfrm>
          <a:custGeom>
            <a:avLst/>
            <a:gdLst>
              <a:gd name="connsiteX0" fmla="*/ 1159533 w 1159533"/>
              <a:gd name="connsiteY0" fmla="*/ 3031200 h 3031200"/>
              <a:gd name="connsiteX1" fmla="*/ 301407 w 1159533"/>
              <a:gd name="connsiteY1" fmla="*/ 3031200 h 3031200"/>
              <a:gd name="connsiteX2" fmla="*/ 0 w 1159533"/>
              <a:gd name="connsiteY2" fmla="*/ 2729880 h 3031200"/>
              <a:gd name="connsiteX3" fmla="*/ 0 w 1159533"/>
              <a:gd name="connsiteY3" fmla="*/ 0 h 3031200"/>
              <a:gd name="connsiteX4" fmla="*/ 954274 w 1159533"/>
              <a:gd name="connsiteY4" fmla="*/ 0 h 3031200"/>
              <a:gd name="connsiteX5" fmla="*/ 1159533 w 1159533"/>
              <a:gd name="connsiteY5" fmla="*/ 205200 h 3031200"/>
              <a:gd name="connsiteX6" fmla="*/ 1159533 w 1159533"/>
              <a:gd name="connsiteY6" fmla="*/ 3031200 h 303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9533" h="3031200">
                <a:moveTo>
                  <a:pt x="1159533" y="3031200"/>
                </a:moveTo>
                <a:lnTo>
                  <a:pt x="301407" y="3031200"/>
                </a:lnTo>
                <a:cubicBezTo>
                  <a:pt x="135039" y="3031200"/>
                  <a:pt x="0" y="2896200"/>
                  <a:pt x="0" y="2729880"/>
                </a:cubicBezTo>
                <a:lnTo>
                  <a:pt x="0" y="0"/>
                </a:lnTo>
                <a:lnTo>
                  <a:pt x="954274" y="0"/>
                </a:lnTo>
                <a:cubicBezTo>
                  <a:pt x="1067707" y="0"/>
                  <a:pt x="1159533" y="91800"/>
                  <a:pt x="1159533" y="205200"/>
                </a:cubicBezTo>
                <a:lnTo>
                  <a:pt x="1159533" y="30312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gradFill>
            <a:gsLst>
              <a:gs pos="0">
                <a:srgbClr val="E8068C"/>
              </a:gs>
              <a:gs pos="100000">
                <a:srgbClr val="22BDBF"/>
              </a:gs>
              <a:gs pos="45000">
                <a:srgbClr val="3C3795"/>
              </a:gs>
            </a:gsLst>
            <a:lin ang="0" scaled="0"/>
          </a:gradFill>
          <a:ln w="7702" cap="flat">
            <a:solidFill>
              <a:srgbClr val="75B543"/>
            </a:solidFill>
            <a:prstDash val="solid"/>
            <a:miter/>
          </a:ln>
        </p:spPr>
        <p:txBody>
          <a:bodyPr wrap="square" rtlCol="0" anchor="ctr">
            <a:noAutofit/>
          </a:bodyPr>
          <a:lstStyle/>
          <a:p>
            <a:endParaRPr lang="en-US" b="0" i="0" dirty="0">
              <a:latin typeface="Calibri" panose="020F0502020204030204" pitchFamily="34" charset="0"/>
            </a:endParaRPr>
          </a:p>
        </p:txBody>
      </p:sp>
      <p:sp>
        <p:nvSpPr>
          <p:cNvPr id="390" name="Slide Number Placeholder 5">
            <a:extLst>
              <a:ext uri="{FF2B5EF4-FFF2-40B4-BE49-F238E27FC236}">
                <a16:creationId xmlns:a16="http://schemas.microsoft.com/office/drawing/2014/main" id="{C8C57F0D-E616-E745-97BA-83348B7B3BE0}"/>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2D6797-1C1B-E5AF-5184-CE1B180D4F71}"/>
              </a:ext>
            </a:extLst>
          </p:cNvPr>
          <p:cNvSpPr/>
          <p:nvPr userDrawn="1"/>
        </p:nvSpPr>
        <p:spPr>
          <a:xfrm>
            <a:off x="0" y="0"/>
            <a:ext cx="7559675" cy="10691813"/>
          </a:xfrm>
          <a:prstGeom prst="rect">
            <a:avLst/>
          </a:prstGeom>
          <a:solidFill>
            <a:srgbClr val="3C37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Graphic 7">
            <a:extLst>
              <a:ext uri="{FF2B5EF4-FFF2-40B4-BE49-F238E27FC236}">
                <a16:creationId xmlns:a16="http://schemas.microsoft.com/office/drawing/2014/main" id="{CA21CB44-46A0-AC0C-A663-447C61BE53CE}"/>
              </a:ext>
            </a:extLst>
          </p:cNvPr>
          <p:cNvSpPr/>
          <p:nvPr userDrawn="1"/>
        </p:nvSpPr>
        <p:spPr>
          <a:xfrm>
            <a:off x="5305124" y="7597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7609D48-3161-394E-8C0A-B39FACB9B391}"/>
              </a:ext>
            </a:extLst>
          </p:cNvPr>
          <p:cNvSpPr/>
          <p:nvPr userDrawn="1"/>
        </p:nvSpPr>
        <p:spPr>
          <a:xfrm>
            <a:off x="329559" y="2233076"/>
            <a:ext cx="6900556" cy="7768174"/>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chemeClr val="bg1"/>
          </a:solidFill>
          <a:ln w="3598" cap="flat">
            <a:noFill/>
            <a:prstDash val="solid"/>
            <a:miter/>
          </a:ln>
        </p:spPr>
        <p:txBody>
          <a:bodyPr rtlCol="0" anchor="ctr"/>
          <a:lstStyle/>
          <a:p>
            <a:endParaRPr lang="en-US" b="0" i="0" dirty="0">
              <a:latin typeface="Calibri" panose="020F0502020204030204" pitchFamily="34" charset="0"/>
            </a:endParaRPr>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903720" y="2484183"/>
            <a:ext cx="6143488" cy="6820641"/>
          </a:xfrm>
          <a:prstGeom prst="rect">
            <a:avLst/>
          </a:prstGeom>
        </p:spPr>
        <p:txBody>
          <a:bodyPr numCol="2" spcCol="288000" anchor="t">
            <a:noAutofit/>
          </a:bodyPr>
          <a:lstStyle>
            <a:lvl1pPr marL="0" indent="0" algn="just">
              <a:lnSpc>
                <a:spcPct val="100000"/>
              </a:lnSpc>
              <a:spcBef>
                <a:spcPts val="0"/>
              </a:spcBef>
              <a:buNone/>
              <a:defRPr sz="1100" b="0" i="0">
                <a:solidFill>
                  <a:srgbClr val="5959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 name="Freeform 2">
            <a:extLst>
              <a:ext uri="{FF2B5EF4-FFF2-40B4-BE49-F238E27FC236}">
                <a16:creationId xmlns:a16="http://schemas.microsoft.com/office/drawing/2014/main" id="{29638F25-1726-09CA-717F-BE1F3DD1EDE2}"/>
              </a:ext>
            </a:extLst>
          </p:cNvPr>
          <p:cNvSpPr/>
          <p:nvPr userDrawn="1"/>
        </p:nvSpPr>
        <p:spPr>
          <a:xfrm>
            <a:off x="0" y="651920"/>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4" name="Text Placeholder 32">
            <a:extLst>
              <a:ext uri="{FF2B5EF4-FFF2-40B4-BE49-F238E27FC236}">
                <a16:creationId xmlns:a16="http://schemas.microsoft.com/office/drawing/2014/main" id="{826EF213-03A9-2433-6585-15D3E1E17DAE}"/>
              </a:ext>
            </a:extLst>
          </p:cNvPr>
          <p:cNvSpPr>
            <a:spLocks noGrp="1"/>
          </p:cNvSpPr>
          <p:nvPr>
            <p:ph type="body" sz="quarter" idx="30" hasCustomPrompt="1"/>
          </p:nvPr>
        </p:nvSpPr>
        <p:spPr>
          <a:xfrm>
            <a:off x="494393" y="850751"/>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6" name="Slide Number Placeholder 5">
            <a:extLst>
              <a:ext uri="{FF2B5EF4-FFF2-40B4-BE49-F238E27FC236}">
                <a16:creationId xmlns:a16="http://schemas.microsoft.com/office/drawing/2014/main" id="{EA17C220-C8D3-9914-408F-A13464F9F982}"/>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7" name="TextBox 6">
            <a:extLst>
              <a:ext uri="{FF2B5EF4-FFF2-40B4-BE49-F238E27FC236}">
                <a16:creationId xmlns:a16="http://schemas.microsoft.com/office/drawing/2014/main" id="{FB140284-5EC3-4546-DFD4-A84B87F41C36}"/>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latin typeface="Calibri" panose="020F0502020204030204" pitchFamily="34" charset="0"/>
                <a:cs typeface="Calibri" panose="020F0502020204030204" pitchFamily="34" charset="0"/>
              </a:rPr>
              <a:t>AI Skills, Powered by Values</a:t>
            </a:r>
          </a:p>
        </p:txBody>
      </p:sp>
    </p:spTree>
    <p:extLst>
      <p:ext uri="{BB962C8B-B14F-4D97-AF65-F5344CB8AC3E}">
        <p14:creationId xmlns:p14="http://schemas.microsoft.com/office/powerpoint/2010/main" val="4981356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Slide Number Placeholder 5">
            <a:extLst>
              <a:ext uri="{FF2B5EF4-FFF2-40B4-BE49-F238E27FC236}">
                <a16:creationId xmlns:a16="http://schemas.microsoft.com/office/drawing/2014/main" id="{27D4BD39-FC27-6B4F-AA5E-C3CF9179CB4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7" name="TextBox 6">
            <a:extLst>
              <a:ext uri="{FF2B5EF4-FFF2-40B4-BE49-F238E27FC236}">
                <a16:creationId xmlns:a16="http://schemas.microsoft.com/office/drawing/2014/main" id="{A4E2BEAF-462A-D238-9E96-6B8E4CF314C0}"/>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AI Skills, Powered by Values</a:t>
            </a:r>
          </a:p>
        </p:txBody>
      </p:sp>
    </p:spTree>
    <p:extLst>
      <p:ext uri="{BB962C8B-B14F-4D97-AF65-F5344CB8AC3E}">
        <p14:creationId xmlns:p14="http://schemas.microsoft.com/office/powerpoint/2010/main" val="891014926"/>
      </p:ext>
    </p:extLst>
  </p:cSld>
  <p:clrMap bg1="lt1" tx1="dk1" bg2="lt2" tx2="dk2" accent1="accent1" accent2="accent2" accent3="accent3" accent4="accent4" accent5="accent5" accent6="accent6" hlink="hlink" folHlink="folHlink"/>
  <p:sldLayoutIdLst>
    <p:sldLayoutId id="2147483931" r:id="rId1"/>
    <p:sldLayoutId id="2147483945" r:id="rId2"/>
    <p:sldLayoutId id="2147483946" r:id="rId3"/>
    <p:sldLayoutId id="2147483952" r:id="rId4"/>
  </p:sldLayoutIdLst>
  <p:hf hdr="0" ftr="0" dt="0"/>
  <p:txStyles>
    <p:titleStyle>
      <a:lvl1pPr algn="l" defTabSz="755934" rtl="0" eaLnBrk="1" latinLnBrk="0" hangingPunct="1">
        <a:lnSpc>
          <a:spcPct val="90000"/>
        </a:lnSpc>
        <a:spcBef>
          <a:spcPct val="0"/>
        </a:spcBef>
        <a:buNone/>
        <a:defRPr sz="3637" b="0" i="0" kern="1200">
          <a:solidFill>
            <a:srgbClr val="5C5C5C"/>
          </a:solidFill>
          <a:latin typeface="Calibri" panose="020F0502020204030204" pitchFamily="34" charset="0"/>
          <a:ea typeface="+mj-ea"/>
          <a:cs typeface="Calibri" panose="020F0502020204030204" pitchFamily="34" charset="0"/>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rgbClr val="5C5C5C"/>
          </a:solidFill>
          <a:latin typeface="Calibri" panose="020F0502020204030204" pitchFamily="34" charset="0"/>
          <a:ea typeface="+mn-ea"/>
          <a:cs typeface="Calibri" panose="020F050202020403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rgbClr val="5C5C5C"/>
          </a:solidFill>
          <a:latin typeface="Calibri" panose="020F0502020204030204" pitchFamily="34" charset="0"/>
          <a:ea typeface="+mn-ea"/>
          <a:cs typeface="Calibri" panose="020F0502020204030204" pitchFamily="34" charset="0"/>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rgbClr val="5C5C5C"/>
          </a:solidFill>
          <a:latin typeface="Calibri" panose="020F0502020204030204" pitchFamily="34" charset="0"/>
          <a:ea typeface="+mn-ea"/>
          <a:cs typeface="Calibri" panose="020F0502020204030204" pitchFamily="34" charset="0"/>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F07C08C-5DAB-C235-9098-B93F1FDA1C1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5" name="TextBox 4">
            <a:extLst>
              <a:ext uri="{FF2B5EF4-FFF2-40B4-BE49-F238E27FC236}">
                <a16:creationId xmlns:a16="http://schemas.microsoft.com/office/drawing/2014/main" id="{E6B3F831-6C66-161C-EA2D-5C3BE9C2933A}"/>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AI Skills, Powered by Values</a:t>
            </a:r>
          </a:p>
        </p:txBody>
      </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50" r:id="rId9"/>
    <p:sldLayoutId id="2147483942" r:id="rId10"/>
    <p:sldLayoutId id="2147483943" r:id="rId11"/>
    <p:sldLayoutId id="2147483944" r:id="rId12"/>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unesco.org/en/artificial-intelligence/recommendation-ethics/cases"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niu.edu/citl/resources/guides/instructional-guide/role-playing.shtml#:~:text=Benefits%20of%20Role%20Playing&amp;text=Enhance%20current%20teaching%20strategies,for%20critical%20observation%20of%20peers" TargetMode="Externa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hbr.org/2020/10/a-practical-guide-to-building-ethical-ai" TargetMode="Externa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interactive-ai-ethics-quiz.herokuapp.com/" TargetMode="Externa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0DAC-E602-0A8C-DBDD-48B3283D72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5E2A2D-3C0C-B034-4B42-9882F5DE4095}"/>
              </a:ext>
            </a:extLst>
          </p:cNvPr>
          <p:cNvSpPr/>
          <p:nvPr/>
        </p:nvSpPr>
        <p:spPr>
          <a:xfrm>
            <a:off x="0" y="4960212"/>
            <a:ext cx="7559675" cy="5098188"/>
          </a:xfrm>
          <a:prstGeom prst="rect">
            <a:avLst/>
          </a:prstGeom>
          <a:solidFill>
            <a:srgbClr val="702892"/>
          </a:solidFill>
          <a:ln>
            <a:solidFill>
              <a:srgbClr val="E6327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3" name="Text Placeholder 12">
            <a:extLst>
              <a:ext uri="{FF2B5EF4-FFF2-40B4-BE49-F238E27FC236}">
                <a16:creationId xmlns:a16="http://schemas.microsoft.com/office/drawing/2014/main" id="{636E74E6-BEBF-2883-3D3B-E8C3B2E72394}"/>
              </a:ext>
            </a:extLst>
          </p:cNvPr>
          <p:cNvSpPr>
            <a:spLocks noGrp="1"/>
          </p:cNvSpPr>
          <p:nvPr>
            <p:ph type="body" sz="quarter" idx="32"/>
          </p:nvPr>
        </p:nvSpPr>
        <p:spPr>
          <a:xfrm>
            <a:off x="437243" y="2859199"/>
            <a:ext cx="6526988" cy="1500415"/>
          </a:xfrm>
        </p:spPr>
        <p:txBody>
          <a:bodyPr numCol="1"/>
          <a:lstStyle/>
          <a:p>
            <a:pPr rtl="0"/>
            <a:r>
              <a:rPr lang="en-US" dirty="0"/>
              <a:t>Interaktywne działania to niezbędne narzędzia do angażowania młodych ludzi w dyskusje na temat etyki sztucznej inteligencji. Łącząc teorię z doświadczeniem praktycznym, działania te pozwalają młodzieży zgłębiać etyczny wymiar sztucznej inteligencji w bardziej dynamiczny i angażujący sposób. Praktyczne ćwiczenia i scenariusze fabularne mogą pomóc młodym ludziom krytycznie analizować rzeczywiste dylematy etyczne, rozumieć różnorodne perspektywy i rozwijać umiejętność angażowania się w przemyślane, merytoryczne debaty na temat implikacji technologii sztucznej inteligencji.</a:t>
            </a:r>
          </a:p>
          <a:p>
            <a:pPr rtl="0"/>
            <a:endParaRPr lang="en-US" dirty="0"/>
          </a:p>
          <a:p>
            <a:pPr rtl="0"/>
            <a:r>
              <a:rPr lang="en-US" dirty="0"/>
              <a:t>W tym podrozdziale przedstawimy kilka interaktywnych działań mających na celu pobudzanie do myślenia, prowokowanie do dyskusji i pomaganie młodym ludziom w aktywnym angażowaniu się w kwestie etyczne związane ze sztuczną inteligencją.</a:t>
            </a:r>
          </a:p>
        </p:txBody>
      </p:sp>
      <p:sp>
        <p:nvSpPr>
          <p:cNvPr id="12" name="Text Placeholder 11">
            <a:extLst>
              <a:ext uri="{FF2B5EF4-FFF2-40B4-BE49-F238E27FC236}">
                <a16:creationId xmlns:a16="http://schemas.microsoft.com/office/drawing/2014/main" id="{8A1FA2CD-5523-1411-3154-08C2A607D1FB}"/>
              </a:ext>
            </a:extLst>
          </p:cNvPr>
          <p:cNvSpPr>
            <a:spLocks noGrp="1"/>
          </p:cNvSpPr>
          <p:nvPr>
            <p:ph type="body" sz="quarter" idx="30"/>
          </p:nvPr>
        </p:nvSpPr>
        <p:spPr>
          <a:xfrm>
            <a:off x="161472" y="984742"/>
            <a:ext cx="5049157" cy="785535"/>
          </a:xfrm>
        </p:spPr>
        <p:txBody>
          <a:bodyPr/>
          <a:lstStyle/>
          <a:p>
            <a:pPr algn="l" rtl="0"/>
            <a:r>
              <a:rPr lang="en-US" sz="2000" dirty="0"/>
              <a:t>Prowadzenie młodzieży przez dyskusje na temat etycznej sztucznej inteligencji</a:t>
            </a:r>
          </a:p>
        </p:txBody>
      </p:sp>
      <p:sp>
        <p:nvSpPr>
          <p:cNvPr id="14" name="Text Placeholder 13">
            <a:extLst>
              <a:ext uri="{FF2B5EF4-FFF2-40B4-BE49-F238E27FC236}">
                <a16:creationId xmlns:a16="http://schemas.microsoft.com/office/drawing/2014/main" id="{AC4CF173-73BB-6112-102C-2D753E136B53}"/>
              </a:ext>
            </a:extLst>
          </p:cNvPr>
          <p:cNvSpPr>
            <a:spLocks noGrp="1"/>
          </p:cNvSpPr>
          <p:nvPr>
            <p:ph type="body" sz="quarter" idx="34"/>
          </p:nvPr>
        </p:nvSpPr>
        <p:spPr>
          <a:xfrm>
            <a:off x="502812" y="2317764"/>
            <a:ext cx="6526638" cy="785535"/>
          </a:xfrm>
        </p:spPr>
        <p:txBody>
          <a:bodyPr/>
          <a:lstStyle/>
          <a:p>
            <a:pPr algn="l" rtl="0"/>
            <a:r>
              <a:rPr lang="en-US" b="1" dirty="0">
                <a:solidFill>
                  <a:srgbClr val="3C3795"/>
                </a:solidFill>
              </a:rPr>
              <a:t>Interaktywne działania angażujące</a:t>
            </a:r>
          </a:p>
        </p:txBody>
      </p:sp>
      <p:sp>
        <p:nvSpPr>
          <p:cNvPr id="7" name="Slide Number Placeholder 9">
            <a:extLst>
              <a:ext uri="{FF2B5EF4-FFF2-40B4-BE49-F238E27FC236}">
                <a16:creationId xmlns:a16="http://schemas.microsoft.com/office/drawing/2014/main" id="{0D7D95CE-DA8E-B54C-35D9-FBF79F972BEE}"/>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1</a:t>
            </a:fld>
            <a:endParaRPr lang="en-US" dirty="0"/>
          </a:p>
        </p:txBody>
      </p:sp>
      <p:sp>
        <p:nvSpPr>
          <p:cNvPr id="3" name="Text Placeholder 12">
            <a:extLst>
              <a:ext uri="{FF2B5EF4-FFF2-40B4-BE49-F238E27FC236}">
                <a16:creationId xmlns:a16="http://schemas.microsoft.com/office/drawing/2014/main" id="{702E6A4B-B240-E509-1419-62C17CA57CD3}"/>
              </a:ext>
            </a:extLst>
          </p:cNvPr>
          <p:cNvSpPr txBox="1">
            <a:spLocks/>
          </p:cNvSpPr>
          <p:nvPr/>
        </p:nvSpPr>
        <p:spPr>
          <a:xfrm>
            <a:off x="321129" y="5192000"/>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rtl="0">
              <a:buFont typeface="Arial" panose="020B0604020202020204" pitchFamily="34" charset="0"/>
              <a:buAutoNum type="arabicPeriod"/>
            </a:pPr>
            <a:r>
              <a:rPr lang="en-US" sz="1400" b="1" dirty="0">
                <a:solidFill>
                  <a:schemeClr val="bg1"/>
                </a:solidFill>
              </a:rPr>
              <a:t>Debata na temat etyki sztucznej inteligencji: rola sztucznej inteligencji w społeczeństwie</a:t>
            </a:r>
          </a:p>
          <a:p>
            <a:pPr marL="228600" indent="-228600" rtl="0">
              <a:buFont typeface="Arial" panose="020B0604020202020204" pitchFamily="34" charset="0"/>
              <a:buAutoNum type="arabicPeriod"/>
            </a:pPr>
            <a:endParaRPr lang="en-US" b="1" dirty="0">
              <a:solidFill>
                <a:schemeClr val="bg1"/>
              </a:solidFill>
            </a:endParaRPr>
          </a:p>
          <a:p>
            <a:pPr rtl="0"/>
            <a:r>
              <a:rPr lang="en-US" dirty="0">
                <a:solidFill>
                  <a:schemeClr val="bg1"/>
                </a:solidFill>
              </a:rPr>
              <a:t>Jednym z najskuteczniejszych sposobów zaangażowania młodych ludzi są zorganizowane debaty. Takie działanie pozwala im rozważyć przeciwstawne punkty widzenia i bronić swoich stanowisk, pomagając im krytycznie myśleć o kwestiach etycznych związanych ze sztuczną inteligencją.</a:t>
            </a:r>
          </a:p>
          <a:p>
            <a:pPr rtl="0"/>
            <a:endParaRPr lang="en-US" b="1" dirty="0">
              <a:solidFill>
                <a:schemeClr val="bg1"/>
              </a:solidFill>
            </a:endParaRPr>
          </a:p>
          <a:p>
            <a:pPr rtl="0"/>
            <a:r>
              <a:rPr lang="en-US" sz="1200" b="1" dirty="0">
                <a:solidFill>
                  <a:schemeClr val="bg1"/>
                </a:solidFill>
              </a:rPr>
              <a:t>Cel:</a:t>
            </a:r>
            <a:r>
              <a:rPr lang="en-US" sz="1200" dirty="0">
                <a:solidFill>
                  <a:schemeClr val="bg1"/>
                </a:solidFill>
              </a:rPr>
              <a:t> </a:t>
            </a:r>
            <a:r>
              <a:rPr lang="pl-PL" sz="1200" dirty="0">
                <a:solidFill>
                  <a:schemeClr val="bg1"/>
                </a:solidFill>
              </a:rPr>
              <a:t>Z</a:t>
            </a:r>
            <a:r>
              <a:rPr lang="en-US" dirty="0" err="1">
                <a:solidFill>
                  <a:schemeClr val="bg1"/>
                </a:solidFill>
              </a:rPr>
              <a:t>badać</a:t>
            </a:r>
            <a:r>
              <a:rPr lang="en-US" dirty="0">
                <a:solidFill>
                  <a:schemeClr val="bg1"/>
                </a:solidFill>
              </a:rPr>
              <a:t> różne dylematy etyczne związane ze sztuczną inteligencją i zachęcić uczestników do zastanowienia się nad korzyściami i wyzwaniami związanymi z technologiami sztucznej inteligencji.</a:t>
            </a:r>
          </a:p>
          <a:p>
            <a:pPr rtl="0"/>
            <a:endParaRPr lang="en-US" b="1" dirty="0">
              <a:solidFill>
                <a:schemeClr val="bg1"/>
              </a:solidFill>
            </a:endParaRPr>
          </a:p>
          <a:p>
            <a:pPr rtl="0"/>
            <a:r>
              <a:rPr lang="en-US" sz="1200" b="1" dirty="0" err="1">
                <a:solidFill>
                  <a:schemeClr val="bg1"/>
                </a:solidFill>
              </a:rPr>
              <a:t>Instrukcje</a:t>
            </a:r>
            <a:r>
              <a:rPr lang="en-US" sz="1200" b="1" dirty="0">
                <a:solidFill>
                  <a:schemeClr val="bg1"/>
                </a:solidFill>
              </a:rPr>
              <a:t>:</a:t>
            </a:r>
            <a:endParaRPr lang="en-US" sz="1200" dirty="0">
              <a:solidFill>
                <a:schemeClr val="bg1"/>
              </a:solidFill>
            </a:endParaRPr>
          </a:p>
          <a:p>
            <a:pPr marL="171450" indent="-171450" rtl="0">
              <a:buFont typeface="Arial" panose="020B0604020202020204" pitchFamily="34" charset="0"/>
              <a:buChar char="•"/>
            </a:pPr>
            <a:r>
              <a:rPr lang="en-US" b="1" dirty="0">
                <a:solidFill>
                  <a:schemeClr val="bg1"/>
                </a:solidFill>
              </a:rPr>
              <a:t>Podziel grupę na dwa </a:t>
            </a:r>
            <a:r>
              <a:rPr lang="en-US" b="1" dirty="0" err="1">
                <a:solidFill>
                  <a:schemeClr val="bg1"/>
                </a:solidFill>
              </a:rPr>
              <a:t>zespoły</a:t>
            </a:r>
            <a:r>
              <a:rPr lang="en-US" b="1" dirty="0">
                <a:solidFill>
                  <a:schemeClr val="bg1"/>
                </a:solidFill>
              </a:rPr>
              <a:t>:</a:t>
            </a:r>
            <a:r>
              <a:rPr lang="pl-PL" b="1" dirty="0">
                <a:solidFill>
                  <a:schemeClr val="bg1"/>
                </a:solidFill>
              </a:rPr>
              <a:t> </a:t>
            </a:r>
            <a:r>
              <a:rPr lang="en-US" dirty="0" err="1">
                <a:solidFill>
                  <a:schemeClr val="bg1"/>
                </a:solidFill>
              </a:rPr>
              <a:t>Jedna</a:t>
            </a:r>
            <a:r>
              <a:rPr lang="en-US" dirty="0">
                <a:solidFill>
                  <a:schemeClr val="bg1"/>
                </a:solidFill>
              </a:rPr>
              <a:t> drużyna </a:t>
            </a:r>
            <a:r>
              <a:rPr lang="en-US" dirty="0" err="1">
                <a:solidFill>
                  <a:schemeClr val="bg1"/>
                </a:solidFill>
              </a:rPr>
              <a:t>będzie</a:t>
            </a:r>
            <a:r>
              <a:rPr lang="en-US" dirty="0">
                <a:solidFill>
                  <a:schemeClr val="bg1"/>
                </a:solidFill>
              </a:rPr>
              <a:t> </a:t>
            </a:r>
            <a:r>
              <a:rPr lang="pl-PL" dirty="0">
                <a:solidFill>
                  <a:schemeClr val="bg1"/>
                </a:solidFill>
              </a:rPr>
              <a:t>bronić </a:t>
            </a:r>
            <a:r>
              <a:rPr lang="en-US" dirty="0" err="1">
                <a:solidFill>
                  <a:schemeClr val="bg1"/>
                </a:solidFill>
              </a:rPr>
              <a:t>technologii</a:t>
            </a:r>
            <a:r>
              <a:rPr lang="en-US" dirty="0">
                <a:solidFill>
                  <a:schemeClr val="bg1"/>
                </a:solidFill>
              </a:rPr>
              <a:t> AI, podczas gdy druga strona będzie się im sprzeciwiać, skupiając się na kwestiach etycznych, takich jak prywatność, stronniczość i potencjalna utrata miejsc pracy.</a:t>
            </a:r>
          </a:p>
          <a:p>
            <a:pPr marL="171450" indent="-171450" rtl="0">
              <a:buFont typeface="Arial" panose="020B0604020202020204" pitchFamily="34" charset="0"/>
              <a:buChar char="•"/>
            </a:pPr>
            <a:r>
              <a:rPr lang="en-US" b="1" dirty="0">
                <a:solidFill>
                  <a:schemeClr val="bg1"/>
                </a:solidFill>
              </a:rPr>
              <a:t>Zbadaj </a:t>
            </a:r>
            <a:r>
              <a:rPr lang="en-US" b="1" dirty="0" err="1">
                <a:solidFill>
                  <a:schemeClr val="bg1"/>
                </a:solidFill>
              </a:rPr>
              <a:t>temat</a:t>
            </a:r>
            <a:r>
              <a:rPr lang="en-US" b="1" dirty="0">
                <a:solidFill>
                  <a:schemeClr val="bg1"/>
                </a:solidFill>
              </a:rPr>
              <a:t>:</a:t>
            </a:r>
            <a:r>
              <a:rPr lang="pl-PL" b="1" dirty="0">
                <a:solidFill>
                  <a:schemeClr val="bg1"/>
                </a:solidFill>
              </a:rPr>
              <a:t> </a:t>
            </a:r>
            <a:r>
              <a:rPr lang="en-US" dirty="0" err="1">
                <a:solidFill>
                  <a:schemeClr val="bg1"/>
                </a:solidFill>
              </a:rPr>
              <a:t>Zapewnij</a:t>
            </a:r>
            <a:r>
              <a:rPr lang="en-US" dirty="0">
                <a:solidFill>
                  <a:schemeClr val="bg1"/>
                </a:solidFill>
              </a:rPr>
              <a:t> każdemu zespołowi odpowiednie materiały i zasoby dotyczące dylematów etycznych związanych ze sztuczną inteligencją, takich jak naruszenia prywatności, stronniczość algorytmiczna i wpływ na zatrudnienie.</a:t>
            </a:r>
          </a:p>
          <a:p>
            <a:pPr marL="171450" indent="-171450" rtl="0">
              <a:buFont typeface="Arial" panose="020B0604020202020204" pitchFamily="34" charset="0"/>
              <a:buChar char="•"/>
            </a:pPr>
            <a:r>
              <a:rPr lang="en-US" b="1" dirty="0">
                <a:solidFill>
                  <a:schemeClr val="bg1"/>
                </a:solidFill>
              </a:rPr>
              <a:t>Ustal zasady </a:t>
            </a:r>
            <a:r>
              <a:rPr lang="en-US" b="1" dirty="0" err="1">
                <a:solidFill>
                  <a:schemeClr val="bg1"/>
                </a:solidFill>
              </a:rPr>
              <a:t>debaty</a:t>
            </a:r>
            <a:r>
              <a:rPr lang="en-US" b="1" dirty="0">
                <a:solidFill>
                  <a:schemeClr val="bg1"/>
                </a:solidFill>
              </a:rPr>
              <a:t>:</a:t>
            </a:r>
            <a:r>
              <a:rPr lang="pl-PL" b="1" dirty="0">
                <a:solidFill>
                  <a:schemeClr val="bg1"/>
                </a:solidFill>
              </a:rPr>
              <a:t> </a:t>
            </a:r>
            <a:r>
              <a:rPr lang="en-US" dirty="0" err="1">
                <a:solidFill>
                  <a:schemeClr val="bg1"/>
                </a:solidFill>
              </a:rPr>
              <a:t>Każdy</a:t>
            </a:r>
            <a:r>
              <a:rPr lang="en-US" dirty="0">
                <a:solidFill>
                  <a:schemeClr val="bg1"/>
                </a:solidFill>
              </a:rPr>
              <a:t> zespół będzie miał ustalony czas na przedstawienie swoich argumentów, po czym odbędzie się sesja polemik i końcowe podsumowanie.</a:t>
            </a:r>
          </a:p>
          <a:p>
            <a:pPr marL="171450" indent="-171450" rtl="0">
              <a:buFont typeface="Arial" panose="020B0604020202020204" pitchFamily="34" charset="0"/>
              <a:buChar char="•"/>
            </a:pPr>
            <a:r>
              <a:rPr lang="en-US" b="1" dirty="0">
                <a:solidFill>
                  <a:schemeClr val="bg1"/>
                </a:solidFill>
              </a:rPr>
              <a:t>Pytania </a:t>
            </a:r>
            <a:r>
              <a:rPr lang="en-US" b="1" dirty="0" err="1">
                <a:solidFill>
                  <a:schemeClr val="bg1"/>
                </a:solidFill>
              </a:rPr>
              <a:t>pomocnicze</a:t>
            </a:r>
            <a:r>
              <a:rPr lang="en-US" b="1" dirty="0">
                <a:solidFill>
                  <a:schemeClr val="bg1"/>
                </a:solidFill>
              </a:rPr>
              <a:t>:</a:t>
            </a:r>
            <a:r>
              <a:rPr lang="pl-PL" b="1" dirty="0">
                <a:solidFill>
                  <a:schemeClr val="bg1"/>
                </a:solidFill>
              </a:rPr>
              <a:t> </a:t>
            </a:r>
            <a:r>
              <a:rPr lang="en-US" dirty="0" err="1">
                <a:solidFill>
                  <a:schemeClr val="bg1"/>
                </a:solidFill>
              </a:rPr>
              <a:t>Zadaj</a:t>
            </a:r>
            <a:r>
              <a:rPr lang="en-US" dirty="0">
                <a:solidFill>
                  <a:schemeClr val="bg1"/>
                </a:solidFill>
              </a:rPr>
              <a:t> sobie pytania takie jak: „Czy sztuczną inteligencję można etycznie zintegrować z systemami publicznymi?” lub „Jakie są potencjalne zagrożenia związane ze sztuczną inteligencją w procesie podejmowania decyzji?”, aby pokierować debatą.</a:t>
            </a:r>
          </a:p>
          <a:p>
            <a:pPr marL="171450" indent="-171450" rtl="0">
              <a:buFont typeface="Arial" panose="020B0604020202020204" pitchFamily="34" charset="0"/>
              <a:buChar char="•"/>
            </a:pPr>
            <a:endParaRPr lang="en-US" dirty="0">
              <a:solidFill>
                <a:schemeClr val="bg1"/>
              </a:solidFill>
            </a:endParaRPr>
          </a:p>
          <a:p>
            <a:pPr rtl="0"/>
            <a:r>
              <a:rPr lang="en-US" sz="1200" b="1" dirty="0">
                <a:solidFill>
                  <a:schemeClr val="bg1"/>
                </a:solidFill>
              </a:rPr>
              <a:t>Wynik:</a:t>
            </a:r>
            <a:r>
              <a:rPr lang="en-US" sz="1200" dirty="0">
                <a:solidFill>
                  <a:schemeClr val="bg1"/>
                </a:solidFill>
              </a:rPr>
              <a:t> </a:t>
            </a:r>
            <a:r>
              <a:rPr lang="en-US" dirty="0">
                <a:solidFill>
                  <a:schemeClr val="bg1"/>
                </a:solidFill>
              </a:rPr>
              <a:t>Ta debata zachęci młodych ludzi do krytycznego spojrzenia na etyczne implikacje sztucznej inteligencji i wyostrzy ich umiejętność formułowania własnych poglądów. Konfrontując się z odmiennymi punktami widzenia, nauczą się oceniać złożone kwestie etyczne z wielu perspektyw.</a:t>
            </a:r>
          </a:p>
        </p:txBody>
      </p:sp>
    </p:spTree>
    <p:extLst>
      <p:ext uri="{BB962C8B-B14F-4D97-AF65-F5344CB8AC3E}">
        <p14:creationId xmlns:p14="http://schemas.microsoft.com/office/powerpoint/2010/main" val="347002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B123C-DE23-971C-146B-FDFE0EB8053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6C7E57-0C16-8C65-97A7-12BAD081D02C}"/>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12" name="Text Placeholder 11">
            <a:extLst>
              <a:ext uri="{FF2B5EF4-FFF2-40B4-BE49-F238E27FC236}">
                <a16:creationId xmlns:a16="http://schemas.microsoft.com/office/drawing/2014/main" id="{9D0BA93A-2112-F692-6946-C5C6CBA6596A}"/>
              </a:ext>
            </a:extLst>
          </p:cNvPr>
          <p:cNvSpPr>
            <a:spLocks noGrp="1"/>
          </p:cNvSpPr>
          <p:nvPr>
            <p:ph type="body" sz="quarter" idx="30"/>
          </p:nvPr>
        </p:nvSpPr>
        <p:spPr>
          <a:xfrm>
            <a:off x="0" y="946615"/>
            <a:ext cx="6570888" cy="785535"/>
          </a:xfrm>
        </p:spPr>
        <p:txBody>
          <a:bodyPr/>
          <a:lstStyle/>
          <a:p>
            <a:pPr algn="l" rtl="0"/>
            <a:r>
              <a:rPr lang="en-US" dirty="0"/>
              <a:t>Prowadzenie młodzieży przez dyskusje na temat etycznej sztucznej inteligencji</a:t>
            </a:r>
          </a:p>
        </p:txBody>
      </p:sp>
      <p:sp>
        <p:nvSpPr>
          <p:cNvPr id="3" name="Text Placeholder 12">
            <a:extLst>
              <a:ext uri="{FF2B5EF4-FFF2-40B4-BE49-F238E27FC236}">
                <a16:creationId xmlns:a16="http://schemas.microsoft.com/office/drawing/2014/main" id="{C4CD784F-9125-A98B-FBB7-15D20F24CE04}"/>
              </a:ext>
            </a:extLst>
          </p:cNvPr>
          <p:cNvSpPr txBox="1">
            <a:spLocks/>
          </p:cNvSpPr>
          <p:nvPr/>
        </p:nvSpPr>
        <p:spPr>
          <a:xfrm>
            <a:off x="459192" y="2703458"/>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rtl="0">
              <a:buFont typeface="+mj-lt"/>
              <a:buAutoNum type="arabicPeriod" startAt="2"/>
            </a:pPr>
            <a:r>
              <a:rPr lang="en-US" sz="1400" b="1" dirty="0">
                <a:solidFill>
                  <a:schemeClr val="bg1"/>
                </a:solidFill>
              </a:rPr>
              <a:t>Sztuczna inteligencja w realnym świecie: analiza studium przypadku</a:t>
            </a:r>
          </a:p>
          <a:p>
            <a:pPr rtl="0"/>
            <a:endParaRPr lang="en-US" sz="1400" b="1" dirty="0">
              <a:solidFill>
                <a:schemeClr val="bg1"/>
              </a:solidFill>
            </a:endParaRPr>
          </a:p>
          <a:p>
            <a:pPr rtl="0"/>
            <a:r>
              <a:rPr lang="en-US" dirty="0">
                <a:solidFill>
                  <a:schemeClr val="bg1"/>
                </a:solidFill>
              </a:rPr>
              <a:t>Studia przypadków dostarczają cennych spostrzeżeń na temat praktycznych zastosowań sztucznej inteligencji (AI) i jej etycznych implikacji. Analizując rzeczywiste przypadki wykorzystania technologii AI, młodzi ludzie mogą lepiej zrozumieć, jak AI może zarówno przynieść korzyści społeczeństwu, jak i stwarzać dylematy etyczne.</a:t>
            </a:r>
          </a:p>
          <a:p>
            <a:pPr rtl="0"/>
            <a:endParaRPr lang="en-US" dirty="0">
              <a:solidFill>
                <a:schemeClr val="bg1"/>
              </a:solidFill>
            </a:endParaRPr>
          </a:p>
          <a:p>
            <a:pPr rtl="0"/>
            <a:r>
              <a:rPr lang="en-US" sz="1200" b="1" dirty="0">
                <a:solidFill>
                  <a:schemeClr val="bg1"/>
                </a:solidFill>
              </a:rPr>
              <a:t>Cel:</a:t>
            </a:r>
            <a:r>
              <a:rPr lang="pl-PL" sz="1200" b="1" dirty="0">
                <a:solidFill>
                  <a:schemeClr val="bg1"/>
                </a:solidFill>
              </a:rPr>
              <a:t> </a:t>
            </a:r>
            <a:r>
              <a:rPr lang="pl-PL" dirty="0">
                <a:solidFill>
                  <a:schemeClr val="bg1"/>
                </a:solidFill>
              </a:rPr>
              <a:t>u</a:t>
            </a:r>
            <a:r>
              <a:rPr lang="en-US" dirty="0" err="1">
                <a:solidFill>
                  <a:schemeClr val="bg1"/>
                </a:solidFill>
              </a:rPr>
              <a:t>możliwić</a:t>
            </a:r>
            <a:r>
              <a:rPr lang="en-US" dirty="0">
                <a:solidFill>
                  <a:schemeClr val="bg1"/>
                </a:solidFill>
              </a:rPr>
              <a:t> uczestnikom zapoznanie się z rzeczywistymi przykładami zastosowań sztucznej inteligencji </a:t>
            </a:r>
            <a:r>
              <a:rPr lang="en-US" dirty="0" err="1">
                <a:solidFill>
                  <a:schemeClr val="bg1"/>
                </a:solidFill>
              </a:rPr>
              <a:t>i</a:t>
            </a:r>
            <a:r>
              <a:rPr lang="en-US" dirty="0">
                <a:solidFill>
                  <a:schemeClr val="bg1"/>
                </a:solidFill>
              </a:rPr>
              <a:t> </a:t>
            </a:r>
            <a:r>
              <a:rPr lang="en-US" dirty="0" err="1">
                <a:solidFill>
                  <a:schemeClr val="bg1"/>
                </a:solidFill>
              </a:rPr>
              <a:t>omówi</a:t>
            </a:r>
            <a:r>
              <a:rPr lang="pl-PL" dirty="0">
                <a:solidFill>
                  <a:schemeClr val="bg1"/>
                </a:solidFill>
              </a:rPr>
              <a:t>Ć</a:t>
            </a:r>
            <a:r>
              <a:rPr lang="en-US" dirty="0">
                <a:solidFill>
                  <a:schemeClr val="bg1"/>
                </a:solidFill>
              </a:rPr>
              <a:t> ich </a:t>
            </a:r>
            <a:r>
              <a:rPr lang="en-US" dirty="0" err="1">
                <a:solidFill>
                  <a:schemeClr val="bg1"/>
                </a:solidFill>
              </a:rPr>
              <a:t>konsekwencj</a:t>
            </a:r>
            <a:r>
              <a:rPr lang="pl-PL" dirty="0">
                <a:solidFill>
                  <a:schemeClr val="bg1"/>
                </a:solidFill>
              </a:rPr>
              <a:t>e</a:t>
            </a:r>
            <a:r>
              <a:rPr lang="en-US" dirty="0">
                <a:solidFill>
                  <a:schemeClr val="bg1"/>
                </a:solidFill>
              </a:rPr>
              <a:t> </a:t>
            </a:r>
            <a:r>
              <a:rPr lang="en-US" dirty="0" err="1">
                <a:solidFill>
                  <a:schemeClr val="bg1"/>
                </a:solidFill>
              </a:rPr>
              <a:t>etyczn</a:t>
            </a:r>
            <a:r>
              <a:rPr lang="pl-PL" dirty="0">
                <a:solidFill>
                  <a:schemeClr val="bg1"/>
                </a:solidFill>
              </a:rPr>
              <a:t>e</a:t>
            </a:r>
            <a:r>
              <a:rPr lang="en-US" dirty="0">
                <a:solidFill>
                  <a:schemeClr val="bg1"/>
                </a:solidFill>
              </a:rPr>
              <a:t>.</a:t>
            </a:r>
          </a:p>
          <a:p>
            <a:pPr rtl="0"/>
            <a:endParaRPr lang="en-US" dirty="0">
              <a:solidFill>
                <a:schemeClr val="bg1"/>
              </a:solidFill>
            </a:endParaRPr>
          </a:p>
          <a:p>
            <a:pPr rtl="0"/>
            <a:r>
              <a:rPr lang="en-US" sz="1200" b="1" dirty="0">
                <a:solidFill>
                  <a:schemeClr val="bg1"/>
                </a:solidFill>
              </a:rPr>
              <a:t>Instrukcje:</a:t>
            </a:r>
          </a:p>
          <a:p>
            <a:pPr marL="171450" indent="-171450" rtl="0">
              <a:buFont typeface="Arial" panose="020B0604020202020204" pitchFamily="34" charset="0"/>
              <a:buChar char="•"/>
            </a:pPr>
            <a:r>
              <a:rPr lang="en-US" b="1" dirty="0">
                <a:solidFill>
                  <a:schemeClr val="bg1"/>
                </a:solidFill>
              </a:rPr>
              <a:t>Przedstaw studium </a:t>
            </a:r>
            <a:r>
              <a:rPr lang="en-US" b="1" dirty="0" err="1">
                <a:solidFill>
                  <a:schemeClr val="bg1"/>
                </a:solidFill>
              </a:rPr>
              <a:t>przypadku</a:t>
            </a:r>
            <a:r>
              <a:rPr lang="en-US" b="1" dirty="0">
                <a:solidFill>
                  <a:schemeClr val="bg1"/>
                </a:solidFill>
              </a:rPr>
              <a:t>:</a:t>
            </a:r>
            <a:r>
              <a:rPr lang="pl-PL" b="1" dirty="0">
                <a:solidFill>
                  <a:schemeClr val="bg1"/>
                </a:solidFill>
              </a:rPr>
              <a:t> </a:t>
            </a:r>
            <a:r>
              <a:rPr lang="en-US" dirty="0" err="1">
                <a:solidFill>
                  <a:schemeClr val="bg1"/>
                </a:solidFill>
              </a:rPr>
              <a:t>Wybierz</a:t>
            </a:r>
            <a:r>
              <a:rPr lang="en-US" dirty="0">
                <a:solidFill>
                  <a:schemeClr val="bg1"/>
                </a:solidFill>
              </a:rPr>
              <a:t> studium przypadku, które uwypukla dylemat etyczny w dziedzinie sztucznej inteligencji. Na przykład, możesz przedstawić przypadek systemu rozpoznawania twarzy używanego przez organy ścigania lub narzędzia rekrutacyjnego opartego na sztucznej inteligencji, które nieumyślnie dyskryminuje określone grupy kandydatów.</a:t>
            </a:r>
          </a:p>
          <a:p>
            <a:pPr marL="171450" indent="-171450" rtl="0">
              <a:buFont typeface="Arial" panose="020B0604020202020204" pitchFamily="34" charset="0"/>
              <a:buChar char="•"/>
            </a:pPr>
            <a:r>
              <a:rPr lang="en-US" b="1" dirty="0">
                <a:solidFill>
                  <a:schemeClr val="bg1"/>
                </a:solidFill>
              </a:rPr>
              <a:t>Dyskusja </a:t>
            </a:r>
            <a:r>
              <a:rPr lang="en-US" b="1" dirty="0" err="1">
                <a:solidFill>
                  <a:schemeClr val="bg1"/>
                </a:solidFill>
              </a:rPr>
              <a:t>grupowa</a:t>
            </a:r>
            <a:r>
              <a:rPr lang="en-US" b="1" dirty="0">
                <a:solidFill>
                  <a:schemeClr val="bg1"/>
                </a:solidFill>
              </a:rPr>
              <a:t>:</a:t>
            </a:r>
            <a:r>
              <a:rPr lang="pl-PL" b="1" dirty="0">
                <a:solidFill>
                  <a:schemeClr val="bg1"/>
                </a:solidFill>
              </a:rPr>
              <a:t> </a:t>
            </a:r>
            <a:r>
              <a:rPr lang="en-US" dirty="0">
                <a:solidFill>
                  <a:schemeClr val="bg1"/>
                </a:solidFill>
              </a:rPr>
              <a:t>Po przedstawieniu studium przypadku podziel grupę na mniejsze zespoły i poproś je o omówienie poruszonych kwestii etycznych. Zachęć ich do zastanowienia się nad pytaniami takimi jak:</a:t>
            </a:r>
          </a:p>
          <a:p>
            <a:pPr marL="549417" lvl="1" indent="-171450" algn="just" rtl="0">
              <a:buFont typeface="Arial" panose="020B0604020202020204" pitchFamily="34" charset="0"/>
              <a:buChar char="•"/>
            </a:pPr>
            <a:r>
              <a:rPr lang="en-US" sz="1100" dirty="0">
                <a:solidFill>
                  <a:schemeClr val="bg1"/>
                </a:solidFill>
                <a:latin typeface="+mn-lt"/>
              </a:rPr>
              <a:t>Jakie problemy etyczne wiążą się z tą technologią sztucznej inteligencji?</a:t>
            </a:r>
          </a:p>
          <a:p>
            <a:pPr marL="549417" lvl="1" indent="-171450" algn="just" rtl="0">
              <a:buFont typeface="Arial" panose="020B0604020202020204" pitchFamily="34" charset="0"/>
              <a:buChar char="•"/>
            </a:pPr>
            <a:r>
              <a:rPr lang="en-US" sz="1100" dirty="0">
                <a:solidFill>
                  <a:schemeClr val="bg1"/>
                </a:solidFill>
                <a:latin typeface="+mn-lt"/>
              </a:rPr>
              <a:t>Kogo dotyczą te problemy (np. jednostki, społeczności, społeczeństwo)?</a:t>
            </a:r>
          </a:p>
          <a:p>
            <a:pPr marL="549417" lvl="1" indent="-171450" algn="just" rtl="0">
              <a:buFont typeface="Arial" panose="020B0604020202020204" pitchFamily="34" charset="0"/>
              <a:buChar char="•"/>
            </a:pPr>
            <a:r>
              <a:rPr lang="en-US" sz="1100" dirty="0">
                <a:solidFill>
                  <a:schemeClr val="bg1"/>
                </a:solidFill>
                <a:latin typeface="+mn-lt"/>
              </a:rPr>
              <a:t>Jakie kroki można podjąć, aby rozwiązać te problemy?</a:t>
            </a:r>
          </a:p>
          <a:p>
            <a:pPr marL="171450" indent="-171450" rtl="0">
              <a:buFont typeface="Arial" panose="020B0604020202020204" pitchFamily="34" charset="0"/>
              <a:buChar char="•"/>
            </a:pPr>
            <a:r>
              <a:rPr lang="pl-PL" b="1" dirty="0">
                <a:solidFill>
                  <a:schemeClr val="bg1"/>
                </a:solidFill>
                <a:latin typeface="+mn-lt"/>
              </a:rPr>
              <a:t>Zaprezentuj wnioski</a:t>
            </a:r>
            <a:r>
              <a:rPr lang="en-US" b="1" dirty="0">
                <a:solidFill>
                  <a:schemeClr val="bg1"/>
                </a:solidFill>
                <a:latin typeface="+mn-lt"/>
              </a:rPr>
              <a:t>:</a:t>
            </a:r>
            <a:r>
              <a:rPr lang="pl-PL" b="1" dirty="0">
                <a:solidFill>
                  <a:schemeClr val="bg1"/>
                </a:solidFill>
                <a:latin typeface="+mn-lt"/>
              </a:rPr>
              <a:t> </a:t>
            </a:r>
            <a:r>
              <a:rPr lang="en-US" dirty="0" err="1">
                <a:solidFill>
                  <a:schemeClr val="bg1"/>
                </a:solidFill>
                <a:latin typeface="+mn-lt"/>
              </a:rPr>
              <a:t>Każda</a:t>
            </a:r>
            <a:r>
              <a:rPr lang="en-US" dirty="0">
                <a:solidFill>
                  <a:schemeClr val="bg1"/>
                </a:solidFill>
                <a:latin typeface="+mn-lt"/>
              </a:rPr>
              <a:t> grupa powinna przedstawić swoją analizę, skupiając się na proponowanych rozwiązaniach dylematów etycznych przedstawionych w studium przypadku.</a:t>
            </a:r>
          </a:p>
          <a:p>
            <a:pPr marL="171450" indent="-171450" rtl="0">
              <a:buFont typeface="Arial" panose="020B0604020202020204" pitchFamily="34" charset="0"/>
              <a:buChar char="•"/>
            </a:pPr>
            <a:endParaRPr lang="en-US" dirty="0">
              <a:solidFill>
                <a:schemeClr val="bg1"/>
              </a:solidFill>
              <a:latin typeface="+mn-lt"/>
            </a:endParaRPr>
          </a:p>
          <a:p>
            <a:pPr rtl="0"/>
            <a:r>
              <a:rPr lang="en-US" sz="1200" b="1" dirty="0" err="1">
                <a:solidFill>
                  <a:schemeClr val="bg1"/>
                </a:solidFill>
                <a:latin typeface="+mn-lt"/>
              </a:rPr>
              <a:t>Wynik</a:t>
            </a:r>
            <a:r>
              <a:rPr lang="en-US" sz="1200" b="1" dirty="0">
                <a:solidFill>
                  <a:schemeClr val="bg1"/>
                </a:solidFill>
                <a:latin typeface="+mn-lt"/>
              </a:rPr>
              <a:t>:</a:t>
            </a:r>
            <a:r>
              <a:rPr lang="pl-PL" sz="1200" b="1" dirty="0">
                <a:solidFill>
                  <a:schemeClr val="bg1"/>
                </a:solidFill>
                <a:latin typeface="+mn-lt"/>
              </a:rPr>
              <a:t> </a:t>
            </a:r>
            <a:r>
              <a:rPr lang="en-US" dirty="0">
                <a:solidFill>
                  <a:schemeClr val="bg1"/>
                </a:solidFill>
                <a:latin typeface="+mn-lt"/>
              </a:rPr>
              <a:t>Ta aktywność pomoże młodym ludziom rozwinąć umiejętności analityczne poprzez ocenę technologii AI z perspektywy etycznej. Zachęci ich również do zastanowienia się, jak mogliby rozwiązać wyzwania etyczne związane z AI w praktyczny i wykonalny sposób.</a:t>
            </a:r>
          </a:p>
        </p:txBody>
      </p:sp>
      <p:sp>
        <p:nvSpPr>
          <p:cNvPr id="7" name="Slide Number Placeholder 9">
            <a:extLst>
              <a:ext uri="{FF2B5EF4-FFF2-40B4-BE49-F238E27FC236}">
                <a16:creationId xmlns:a16="http://schemas.microsoft.com/office/drawing/2014/main" id="{75D5E45A-6BFD-0A3D-4BDC-00604374881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2</a:t>
            </a:fld>
            <a:endParaRPr lang="en-US" dirty="0"/>
          </a:p>
        </p:txBody>
      </p:sp>
      <p:pic>
        <p:nvPicPr>
          <p:cNvPr id="17" name="Picture 16">
            <a:hlinkClick r:id="rId2"/>
            <a:extLst>
              <a:ext uri="{FF2B5EF4-FFF2-40B4-BE49-F238E27FC236}">
                <a16:creationId xmlns:a16="http://schemas.microsoft.com/office/drawing/2014/main" id="{3F99FAC4-3290-3C8E-D052-C89FAF9E106B}"/>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9" name="Rectangle 18">
            <a:hlinkClick r:id="rId2"/>
            <a:extLst>
              <a:ext uri="{FF2B5EF4-FFF2-40B4-BE49-F238E27FC236}">
                <a16:creationId xmlns:a16="http://schemas.microsoft.com/office/drawing/2014/main" id="{0B30B167-622F-7DAF-315B-4CC46351FD55}"/>
              </a:ext>
            </a:extLst>
          </p:cNvPr>
          <p:cNvSpPr/>
          <p:nvPr/>
        </p:nvSpPr>
        <p:spPr>
          <a:xfrm>
            <a:off x="-1" y="7563878"/>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0" name="TextBox 19">
            <a:extLst>
              <a:ext uri="{FF2B5EF4-FFF2-40B4-BE49-F238E27FC236}">
                <a16:creationId xmlns:a16="http://schemas.microsoft.com/office/drawing/2014/main" id="{44D31DFE-3220-4FE5-5A52-1DC1776B277B}"/>
              </a:ext>
            </a:extLst>
          </p:cNvPr>
          <p:cNvSpPr txBox="1"/>
          <p:nvPr/>
        </p:nvSpPr>
        <p:spPr>
          <a:xfrm>
            <a:off x="5060863" y="9214448"/>
            <a:ext cx="2096214" cy="830997"/>
          </a:xfrm>
          <a:prstGeom prst="rect">
            <a:avLst/>
          </a:prstGeom>
          <a:noFill/>
        </p:spPr>
        <p:txBody>
          <a:bodyPr wrap="square" rtlCol="0">
            <a:spAutoFit/>
          </a:bodyPr>
          <a:lstStyle/>
          <a:p>
            <a:pPr algn="ctr" rtl="0"/>
            <a:r>
              <a:rPr lang="pl-PL" sz="1200" b="1" dirty="0"/>
              <a:t>PRZECZYTAJ </a:t>
            </a:r>
          </a:p>
          <a:p>
            <a:pPr algn="ctr" rtl="0"/>
            <a:r>
              <a:rPr lang="en-US" sz="1200" b="1" i="0" dirty="0" err="1">
                <a:solidFill>
                  <a:srgbClr val="000000"/>
                </a:solidFill>
                <a:effectLst/>
                <a:latin typeface="aktiv-grotesk"/>
              </a:rPr>
              <a:t>Sztuczna</a:t>
            </a:r>
            <a:r>
              <a:rPr lang="en-US" sz="1200" b="1" i="0" dirty="0">
                <a:solidFill>
                  <a:srgbClr val="000000"/>
                </a:solidFill>
                <a:effectLst/>
                <a:latin typeface="aktiv-grotesk"/>
              </a:rPr>
              <a:t> inteligencja – przykłady dylematów etycznych</a:t>
            </a:r>
          </a:p>
        </p:txBody>
      </p:sp>
      <p:pic>
        <p:nvPicPr>
          <p:cNvPr id="21" name="Picture 20" descr="A black background with a black square  Description automatically generated with medium confidence">
            <a:extLst>
              <a:ext uri="{FF2B5EF4-FFF2-40B4-BE49-F238E27FC236}">
                <a16:creationId xmlns:a16="http://schemas.microsoft.com/office/drawing/2014/main" id="{F81F5433-7EE9-8037-69A8-EA9A962183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23" name="Picture 22" descr="A qr code with a black background  AI-generated content may be incorrect.">
            <a:hlinkClick r:id="rId2"/>
            <a:extLst>
              <a:ext uri="{FF2B5EF4-FFF2-40B4-BE49-F238E27FC236}">
                <a16:creationId xmlns:a16="http://schemas.microsoft.com/office/drawing/2014/main" id="{1C8353A9-A147-8145-4345-BE7383A589F3}"/>
              </a:ext>
            </a:extLst>
          </p:cNvPr>
          <p:cNvPicPr>
            <a:picLocks noChangeAspect="1"/>
          </p:cNvPicPr>
          <p:nvPr/>
        </p:nvPicPr>
        <p:blipFill>
          <a:blip r:embed="rId5"/>
          <a:stretch>
            <a:fillRect/>
          </a:stretch>
        </p:blipFill>
        <p:spPr>
          <a:xfrm>
            <a:off x="903274" y="7801646"/>
            <a:ext cx="1871390" cy="1871390"/>
          </a:xfrm>
          <a:prstGeom prst="rect">
            <a:avLst/>
          </a:prstGeom>
        </p:spPr>
      </p:pic>
    </p:spTree>
    <p:extLst>
      <p:ext uri="{BB962C8B-B14F-4D97-AF65-F5344CB8AC3E}">
        <p14:creationId xmlns:p14="http://schemas.microsoft.com/office/powerpoint/2010/main" val="2074666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C76F2-6702-40B5-8A1C-75E5ED32C574}"/>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7F3F6E42-E851-9A83-340A-0636A204546C}"/>
              </a:ext>
            </a:extLst>
          </p:cNvPr>
          <p:cNvSpPr>
            <a:spLocks noGrp="1"/>
          </p:cNvSpPr>
          <p:nvPr>
            <p:ph type="body" sz="quarter" idx="30"/>
          </p:nvPr>
        </p:nvSpPr>
        <p:spPr>
          <a:xfrm>
            <a:off x="34561" y="986886"/>
            <a:ext cx="6570888" cy="785535"/>
          </a:xfrm>
        </p:spPr>
        <p:txBody>
          <a:bodyPr/>
          <a:lstStyle/>
          <a:p>
            <a:pPr algn="l" rtl="0"/>
            <a:r>
              <a:rPr lang="en-US" dirty="0"/>
              <a:t>Prowadzenie młodzieży przez dyskusje na temat etycznej sztucznej inteligencji</a:t>
            </a:r>
          </a:p>
        </p:txBody>
      </p:sp>
      <p:sp>
        <p:nvSpPr>
          <p:cNvPr id="7" name="Slide Number Placeholder 9">
            <a:extLst>
              <a:ext uri="{FF2B5EF4-FFF2-40B4-BE49-F238E27FC236}">
                <a16:creationId xmlns:a16="http://schemas.microsoft.com/office/drawing/2014/main" id="{1B152B63-07DC-1144-142D-9A6359E5AB6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3</a:t>
            </a:fld>
            <a:endParaRPr lang="en-US" dirty="0"/>
          </a:p>
        </p:txBody>
      </p:sp>
      <p:sp>
        <p:nvSpPr>
          <p:cNvPr id="9" name="Rectangle 8">
            <a:extLst>
              <a:ext uri="{FF2B5EF4-FFF2-40B4-BE49-F238E27FC236}">
                <a16:creationId xmlns:a16="http://schemas.microsoft.com/office/drawing/2014/main" id="{5201BAB4-32D0-AA4D-1F50-CA80B805C9C6}"/>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 name="Rectangle 3">
            <a:extLst>
              <a:ext uri="{FF2B5EF4-FFF2-40B4-BE49-F238E27FC236}">
                <a16:creationId xmlns:a16="http://schemas.microsoft.com/office/drawing/2014/main" id="{4FD050CD-08AB-7E1F-C514-4D04EBF517D0}"/>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3" name="Text Placeholder 12">
            <a:extLst>
              <a:ext uri="{FF2B5EF4-FFF2-40B4-BE49-F238E27FC236}">
                <a16:creationId xmlns:a16="http://schemas.microsoft.com/office/drawing/2014/main" id="{33846423-EC66-4C82-D8FD-A5E6CE9AA738}"/>
              </a:ext>
            </a:extLst>
          </p:cNvPr>
          <p:cNvSpPr txBox="1">
            <a:spLocks/>
          </p:cNvSpPr>
          <p:nvPr/>
        </p:nvSpPr>
        <p:spPr>
          <a:xfrm>
            <a:off x="368814" y="2351099"/>
            <a:ext cx="6526988" cy="4552837"/>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rtl="0"/>
            <a:r>
              <a:rPr lang="en-US" sz="1400" b="1" dirty="0">
                <a:solidFill>
                  <a:schemeClr val="bg1"/>
                </a:solidFill>
                <a:latin typeface="+mn-lt"/>
              </a:rPr>
              <a:t>3</a:t>
            </a:r>
            <a:r>
              <a:rPr lang="en-US" sz="1600" b="1" dirty="0">
                <a:solidFill>
                  <a:schemeClr val="bg1"/>
                </a:solidFill>
                <a:latin typeface="+mn-lt"/>
              </a:rPr>
              <a:t>.</a:t>
            </a:r>
            <a:r>
              <a:rPr lang="en-US" sz="1400" b="1" dirty="0">
                <a:solidFill>
                  <a:schemeClr val="bg1"/>
                </a:solidFill>
                <a:latin typeface="+mn-lt"/>
              </a:rPr>
              <a:t>Odgrywanie ról: Kto jest odpowiedzialny?</a:t>
            </a:r>
          </a:p>
          <a:p>
            <a:pPr rtl="0"/>
            <a:endParaRPr lang="en-US" b="1" dirty="0">
              <a:solidFill>
                <a:schemeClr val="bg1"/>
              </a:solidFill>
              <a:latin typeface="+mn-lt"/>
            </a:endParaRPr>
          </a:p>
          <a:p>
            <a:pPr rtl="0"/>
            <a:r>
              <a:rPr lang="en-US" dirty="0">
                <a:solidFill>
                  <a:schemeClr val="bg1"/>
                </a:solidFill>
                <a:latin typeface="+mn-lt"/>
              </a:rPr>
              <a:t>Odgrywanie ról może pomóc młodym ludziom wczuć się w sytuację różnych interesariuszy zaangażowanych w dylematy etyczne związane ze sztuczną inteligencją. To ćwiczenie pomaga uczestnikom zastanowić się, jak różne osoby lub organizacje mogą podchodzić do kwestii etycznych i jaki wpływ ich decyzje mogą mieć na innych.</a:t>
            </a:r>
          </a:p>
          <a:p>
            <a:pPr rtl="0"/>
            <a:endParaRPr lang="en-US" b="1" dirty="0">
              <a:solidFill>
                <a:schemeClr val="bg1"/>
              </a:solidFill>
              <a:latin typeface="+mn-lt"/>
            </a:endParaRPr>
          </a:p>
          <a:p>
            <a:pPr rtl="0"/>
            <a:r>
              <a:rPr lang="en-US" sz="1200" b="1" dirty="0">
                <a:solidFill>
                  <a:schemeClr val="bg1"/>
                </a:solidFill>
                <a:latin typeface="+mn-lt"/>
              </a:rPr>
              <a:t>Cel:</a:t>
            </a:r>
            <a:r>
              <a:rPr lang="en-US" sz="1200" dirty="0">
                <a:solidFill>
                  <a:schemeClr val="bg1"/>
                </a:solidFill>
                <a:latin typeface="+mn-lt"/>
              </a:rPr>
              <a:t> </a:t>
            </a:r>
            <a:r>
              <a:rPr lang="en-US" dirty="0">
                <a:solidFill>
                  <a:schemeClr val="bg1"/>
                </a:solidFill>
                <a:latin typeface="+mn-lt"/>
              </a:rPr>
              <a:t>Zaangażowanie młodzieży w poznawanie zagadnień odpowiedzialności i rozliczalności w systemach sztucznej inteligencji.</a:t>
            </a:r>
          </a:p>
          <a:p>
            <a:pPr rtl="0"/>
            <a:endParaRPr lang="en-US" b="1" dirty="0">
              <a:solidFill>
                <a:schemeClr val="bg1"/>
              </a:solidFill>
              <a:latin typeface="+mn-lt"/>
            </a:endParaRPr>
          </a:p>
          <a:p>
            <a:pPr rtl="0"/>
            <a:r>
              <a:rPr lang="en-US" sz="1200" b="1" dirty="0">
                <a:solidFill>
                  <a:schemeClr val="bg1"/>
                </a:solidFill>
                <a:latin typeface="+mn-lt"/>
              </a:rPr>
              <a:t>Instrukcje:</a:t>
            </a:r>
            <a:endParaRPr lang="en-US" sz="1200" dirty="0">
              <a:solidFill>
                <a:schemeClr val="bg1"/>
              </a:solidFill>
              <a:latin typeface="+mn-lt"/>
            </a:endParaRPr>
          </a:p>
          <a:p>
            <a:pPr marL="171450" indent="-171450" rtl="0">
              <a:buFont typeface="Arial" panose="020B0604020202020204" pitchFamily="34" charset="0"/>
              <a:buChar char="•"/>
            </a:pPr>
            <a:r>
              <a:rPr lang="en-US" b="1" dirty="0">
                <a:solidFill>
                  <a:schemeClr val="bg1"/>
                </a:solidFill>
                <a:latin typeface="+mn-lt"/>
              </a:rPr>
              <a:t>Przypisz role:</a:t>
            </a:r>
            <a:r>
              <a:rPr lang="pl-PL" b="1" dirty="0">
                <a:solidFill>
                  <a:schemeClr val="bg1"/>
                </a:solidFill>
                <a:latin typeface="+mn-lt"/>
              </a:rPr>
              <a:t> </a:t>
            </a:r>
            <a:r>
              <a:rPr lang="en-US" dirty="0" err="1">
                <a:solidFill>
                  <a:schemeClr val="bg1"/>
                </a:solidFill>
                <a:latin typeface="+mn-lt"/>
              </a:rPr>
              <a:t>Zapewnij</a:t>
            </a:r>
            <a:r>
              <a:rPr lang="en-US" dirty="0">
                <a:solidFill>
                  <a:schemeClr val="bg1"/>
                </a:solidFill>
                <a:latin typeface="+mn-lt"/>
              </a:rPr>
              <a:t> uczestnikom różne role do odegrania w scenariuszu, w którym system sztucznej inteligencji stwarza dylemat etyczny. Przykłady ról obejmują:</a:t>
            </a:r>
          </a:p>
          <a:p>
            <a:pPr marL="549417" lvl="1" indent="-171450" algn="just" rtl="0">
              <a:buFont typeface="Arial" panose="020B0604020202020204" pitchFamily="34" charset="0"/>
              <a:buChar char="•"/>
            </a:pPr>
            <a:r>
              <a:rPr lang="en-US" sz="1100" dirty="0">
                <a:solidFill>
                  <a:schemeClr val="bg1"/>
                </a:solidFill>
                <a:latin typeface="+mn-lt"/>
              </a:rPr>
              <a:t>Programista, który stworzył system sztucznej inteligencji.</a:t>
            </a:r>
          </a:p>
          <a:p>
            <a:pPr marL="549417" lvl="1" indent="-171450" algn="just" rtl="0">
              <a:buFont typeface="Arial" panose="020B0604020202020204" pitchFamily="34" charset="0"/>
              <a:buChar char="•"/>
            </a:pPr>
            <a:r>
              <a:rPr lang="en-US" sz="1100" dirty="0">
                <a:solidFill>
                  <a:schemeClr val="bg1"/>
                </a:solidFill>
                <a:latin typeface="+mn-lt"/>
              </a:rPr>
              <a:t>Organ regulacyjny odpowiedzialny za nadzór nad wykorzystaniem sztucznej inteligencji.</a:t>
            </a:r>
          </a:p>
          <a:p>
            <a:pPr marL="549417" lvl="1" indent="-171450" algn="just" rtl="0">
              <a:buFont typeface="Arial" panose="020B0604020202020204" pitchFamily="34" charset="0"/>
              <a:buChar char="•"/>
            </a:pPr>
            <a:r>
              <a:rPr lang="en-US" sz="1100" dirty="0">
                <a:solidFill>
                  <a:schemeClr val="bg1"/>
                </a:solidFill>
                <a:latin typeface="+mn-lt"/>
              </a:rPr>
              <a:t>Konsument, na którego decyzje wpływają decyzje podejmowane przez sztuczną inteligencję.</a:t>
            </a:r>
          </a:p>
          <a:p>
            <a:pPr marL="549417" lvl="1" indent="-171450" algn="just" rtl="0">
              <a:buFont typeface="Arial" panose="020B0604020202020204" pitchFamily="34" charset="0"/>
              <a:buChar char="•"/>
            </a:pPr>
            <a:r>
              <a:rPr lang="en-US" sz="1100" dirty="0">
                <a:solidFill>
                  <a:schemeClr val="bg1"/>
                </a:solidFill>
                <a:latin typeface="+mn-lt"/>
              </a:rPr>
              <a:t>Aktywista opowiadający się za odpowiedzialnym wykorzystaniem sztucznej inteligencji.</a:t>
            </a:r>
          </a:p>
          <a:p>
            <a:pPr marL="171450" indent="-171450" rtl="0">
              <a:buFont typeface="Arial" panose="020B0604020202020204" pitchFamily="34" charset="0"/>
              <a:buChar char="•"/>
            </a:pPr>
            <a:r>
              <a:rPr lang="en-US" b="1" dirty="0">
                <a:solidFill>
                  <a:schemeClr val="bg1"/>
                </a:solidFill>
                <a:latin typeface="+mn-lt"/>
              </a:rPr>
              <a:t>Konfiguracja </a:t>
            </a:r>
            <a:r>
              <a:rPr lang="en-US" b="1" dirty="0" err="1">
                <a:solidFill>
                  <a:schemeClr val="bg1"/>
                </a:solidFill>
                <a:latin typeface="+mn-lt"/>
              </a:rPr>
              <a:t>scenariusza</a:t>
            </a:r>
            <a:r>
              <a:rPr lang="en-US" b="1" dirty="0">
                <a:solidFill>
                  <a:schemeClr val="bg1"/>
                </a:solidFill>
                <a:latin typeface="+mn-lt"/>
              </a:rPr>
              <a:t>:</a:t>
            </a:r>
            <a:r>
              <a:rPr lang="pl-PL" b="1" dirty="0">
                <a:solidFill>
                  <a:schemeClr val="bg1"/>
                </a:solidFill>
                <a:latin typeface="+mn-lt"/>
              </a:rPr>
              <a:t> </a:t>
            </a:r>
            <a:r>
              <a:rPr lang="en-US" dirty="0" err="1">
                <a:solidFill>
                  <a:schemeClr val="bg1"/>
                </a:solidFill>
                <a:latin typeface="+mn-lt"/>
              </a:rPr>
              <a:t>Przedstaw</a:t>
            </a:r>
            <a:r>
              <a:rPr lang="en-US" dirty="0">
                <a:solidFill>
                  <a:schemeClr val="bg1"/>
                </a:solidFill>
                <a:latin typeface="+mn-lt"/>
              </a:rPr>
              <a:t> scenariusz, na przykład stronniczy system sztucznej inteligencji używany do zatwierdzania pożyczek, który nieproporcjonalnie często odmawia przyznania kredytu osobom z określonych społeczności. Uczestnicy będą debatować nad tym, kto ponosi odpowiedzialność za szkody wyrządzone przez system sztucznej inteligencji.</a:t>
            </a:r>
          </a:p>
          <a:p>
            <a:pPr marL="171450" indent="-171450" rtl="0">
              <a:buFont typeface="Arial" panose="020B0604020202020204" pitchFamily="34" charset="0"/>
              <a:buChar char="•"/>
            </a:pPr>
            <a:r>
              <a:rPr lang="en-US" b="1" dirty="0">
                <a:solidFill>
                  <a:schemeClr val="bg1"/>
                </a:solidFill>
                <a:latin typeface="+mn-lt"/>
              </a:rPr>
              <a:t>Dyskusja i podejmowanie </a:t>
            </a:r>
            <a:r>
              <a:rPr lang="en-US" b="1" dirty="0" err="1">
                <a:solidFill>
                  <a:schemeClr val="bg1"/>
                </a:solidFill>
                <a:latin typeface="+mn-lt"/>
              </a:rPr>
              <a:t>decyzji</a:t>
            </a:r>
            <a:r>
              <a:rPr lang="en-US" b="1" dirty="0">
                <a:solidFill>
                  <a:schemeClr val="bg1"/>
                </a:solidFill>
                <a:latin typeface="+mn-lt"/>
              </a:rPr>
              <a:t>:</a:t>
            </a:r>
            <a:r>
              <a:rPr lang="pl-PL" b="1" dirty="0">
                <a:solidFill>
                  <a:schemeClr val="bg1"/>
                </a:solidFill>
                <a:latin typeface="+mn-lt"/>
              </a:rPr>
              <a:t> </a:t>
            </a:r>
            <a:r>
              <a:rPr lang="en-US" dirty="0" err="1">
                <a:solidFill>
                  <a:schemeClr val="bg1"/>
                </a:solidFill>
                <a:latin typeface="+mn-lt"/>
              </a:rPr>
              <a:t>Każdy</a:t>
            </a:r>
            <a:r>
              <a:rPr lang="en-US" dirty="0">
                <a:solidFill>
                  <a:schemeClr val="bg1"/>
                </a:solidFill>
                <a:latin typeface="+mn-lt"/>
              </a:rPr>
              <a:t> z członków musi przedstawić swoje stanowisko i zaproponować działania mające na celu rozwiązanie problemu etycznego. Po upływie określonego czasu uczestnicy powinni przedyskutować i zagłosować nad najlepszym sposobem rozwiązania dylematu.</a:t>
            </a:r>
          </a:p>
          <a:p>
            <a:pPr marL="171450" indent="-171450" rtl="0">
              <a:buFont typeface="Arial" panose="020B0604020202020204" pitchFamily="34" charset="0"/>
              <a:buChar char="•"/>
            </a:pPr>
            <a:endParaRPr lang="en-US" dirty="0">
              <a:solidFill>
                <a:schemeClr val="bg1"/>
              </a:solidFill>
              <a:latin typeface="+mn-lt"/>
            </a:endParaRPr>
          </a:p>
          <a:p>
            <a:pPr rtl="0"/>
            <a:r>
              <a:rPr lang="en-US" sz="1200" b="1" dirty="0">
                <a:solidFill>
                  <a:schemeClr val="bg1"/>
                </a:solidFill>
                <a:latin typeface="+mn-lt"/>
              </a:rPr>
              <a:t>Wynik:</a:t>
            </a:r>
            <a:r>
              <a:rPr lang="en-US" sz="1200" dirty="0">
                <a:solidFill>
                  <a:schemeClr val="bg1"/>
                </a:solidFill>
                <a:latin typeface="+mn-lt"/>
              </a:rPr>
              <a:t> </a:t>
            </a:r>
            <a:r>
              <a:rPr lang="en-US" dirty="0">
                <a:solidFill>
                  <a:schemeClr val="bg1"/>
                </a:solidFill>
                <a:latin typeface="+mn-lt"/>
              </a:rPr>
              <a:t>Ta </a:t>
            </a:r>
            <a:r>
              <a:rPr lang="en-US" dirty="0" err="1">
                <a:solidFill>
                  <a:schemeClr val="bg1"/>
                </a:solidFill>
                <a:latin typeface="+mn-lt"/>
              </a:rPr>
              <a:t>aktywność</a:t>
            </a:r>
            <a:r>
              <a:rPr lang="en-US" dirty="0">
                <a:solidFill>
                  <a:schemeClr val="bg1"/>
                </a:solidFill>
                <a:latin typeface="+mn-lt"/>
              </a:rPr>
              <a:t> </a:t>
            </a:r>
            <a:r>
              <a:rPr lang="en-US" dirty="0" err="1">
                <a:solidFill>
                  <a:schemeClr val="bg1"/>
                </a:solidFill>
                <a:latin typeface="+mn-lt"/>
              </a:rPr>
              <a:t>pomoże</a:t>
            </a:r>
            <a:r>
              <a:rPr lang="en-US" dirty="0">
                <a:solidFill>
                  <a:schemeClr val="bg1"/>
                </a:solidFill>
                <a:latin typeface="+mn-lt"/>
              </a:rPr>
              <a:t> młodzieży rozważyć perspektywy wielu interesariuszy i krytycznie zastanowić się nad odpowiedzialnością w systemach sztucznej inteligencji. Zachęci ich do refleksji nad złożonością odpowiedzialności w erze cyfrowej i nad tym, jak różne strony przyczyniają się do podejmowania decyzji etycznych.</a:t>
            </a:r>
          </a:p>
          <a:p>
            <a:pPr rtl="0"/>
            <a:endParaRPr lang="en-US" dirty="0">
              <a:solidFill>
                <a:schemeClr val="bg1"/>
              </a:solidFill>
              <a:latin typeface="+mn-lt"/>
            </a:endParaRPr>
          </a:p>
        </p:txBody>
      </p:sp>
      <p:pic>
        <p:nvPicPr>
          <p:cNvPr id="10" name="Picture 9">
            <a:hlinkClick r:id="rId2"/>
            <a:extLst>
              <a:ext uri="{FF2B5EF4-FFF2-40B4-BE49-F238E27FC236}">
                <a16:creationId xmlns:a16="http://schemas.microsoft.com/office/drawing/2014/main" id="{B6FBF50E-3FC7-881F-760B-61F289F6BEDC}"/>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5CDDDCF8-4015-059C-CED9-FA204DE2A725}"/>
              </a:ext>
            </a:extLst>
          </p:cNvPr>
          <p:cNvSpPr/>
          <p:nvPr/>
        </p:nvSpPr>
        <p:spPr>
          <a:xfrm>
            <a:off x="3779836" y="7573052"/>
            <a:ext cx="3779837" cy="2328578"/>
          </a:xfrm>
          <a:prstGeom prst="rect">
            <a:avLst/>
          </a:prstGeom>
          <a:solidFill>
            <a:srgbClr val="3171A7"/>
          </a:solidFill>
          <a:ln>
            <a:solidFill>
              <a:srgbClr val="2E7E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15" name="TextBox 14">
            <a:extLst>
              <a:ext uri="{FF2B5EF4-FFF2-40B4-BE49-F238E27FC236}">
                <a16:creationId xmlns:a16="http://schemas.microsoft.com/office/drawing/2014/main" id="{020DA50A-5E34-822E-4F93-C77C87D18FC2}"/>
              </a:ext>
            </a:extLst>
          </p:cNvPr>
          <p:cNvSpPr txBox="1"/>
          <p:nvPr/>
        </p:nvSpPr>
        <p:spPr>
          <a:xfrm>
            <a:off x="459192" y="9211371"/>
            <a:ext cx="2096214" cy="646331"/>
          </a:xfrm>
          <a:prstGeom prst="rect">
            <a:avLst/>
          </a:prstGeom>
          <a:noFill/>
        </p:spPr>
        <p:txBody>
          <a:bodyPr wrap="square" rtlCol="0">
            <a:spAutoFit/>
          </a:bodyPr>
          <a:lstStyle/>
          <a:p>
            <a:pPr algn="ctr" rtl="0"/>
            <a:r>
              <a:rPr lang="pl-PL" sz="1200" b="1" dirty="0"/>
              <a:t>PRZECZYTAJ</a:t>
            </a:r>
            <a:r>
              <a:rPr lang="en-US" sz="1200" b="1" dirty="0"/>
              <a:t>:</a:t>
            </a:r>
            <a:r>
              <a:rPr lang="pl-PL" sz="1200" b="1" dirty="0"/>
              <a:t> </a:t>
            </a:r>
            <a:r>
              <a:rPr lang="en-US" sz="1200" b="1" i="0" dirty="0" err="1">
                <a:solidFill>
                  <a:srgbClr val="000000"/>
                </a:solidFill>
                <a:effectLst/>
                <a:latin typeface="aktiv-grotesk"/>
              </a:rPr>
              <a:t>Odgrywanie</a:t>
            </a:r>
            <a:r>
              <a:rPr lang="en-US" sz="1200" b="1" i="0" dirty="0">
                <a:solidFill>
                  <a:srgbClr val="000000"/>
                </a:solidFill>
                <a:effectLst/>
                <a:latin typeface="aktiv-grotesk"/>
              </a:rPr>
              <a:t> ról | Centrum Innowacyjnego Nauczania i Uczenia się</a:t>
            </a:r>
          </a:p>
        </p:txBody>
      </p:sp>
      <p:pic>
        <p:nvPicPr>
          <p:cNvPr id="16" name="Picture 15" descr="A black background with a black square  Description automatically generated with medium confidence">
            <a:extLst>
              <a:ext uri="{FF2B5EF4-FFF2-40B4-BE49-F238E27FC236}">
                <a16:creationId xmlns:a16="http://schemas.microsoft.com/office/drawing/2014/main" id="{BFADCA8B-66FB-3A5F-CAA0-3E8962CEE4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07861AF2-AC1A-F773-B8A6-B247C7902367}"/>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48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AF39C-0EF2-2C88-4581-2270E834BE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7F6522-DF76-EE17-AFCF-5243683805E2}"/>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 name="Rectangle 3">
            <a:extLst>
              <a:ext uri="{FF2B5EF4-FFF2-40B4-BE49-F238E27FC236}">
                <a16:creationId xmlns:a16="http://schemas.microsoft.com/office/drawing/2014/main" id="{7C69641B-F8EC-9987-505F-A0B332216BA2}"/>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2" name="Text Placeholder 11">
            <a:extLst>
              <a:ext uri="{FF2B5EF4-FFF2-40B4-BE49-F238E27FC236}">
                <a16:creationId xmlns:a16="http://schemas.microsoft.com/office/drawing/2014/main" id="{7DD0A94F-DDB5-F613-5C70-462C03A12075}"/>
              </a:ext>
            </a:extLst>
          </p:cNvPr>
          <p:cNvSpPr>
            <a:spLocks noGrp="1"/>
          </p:cNvSpPr>
          <p:nvPr>
            <p:ph type="body" sz="quarter" idx="30"/>
          </p:nvPr>
        </p:nvSpPr>
        <p:spPr>
          <a:xfrm>
            <a:off x="0" y="976490"/>
            <a:ext cx="6570888" cy="785535"/>
          </a:xfrm>
        </p:spPr>
        <p:txBody>
          <a:bodyPr/>
          <a:lstStyle/>
          <a:p>
            <a:pPr algn="l" rtl="0"/>
            <a:r>
              <a:rPr lang="en-US" dirty="0"/>
              <a:t>Prowadzenie młodzieży przez dyskusje na temat etycznej sztucznej inteligencji</a:t>
            </a:r>
          </a:p>
        </p:txBody>
      </p:sp>
      <p:sp>
        <p:nvSpPr>
          <p:cNvPr id="7" name="Slide Number Placeholder 9">
            <a:extLst>
              <a:ext uri="{FF2B5EF4-FFF2-40B4-BE49-F238E27FC236}">
                <a16:creationId xmlns:a16="http://schemas.microsoft.com/office/drawing/2014/main" id="{EFB19DF3-B925-14E0-614B-26DCE905557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4</a:t>
            </a:fld>
            <a:endParaRPr lang="en-US" dirty="0"/>
          </a:p>
        </p:txBody>
      </p:sp>
      <p:sp>
        <p:nvSpPr>
          <p:cNvPr id="3" name="Text Placeholder 12">
            <a:extLst>
              <a:ext uri="{FF2B5EF4-FFF2-40B4-BE49-F238E27FC236}">
                <a16:creationId xmlns:a16="http://schemas.microsoft.com/office/drawing/2014/main" id="{304379AB-A10C-C4E6-332A-5CA64FCF726E}"/>
              </a:ext>
            </a:extLst>
          </p:cNvPr>
          <p:cNvSpPr txBox="1">
            <a:spLocks/>
          </p:cNvSpPr>
          <p:nvPr/>
        </p:nvSpPr>
        <p:spPr>
          <a:xfrm>
            <a:off x="437243" y="2823872"/>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rtl="0">
              <a:buFont typeface="+mj-lt"/>
              <a:buAutoNum type="arabicPeriod" startAt="4"/>
            </a:pPr>
            <a:r>
              <a:rPr lang="en-US" sz="1400" b="1" dirty="0">
                <a:solidFill>
                  <a:schemeClr val="bg1"/>
                </a:solidFill>
              </a:rPr>
              <a:t>Zaprojektuj swoją etyczną sztuczną inteligencję</a:t>
            </a:r>
          </a:p>
          <a:p>
            <a:pPr marL="228600" indent="-228600" rtl="0">
              <a:buFont typeface="Arial" panose="020B0604020202020204" pitchFamily="34" charset="0"/>
              <a:buAutoNum type="arabicPeriod" startAt="4"/>
            </a:pPr>
            <a:endParaRPr lang="en-US" b="1" dirty="0">
              <a:solidFill>
                <a:schemeClr val="bg1"/>
              </a:solidFill>
            </a:endParaRPr>
          </a:p>
          <a:p>
            <a:pPr rtl="0"/>
            <a:r>
              <a:rPr lang="en-US" dirty="0">
                <a:solidFill>
                  <a:schemeClr val="bg1"/>
                </a:solidFill>
              </a:rPr>
              <a:t>To kreatywne ćwiczenie pozwala młodym ludziom przemyśleć proces projektowania systemu AI od podstaw, biorąc pod uwagę jego etyczne implikacje. Angażując się w to praktyczne ćwiczenie, uczestnicy lepiej zrozumieją, jak zasady etyczne można włączyć do procesu rozwoju.</a:t>
            </a:r>
          </a:p>
          <a:p>
            <a:pPr rtl="0"/>
            <a:endParaRPr lang="en-US" b="1" dirty="0">
              <a:solidFill>
                <a:schemeClr val="bg1"/>
              </a:solidFill>
            </a:endParaRPr>
          </a:p>
          <a:p>
            <a:pPr rtl="0"/>
            <a:r>
              <a:rPr lang="en-US" sz="1200" b="1" dirty="0">
                <a:solidFill>
                  <a:schemeClr val="bg1"/>
                </a:solidFill>
              </a:rPr>
              <a:t>Cel:</a:t>
            </a:r>
            <a:r>
              <a:rPr lang="en-US" sz="1200" dirty="0">
                <a:solidFill>
                  <a:schemeClr val="bg1"/>
                </a:solidFill>
              </a:rPr>
              <a:t> </a:t>
            </a:r>
            <a:r>
              <a:rPr lang="pl-PL" dirty="0">
                <a:solidFill>
                  <a:schemeClr val="bg1"/>
                </a:solidFill>
              </a:rPr>
              <a:t>Z</a:t>
            </a:r>
            <a:r>
              <a:rPr lang="en-US" dirty="0" err="1">
                <a:solidFill>
                  <a:schemeClr val="bg1"/>
                </a:solidFill>
              </a:rPr>
              <a:t>achęcić</a:t>
            </a:r>
            <a:r>
              <a:rPr lang="en-US" dirty="0">
                <a:solidFill>
                  <a:schemeClr val="bg1"/>
                </a:solidFill>
              </a:rPr>
              <a:t> młodzież do zastanowienia się nad tym, w jaki sposób można zaprojektować systemy sztucznej inteligencji w sposób zgodny z zasadami etycznymi.</a:t>
            </a:r>
          </a:p>
          <a:p>
            <a:pPr rtl="0"/>
            <a:endParaRPr lang="en-US" b="1" dirty="0">
              <a:solidFill>
                <a:schemeClr val="bg1"/>
              </a:solidFill>
            </a:endParaRPr>
          </a:p>
          <a:p>
            <a:pPr rtl="0"/>
            <a:r>
              <a:rPr lang="en-US" sz="1200" b="1" dirty="0">
                <a:solidFill>
                  <a:schemeClr val="bg1"/>
                </a:solidFill>
              </a:rPr>
              <a:t>Instrukcje:</a:t>
            </a:r>
            <a:endParaRPr lang="en-US" sz="1200" dirty="0">
              <a:solidFill>
                <a:schemeClr val="bg1"/>
              </a:solidFill>
            </a:endParaRPr>
          </a:p>
          <a:p>
            <a:pPr marL="171450" indent="-171450" rtl="0">
              <a:buFont typeface="Arial" panose="020B0604020202020204" pitchFamily="34" charset="0"/>
              <a:buChar char="•"/>
            </a:pPr>
            <a:r>
              <a:rPr lang="en-US" b="1" dirty="0">
                <a:solidFill>
                  <a:schemeClr val="bg1"/>
                </a:solidFill>
              </a:rPr>
              <a:t>Skład </a:t>
            </a:r>
            <a:r>
              <a:rPr lang="en-US" b="1" dirty="0" err="1">
                <a:solidFill>
                  <a:schemeClr val="bg1"/>
                </a:solidFill>
              </a:rPr>
              <a:t>zespołu</a:t>
            </a:r>
            <a:r>
              <a:rPr lang="en-US" b="1" dirty="0">
                <a:solidFill>
                  <a:schemeClr val="bg1"/>
                </a:solidFill>
              </a:rPr>
              <a:t>:</a:t>
            </a:r>
            <a:r>
              <a:rPr lang="pl-PL" b="1" dirty="0">
                <a:solidFill>
                  <a:schemeClr val="bg1"/>
                </a:solidFill>
              </a:rPr>
              <a:t> </a:t>
            </a:r>
            <a:r>
              <a:rPr lang="en-US" dirty="0" err="1">
                <a:solidFill>
                  <a:schemeClr val="bg1"/>
                </a:solidFill>
              </a:rPr>
              <a:t>Podziel</a:t>
            </a:r>
            <a:r>
              <a:rPr lang="en-US" dirty="0">
                <a:solidFill>
                  <a:schemeClr val="bg1"/>
                </a:solidFill>
              </a:rPr>
              <a:t> uczestników na małe zespoły i przydziel każdemu z nich zadanie zaprojektowania systemu AI. Mogą oni wybrać konkretne zastosowanie, takie jak AI w rekrutacji, diagnostyce medycznej lub zarządzaniu inteligentnym miastem.</a:t>
            </a:r>
          </a:p>
          <a:p>
            <a:pPr marL="171450" indent="-171450" rtl="0">
              <a:buFont typeface="Arial" panose="020B0604020202020204" pitchFamily="34" charset="0"/>
              <a:buChar char="•"/>
            </a:pPr>
            <a:r>
              <a:rPr lang="en-US" b="1" dirty="0">
                <a:solidFill>
                  <a:schemeClr val="bg1"/>
                </a:solidFill>
              </a:rPr>
              <a:t>Etyczne </a:t>
            </a:r>
            <a:r>
              <a:rPr lang="en-US" b="1" dirty="0" err="1">
                <a:solidFill>
                  <a:schemeClr val="bg1"/>
                </a:solidFill>
              </a:rPr>
              <a:t>projektowanie</a:t>
            </a:r>
            <a:r>
              <a:rPr lang="en-US" b="1" dirty="0">
                <a:solidFill>
                  <a:schemeClr val="bg1"/>
                </a:solidFill>
              </a:rPr>
              <a:t>:</a:t>
            </a:r>
            <a:r>
              <a:rPr lang="pl-PL" b="1" dirty="0">
                <a:solidFill>
                  <a:schemeClr val="bg1"/>
                </a:solidFill>
              </a:rPr>
              <a:t> </a:t>
            </a:r>
            <a:r>
              <a:rPr lang="en-US" dirty="0" err="1">
                <a:solidFill>
                  <a:schemeClr val="bg1"/>
                </a:solidFill>
              </a:rPr>
              <a:t>Każdy</a:t>
            </a:r>
            <a:r>
              <a:rPr lang="en-US" dirty="0">
                <a:solidFill>
                  <a:schemeClr val="bg1"/>
                </a:solidFill>
              </a:rPr>
              <a:t> zespół musi </a:t>
            </a:r>
            <a:r>
              <a:rPr lang="en-US" dirty="0" err="1">
                <a:solidFill>
                  <a:schemeClr val="bg1"/>
                </a:solidFill>
              </a:rPr>
              <a:t>uwzględnić</a:t>
            </a:r>
            <a:r>
              <a:rPr lang="en-US" dirty="0">
                <a:solidFill>
                  <a:schemeClr val="bg1"/>
                </a:solidFill>
              </a:rPr>
              <a:t> </a:t>
            </a:r>
            <a:r>
              <a:rPr lang="en-US" dirty="0" err="1">
                <a:solidFill>
                  <a:schemeClr val="bg1"/>
                </a:solidFill>
              </a:rPr>
              <a:t>zasady</a:t>
            </a:r>
            <a:r>
              <a:rPr lang="en-US" dirty="0">
                <a:solidFill>
                  <a:schemeClr val="bg1"/>
                </a:solidFill>
              </a:rPr>
              <a:t> etyczne w swoim projekcie. </a:t>
            </a:r>
            <a:r>
              <a:rPr lang="pl-PL" dirty="0">
                <a:solidFill>
                  <a:schemeClr val="bg1"/>
                </a:solidFill>
              </a:rPr>
              <a:t>Zespoły powinny </a:t>
            </a:r>
            <a:r>
              <a:rPr lang="en-US" dirty="0" err="1">
                <a:solidFill>
                  <a:schemeClr val="bg1"/>
                </a:solidFill>
              </a:rPr>
              <a:t>omówić</a:t>
            </a:r>
            <a:r>
              <a:rPr lang="en-US" dirty="0">
                <a:solidFill>
                  <a:schemeClr val="bg1"/>
                </a:solidFill>
              </a:rPr>
              <a:t> i rozwiązać takie kwestie, jak uczciwość, przejrzystość, prywatność danych i inkluzywność.</a:t>
            </a:r>
          </a:p>
          <a:p>
            <a:pPr marL="171450" indent="-171450" rtl="0">
              <a:buFont typeface="Arial" panose="020B0604020202020204" pitchFamily="34" charset="0"/>
              <a:buChar char="•"/>
            </a:pPr>
            <a:r>
              <a:rPr lang="en-US" b="1" dirty="0" err="1">
                <a:solidFill>
                  <a:schemeClr val="bg1"/>
                </a:solidFill>
              </a:rPr>
              <a:t>Prezentacja</a:t>
            </a:r>
            <a:r>
              <a:rPr lang="en-US" b="1" dirty="0">
                <a:solidFill>
                  <a:schemeClr val="bg1"/>
                </a:solidFill>
              </a:rPr>
              <a:t>:</a:t>
            </a:r>
            <a:r>
              <a:rPr lang="pl-PL" b="1" dirty="0">
                <a:solidFill>
                  <a:schemeClr val="bg1"/>
                </a:solidFill>
              </a:rPr>
              <a:t> </a:t>
            </a:r>
            <a:r>
              <a:rPr lang="en-US" dirty="0">
                <a:solidFill>
                  <a:schemeClr val="bg1"/>
                </a:solidFill>
              </a:rPr>
              <a:t>Po zaprojektowaniu systemu AI, każdy zespół przedstawi swój system i wyjaśni, w jaki sposób uwzględnił zasady etyczne w projekcie. </a:t>
            </a:r>
            <a:r>
              <a:rPr lang="pl-PL" dirty="0">
                <a:solidFill>
                  <a:schemeClr val="bg1"/>
                </a:solidFill>
              </a:rPr>
              <a:t>Uczestnicy powinni</a:t>
            </a:r>
            <a:r>
              <a:rPr lang="en-US" dirty="0">
                <a:solidFill>
                  <a:schemeClr val="bg1"/>
                </a:solidFill>
              </a:rPr>
              <a:t> również omówić potencjalne wyzwania etyczne, z którymi może się zmierzyć ich system AI, i sposoby ich rozwiązania.</a:t>
            </a:r>
          </a:p>
          <a:p>
            <a:pPr rtl="0"/>
            <a:endParaRPr lang="en-US" sz="1200" b="1" dirty="0">
              <a:solidFill>
                <a:schemeClr val="bg1"/>
              </a:solidFill>
            </a:endParaRPr>
          </a:p>
          <a:p>
            <a:pPr rtl="0"/>
            <a:r>
              <a:rPr lang="en-US" sz="1200" b="1" dirty="0">
                <a:solidFill>
                  <a:schemeClr val="bg1"/>
                </a:solidFill>
              </a:rPr>
              <a:t>Wynik:</a:t>
            </a:r>
            <a:r>
              <a:rPr lang="en-US" sz="1200" dirty="0">
                <a:solidFill>
                  <a:schemeClr val="bg1"/>
                </a:solidFill>
              </a:rPr>
              <a:t> </a:t>
            </a:r>
            <a:r>
              <a:rPr lang="en-US" dirty="0">
                <a:solidFill>
                  <a:schemeClr val="bg1"/>
                </a:solidFill>
              </a:rPr>
              <a:t>Ta aktywność rozwija kreatywność i etyczne myślenie, pozwalając młodym ludziom aktywnie uczestniczyć w procesie projektowania systemów AI, które priorytetowo traktują kwestie etyczne. Pomaga im zrozumieć, że etyczne projektowanie AI nie jest kwestią drugorzędną, lecz kluczowym aspektem procesu rozwoju.</a:t>
            </a:r>
          </a:p>
        </p:txBody>
      </p:sp>
      <p:pic>
        <p:nvPicPr>
          <p:cNvPr id="10" name="Picture 9">
            <a:hlinkClick r:id="rId2"/>
            <a:extLst>
              <a:ext uri="{FF2B5EF4-FFF2-40B4-BE49-F238E27FC236}">
                <a16:creationId xmlns:a16="http://schemas.microsoft.com/office/drawing/2014/main" id="{CFC4CB71-A431-2B31-A0C8-ECCA31FF6556}"/>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CACDE819-E852-E225-BB8B-B0EC12681479}"/>
              </a:ext>
            </a:extLst>
          </p:cNvPr>
          <p:cNvSpPr/>
          <p:nvPr/>
        </p:nvSpPr>
        <p:spPr>
          <a:xfrm>
            <a:off x="-1" y="7563878"/>
            <a:ext cx="3779837" cy="232857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extBox 14">
            <a:extLst>
              <a:ext uri="{FF2B5EF4-FFF2-40B4-BE49-F238E27FC236}">
                <a16:creationId xmlns:a16="http://schemas.microsoft.com/office/drawing/2014/main" id="{8506D9D3-4475-CD2A-937C-5F3796302434}"/>
              </a:ext>
            </a:extLst>
          </p:cNvPr>
          <p:cNvSpPr txBox="1"/>
          <p:nvPr/>
        </p:nvSpPr>
        <p:spPr>
          <a:xfrm>
            <a:off x="5060863" y="9214448"/>
            <a:ext cx="2096214" cy="646331"/>
          </a:xfrm>
          <a:prstGeom prst="rect">
            <a:avLst/>
          </a:prstGeom>
          <a:noFill/>
        </p:spPr>
        <p:txBody>
          <a:bodyPr wrap="square" rtlCol="0">
            <a:spAutoFit/>
          </a:bodyPr>
          <a:lstStyle/>
          <a:p>
            <a:pPr algn="ctr" rtl="0"/>
            <a:r>
              <a:rPr lang="pl-PL" sz="1200" b="1" dirty="0"/>
              <a:t>PRZECZYTAJ</a:t>
            </a:r>
            <a:r>
              <a:rPr lang="en-US" sz="1200" b="1" dirty="0"/>
              <a:t>:</a:t>
            </a:r>
            <a:r>
              <a:rPr lang="pl-PL" sz="1200" b="1" dirty="0"/>
              <a:t> </a:t>
            </a:r>
            <a:r>
              <a:rPr lang="en-US" sz="1200" b="1" i="0" dirty="0" err="1">
                <a:solidFill>
                  <a:srgbClr val="000000"/>
                </a:solidFill>
                <a:effectLst/>
                <a:latin typeface="aktiv-grotesk"/>
              </a:rPr>
              <a:t>Sztuczna</a:t>
            </a:r>
            <a:r>
              <a:rPr lang="en-US" sz="1200" b="1" i="0" dirty="0">
                <a:solidFill>
                  <a:srgbClr val="000000"/>
                </a:solidFill>
                <a:effectLst/>
                <a:latin typeface="aktiv-grotesk"/>
              </a:rPr>
              <a:t> inteligencja – przykłady dylematów etycznych</a:t>
            </a:r>
          </a:p>
        </p:txBody>
      </p:sp>
      <p:pic>
        <p:nvPicPr>
          <p:cNvPr id="16" name="Picture 15" descr="A black background with a black square  Description automatically generated with medium confidence">
            <a:extLst>
              <a:ext uri="{FF2B5EF4-FFF2-40B4-BE49-F238E27FC236}">
                <a16:creationId xmlns:a16="http://schemas.microsoft.com/office/drawing/2014/main" id="{F9B49980-8D44-BEE4-7299-D2AF6F1EAD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17" name="Picture 16">
            <a:hlinkClick r:id="rId2"/>
            <a:extLst>
              <a:ext uri="{FF2B5EF4-FFF2-40B4-BE49-F238E27FC236}">
                <a16:creationId xmlns:a16="http://schemas.microsoft.com/office/drawing/2014/main" id="{E6393B46-B9AC-3DB2-9E55-223EB7BFD935}"/>
              </a:ext>
            </a:extLst>
          </p:cNvPr>
          <p:cNvPicPr>
            <a:picLocks noChangeAspect="1"/>
          </p:cNvPicPr>
          <p:nvPr/>
        </p:nvPicPr>
        <p:blipFill>
          <a:blip r:embed="rId5"/>
          <a:srcRect/>
          <a:stretch/>
        </p:blipFill>
        <p:spPr>
          <a:xfrm>
            <a:off x="903274" y="7801646"/>
            <a:ext cx="1871390" cy="1871390"/>
          </a:xfrm>
          <a:prstGeom prst="rect">
            <a:avLst/>
          </a:prstGeom>
        </p:spPr>
      </p:pic>
    </p:spTree>
    <p:extLst>
      <p:ext uri="{BB962C8B-B14F-4D97-AF65-F5344CB8AC3E}">
        <p14:creationId xmlns:p14="http://schemas.microsoft.com/office/powerpoint/2010/main" val="97570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ED98A-91E4-5E97-472E-2C068569BEB7}"/>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85C8BD57-8B52-5487-3ECB-80C93ACC4275}"/>
              </a:ext>
            </a:extLst>
          </p:cNvPr>
          <p:cNvSpPr>
            <a:spLocks noGrp="1"/>
          </p:cNvSpPr>
          <p:nvPr>
            <p:ph type="body" sz="quarter" idx="30"/>
          </p:nvPr>
        </p:nvSpPr>
        <p:spPr>
          <a:xfrm>
            <a:off x="34561" y="946615"/>
            <a:ext cx="6570888" cy="785535"/>
          </a:xfrm>
        </p:spPr>
        <p:txBody>
          <a:bodyPr/>
          <a:lstStyle/>
          <a:p>
            <a:pPr algn="l" rtl="0"/>
            <a:r>
              <a:rPr lang="en-US" dirty="0"/>
              <a:t>Prowadzenie młodzieży przez dyskusje na temat etycznej sztucznej inteligencji</a:t>
            </a:r>
          </a:p>
        </p:txBody>
      </p:sp>
      <p:sp>
        <p:nvSpPr>
          <p:cNvPr id="7" name="Slide Number Placeholder 9">
            <a:extLst>
              <a:ext uri="{FF2B5EF4-FFF2-40B4-BE49-F238E27FC236}">
                <a16:creationId xmlns:a16="http://schemas.microsoft.com/office/drawing/2014/main" id="{F424FB1A-AAA2-FB5E-A317-EC86FF8A2D3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5</a:t>
            </a:fld>
            <a:endParaRPr lang="en-US" dirty="0"/>
          </a:p>
        </p:txBody>
      </p:sp>
      <p:sp>
        <p:nvSpPr>
          <p:cNvPr id="9" name="Rectangle 8">
            <a:extLst>
              <a:ext uri="{FF2B5EF4-FFF2-40B4-BE49-F238E27FC236}">
                <a16:creationId xmlns:a16="http://schemas.microsoft.com/office/drawing/2014/main" id="{D6E3D824-5AF0-1807-FBEF-20B8EC3E8261}"/>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 name="Rectangle 3">
            <a:extLst>
              <a:ext uri="{FF2B5EF4-FFF2-40B4-BE49-F238E27FC236}">
                <a16:creationId xmlns:a16="http://schemas.microsoft.com/office/drawing/2014/main" id="{013E5F76-C92C-0F72-B1A0-5DFF783766E5}"/>
              </a:ext>
            </a:extLst>
          </p:cNvPr>
          <p:cNvSpPr/>
          <p:nvPr/>
        </p:nvSpPr>
        <p:spPr>
          <a:xfrm>
            <a:off x="0"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3" name="Text Placeholder 12">
            <a:extLst>
              <a:ext uri="{FF2B5EF4-FFF2-40B4-BE49-F238E27FC236}">
                <a16:creationId xmlns:a16="http://schemas.microsoft.com/office/drawing/2014/main" id="{A0491036-CF7B-96AA-7ABB-F09F9E2A84E7}"/>
              </a:ext>
            </a:extLst>
          </p:cNvPr>
          <p:cNvSpPr txBox="1">
            <a:spLocks/>
          </p:cNvSpPr>
          <p:nvPr/>
        </p:nvSpPr>
        <p:spPr>
          <a:xfrm>
            <a:off x="459193" y="2703458"/>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rtl="0">
              <a:buFont typeface="+mj-lt"/>
              <a:buAutoNum type="arabicPeriod" startAt="5"/>
            </a:pPr>
            <a:r>
              <a:rPr lang="en-US" sz="1400" b="1" dirty="0">
                <a:solidFill>
                  <a:schemeClr val="bg1"/>
                </a:solidFill>
              </a:rPr>
              <a:t>Quiz </a:t>
            </a:r>
            <a:r>
              <a:rPr lang="pl-PL" sz="1400" b="1" dirty="0">
                <a:solidFill>
                  <a:schemeClr val="bg1"/>
                </a:solidFill>
              </a:rPr>
              <a:t>na temat </a:t>
            </a:r>
            <a:r>
              <a:rPr lang="en-US" sz="1400" b="1" dirty="0" err="1">
                <a:solidFill>
                  <a:schemeClr val="bg1"/>
                </a:solidFill>
              </a:rPr>
              <a:t>etyczn</a:t>
            </a:r>
            <a:r>
              <a:rPr lang="pl-PL" sz="1400" b="1" dirty="0">
                <a:solidFill>
                  <a:schemeClr val="bg1"/>
                </a:solidFill>
              </a:rPr>
              <a:t>ej</a:t>
            </a:r>
            <a:r>
              <a:rPr lang="en-US" sz="1400" b="1" dirty="0">
                <a:solidFill>
                  <a:schemeClr val="bg1"/>
                </a:solidFill>
              </a:rPr>
              <a:t> </a:t>
            </a:r>
            <a:r>
              <a:rPr lang="pl-PL" sz="1400" b="1" dirty="0">
                <a:solidFill>
                  <a:schemeClr val="bg1"/>
                </a:solidFill>
              </a:rPr>
              <a:t>sztucznej inteligencji</a:t>
            </a:r>
            <a:endParaRPr lang="en-US" sz="1400" b="1" dirty="0">
              <a:solidFill>
                <a:schemeClr val="bg1"/>
              </a:solidFill>
            </a:endParaRPr>
          </a:p>
          <a:p>
            <a:pPr rtl="0"/>
            <a:endParaRPr lang="en-US" sz="1400" b="1" dirty="0">
              <a:solidFill>
                <a:schemeClr val="bg1"/>
              </a:solidFill>
            </a:endParaRPr>
          </a:p>
          <a:p>
            <a:pPr rtl="0"/>
            <a:r>
              <a:rPr lang="en-US" dirty="0">
                <a:solidFill>
                  <a:schemeClr val="bg1"/>
                </a:solidFill>
              </a:rPr>
              <a:t>Zabawnym i interaktywnym sposobem na sprawdzenie i utrwalenie wiedzy młodych ludzi na temat etyki AI jest quiz. Można go przeprowadzić indywidualnie lub zespołowo, zachęcając młodzież do refleksji nad kluczowymi koncepcjami w lekki, ale edukacyjny sposób.</a:t>
            </a:r>
          </a:p>
          <a:p>
            <a:pPr rtl="0"/>
            <a:endParaRPr lang="en-US" dirty="0">
              <a:solidFill>
                <a:schemeClr val="bg1"/>
              </a:solidFill>
            </a:endParaRPr>
          </a:p>
          <a:p>
            <a:pPr rtl="0"/>
            <a:r>
              <a:rPr lang="en-US" sz="1200" b="1" dirty="0">
                <a:solidFill>
                  <a:schemeClr val="bg1"/>
                </a:solidFill>
              </a:rPr>
              <a:t>Cel:</a:t>
            </a:r>
            <a:r>
              <a:rPr lang="pl-PL" sz="1200" b="1" dirty="0">
                <a:solidFill>
                  <a:schemeClr val="bg1"/>
                </a:solidFill>
              </a:rPr>
              <a:t> </a:t>
            </a:r>
            <a:r>
              <a:rPr lang="pl-PL" dirty="0">
                <a:solidFill>
                  <a:schemeClr val="bg1"/>
                </a:solidFill>
              </a:rPr>
              <a:t>W</a:t>
            </a:r>
            <a:r>
              <a:rPr lang="en-US" dirty="0">
                <a:solidFill>
                  <a:schemeClr val="bg1"/>
                </a:solidFill>
              </a:rPr>
              <a:t> ciekawy i angażujący sposób ocenić poziom zrozumienia etyki sztucznej inteligencji przez młodych ludzi.</a:t>
            </a:r>
          </a:p>
          <a:p>
            <a:pPr rtl="0"/>
            <a:endParaRPr lang="en-US" dirty="0">
              <a:solidFill>
                <a:schemeClr val="bg1"/>
              </a:solidFill>
            </a:endParaRPr>
          </a:p>
          <a:p>
            <a:pPr rtl="0"/>
            <a:r>
              <a:rPr lang="en-US" sz="1200" b="1" dirty="0">
                <a:solidFill>
                  <a:schemeClr val="bg1"/>
                </a:solidFill>
              </a:rPr>
              <a:t>Instrukcje:</a:t>
            </a:r>
          </a:p>
          <a:p>
            <a:pPr marL="171450" indent="-171450" rtl="0">
              <a:buFont typeface="Arial" panose="020B0604020202020204" pitchFamily="34" charset="0"/>
              <a:buChar char="•"/>
            </a:pPr>
            <a:r>
              <a:rPr lang="en-US" b="1" dirty="0">
                <a:solidFill>
                  <a:schemeClr val="bg1"/>
                </a:solidFill>
              </a:rPr>
              <a:t>Przygotuj </a:t>
            </a:r>
            <a:r>
              <a:rPr lang="en-US" b="1" dirty="0" err="1">
                <a:solidFill>
                  <a:schemeClr val="bg1"/>
                </a:solidFill>
              </a:rPr>
              <a:t>pytania</a:t>
            </a:r>
            <a:r>
              <a:rPr lang="en-US" b="1" dirty="0">
                <a:solidFill>
                  <a:schemeClr val="bg1"/>
                </a:solidFill>
              </a:rPr>
              <a:t>:</a:t>
            </a:r>
            <a:r>
              <a:rPr lang="pl-PL" b="1" dirty="0">
                <a:solidFill>
                  <a:schemeClr val="bg1"/>
                </a:solidFill>
              </a:rPr>
              <a:t> </a:t>
            </a:r>
            <a:r>
              <a:rPr lang="en-US" dirty="0" err="1">
                <a:solidFill>
                  <a:schemeClr val="bg1"/>
                </a:solidFill>
              </a:rPr>
              <a:t>Stwórz</a:t>
            </a:r>
            <a:r>
              <a:rPr lang="en-US" dirty="0">
                <a:solidFill>
                  <a:schemeClr val="bg1"/>
                </a:solidFill>
              </a:rPr>
              <a:t> serię pytań wielokrotnego wyboru lub pytań z krótką odpowiedzią, opartych na treściach poruszanych podczas dyskusji i ćwiczeń. Pytania mogą dotyczyć takich tematów, jak:</a:t>
            </a:r>
            <a:endParaRPr lang="en-US" sz="1100" dirty="0">
              <a:solidFill>
                <a:schemeClr val="bg1"/>
              </a:solidFill>
              <a:latin typeface="+mn-lt"/>
            </a:endParaRPr>
          </a:p>
          <a:p>
            <a:pPr marL="549417" lvl="1" indent="-171450" algn="just" rtl="0">
              <a:buFont typeface="Arial" panose="020B0604020202020204" pitchFamily="34" charset="0"/>
              <a:buChar char="•"/>
            </a:pPr>
            <a:r>
              <a:rPr lang="en-US" sz="1100" dirty="0">
                <a:solidFill>
                  <a:schemeClr val="bg1"/>
                </a:solidFill>
                <a:latin typeface="+mn-lt"/>
              </a:rPr>
              <a:t>Czym jest stronniczość algorytmiczna?</a:t>
            </a:r>
          </a:p>
          <a:p>
            <a:pPr marL="549417" lvl="1" indent="-171450" algn="just" rtl="0">
              <a:buFont typeface="Arial" panose="020B0604020202020204" pitchFamily="34" charset="0"/>
              <a:buChar char="•"/>
            </a:pPr>
            <a:r>
              <a:rPr lang="en-US" sz="1100" dirty="0">
                <a:solidFill>
                  <a:schemeClr val="bg1"/>
                </a:solidFill>
                <a:latin typeface="+mn-lt"/>
              </a:rPr>
              <a:t>Dlaczego przejrzystość jest ważna w systemach AI?</a:t>
            </a:r>
          </a:p>
          <a:p>
            <a:pPr marL="549417" lvl="1" indent="-171450" algn="just" rtl="0">
              <a:buFont typeface="Arial" panose="020B0604020202020204" pitchFamily="34" charset="0"/>
              <a:buChar char="•"/>
            </a:pPr>
            <a:r>
              <a:rPr lang="en-US" sz="1100" dirty="0">
                <a:solidFill>
                  <a:schemeClr val="bg1"/>
                </a:solidFill>
                <a:latin typeface="+mn-lt"/>
              </a:rPr>
              <a:t>Jakie potencjalne zagrożenia niesie ze sobą wykorzystanie sztucznej inteligencji w procesie podejmowania decyzji?</a:t>
            </a:r>
          </a:p>
          <a:p>
            <a:pPr marL="549417" lvl="1" indent="-171450" algn="just" rtl="0">
              <a:buFont typeface="Arial" panose="020B0604020202020204" pitchFamily="34" charset="0"/>
              <a:buChar char="•"/>
            </a:pPr>
            <a:r>
              <a:rPr lang="en-US" sz="1100" dirty="0">
                <a:solidFill>
                  <a:schemeClr val="bg1"/>
                </a:solidFill>
                <a:latin typeface="+mn-lt"/>
              </a:rPr>
              <a:t>Kto ponosi odpowiedzialność, gdy systemy sztucznej inteligencji powodują szkody?</a:t>
            </a:r>
          </a:p>
          <a:p>
            <a:pPr marL="171450" indent="-171450" rtl="0">
              <a:buFont typeface="Arial" panose="020B0604020202020204" pitchFamily="34" charset="0"/>
              <a:buChar char="•"/>
            </a:pPr>
            <a:r>
              <a:rPr lang="en-US" b="1" dirty="0">
                <a:solidFill>
                  <a:schemeClr val="bg1"/>
                </a:solidFill>
                <a:latin typeface="+mn-lt"/>
              </a:rPr>
              <a:t>Przeprowadź quiz:</a:t>
            </a:r>
            <a:r>
              <a:rPr lang="pl-PL" b="1" dirty="0">
                <a:solidFill>
                  <a:schemeClr val="bg1"/>
                </a:solidFill>
                <a:latin typeface="+mn-lt"/>
              </a:rPr>
              <a:t> </a:t>
            </a:r>
            <a:r>
              <a:rPr lang="en-US" dirty="0" err="1">
                <a:solidFill>
                  <a:schemeClr val="bg1"/>
                </a:solidFill>
                <a:latin typeface="+mn-lt"/>
              </a:rPr>
              <a:t>Zadaj</a:t>
            </a:r>
            <a:r>
              <a:rPr lang="en-US" dirty="0">
                <a:solidFill>
                  <a:schemeClr val="bg1"/>
                </a:solidFill>
                <a:latin typeface="+mn-lt"/>
              </a:rPr>
              <a:t> pytania na głos lub wyświetl je na ekranie. Uczestnicy mogą odpowiadać indywidualnie lub w zespołach, a poprawne odpowiedzi powinny być wyjaśnione po każdym pytaniu.</a:t>
            </a:r>
          </a:p>
          <a:p>
            <a:pPr marL="171450" indent="-171450" rtl="0">
              <a:buFont typeface="Arial" panose="020B0604020202020204" pitchFamily="34" charset="0"/>
              <a:buChar char="•"/>
            </a:pPr>
            <a:endParaRPr lang="en-US" dirty="0">
              <a:solidFill>
                <a:schemeClr val="bg1"/>
              </a:solidFill>
              <a:latin typeface="+mn-lt"/>
            </a:endParaRPr>
          </a:p>
          <a:p>
            <a:pPr rtl="0"/>
            <a:r>
              <a:rPr lang="en-US" sz="1200" b="1" dirty="0" err="1">
                <a:solidFill>
                  <a:schemeClr val="bg1"/>
                </a:solidFill>
                <a:latin typeface="+mn-lt"/>
              </a:rPr>
              <a:t>Wynik</a:t>
            </a:r>
            <a:r>
              <a:rPr lang="en-US" sz="1200" b="1" dirty="0">
                <a:solidFill>
                  <a:schemeClr val="bg1"/>
                </a:solidFill>
                <a:latin typeface="+mn-lt"/>
              </a:rPr>
              <a:t>:</a:t>
            </a:r>
            <a:r>
              <a:rPr lang="pl-PL" sz="1200" b="1" dirty="0">
                <a:solidFill>
                  <a:schemeClr val="bg1"/>
                </a:solidFill>
                <a:latin typeface="+mn-lt"/>
              </a:rPr>
              <a:t> </a:t>
            </a:r>
            <a:r>
              <a:rPr lang="en-US" dirty="0">
                <a:solidFill>
                  <a:schemeClr val="bg1"/>
                </a:solidFill>
                <a:latin typeface="+mn-lt"/>
              </a:rPr>
              <a:t>Ten quiz pomaga utrwalić proces uczenia się i daje młodzieży możliwość sprawdzenia swojej wiedzy. To świetny sposób na zachęcenie do refleksji i utrwalenie zrozumienia kluczowych pojęć etycznych związanych ze sztuczną inteligencją.</a:t>
            </a:r>
          </a:p>
        </p:txBody>
      </p:sp>
      <p:pic>
        <p:nvPicPr>
          <p:cNvPr id="10" name="Picture 9">
            <a:hlinkClick r:id="rId2"/>
            <a:extLst>
              <a:ext uri="{FF2B5EF4-FFF2-40B4-BE49-F238E27FC236}">
                <a16:creationId xmlns:a16="http://schemas.microsoft.com/office/drawing/2014/main" id="{11DE1293-913F-C67C-CE3E-687D2FA04EC1}"/>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9754414E-BEBE-8ACF-FE77-A8DBB9946A63}"/>
              </a:ext>
            </a:extLst>
          </p:cNvPr>
          <p:cNvSpPr/>
          <p:nvPr/>
        </p:nvSpPr>
        <p:spPr>
          <a:xfrm>
            <a:off x="3779836" y="7573052"/>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15" name="TextBox 14">
            <a:extLst>
              <a:ext uri="{FF2B5EF4-FFF2-40B4-BE49-F238E27FC236}">
                <a16:creationId xmlns:a16="http://schemas.microsoft.com/office/drawing/2014/main" id="{CA40D9C1-AB0C-01AE-98DE-EA2CA79DA96D}"/>
              </a:ext>
            </a:extLst>
          </p:cNvPr>
          <p:cNvSpPr txBox="1"/>
          <p:nvPr/>
        </p:nvSpPr>
        <p:spPr>
          <a:xfrm>
            <a:off x="459192" y="9211371"/>
            <a:ext cx="2096214" cy="461665"/>
          </a:xfrm>
          <a:prstGeom prst="rect">
            <a:avLst/>
          </a:prstGeom>
          <a:noFill/>
        </p:spPr>
        <p:txBody>
          <a:bodyPr wrap="square" rtlCol="0">
            <a:spAutoFit/>
          </a:bodyPr>
          <a:lstStyle/>
          <a:p>
            <a:pPr algn="ctr" rtl="0"/>
            <a:r>
              <a:rPr lang="pl-PL" sz="1200" b="1" dirty="0"/>
              <a:t>PRZECZYTAJ</a:t>
            </a:r>
            <a:r>
              <a:rPr lang="en-US" sz="1200" b="1" dirty="0"/>
              <a:t>:</a:t>
            </a:r>
            <a:r>
              <a:rPr lang="pl-PL" sz="1200" b="1" dirty="0"/>
              <a:t> </a:t>
            </a:r>
            <a:r>
              <a:rPr lang="en-US" sz="1200" b="1" i="0" dirty="0" err="1">
                <a:solidFill>
                  <a:srgbClr val="000000"/>
                </a:solidFill>
                <a:effectLst/>
                <a:latin typeface="aktiv-grotesk"/>
              </a:rPr>
              <a:t>Interaktywny</a:t>
            </a:r>
            <a:r>
              <a:rPr lang="en-US" sz="1200" b="1" i="0" dirty="0">
                <a:solidFill>
                  <a:srgbClr val="000000"/>
                </a:solidFill>
                <a:effectLst/>
                <a:latin typeface="aktiv-grotesk"/>
              </a:rPr>
              <a:t> quiz etyczny AI</a:t>
            </a:r>
          </a:p>
        </p:txBody>
      </p:sp>
      <p:pic>
        <p:nvPicPr>
          <p:cNvPr id="16" name="Picture 15" descr="A black background with a black square  Description automatically generated with medium confidence">
            <a:extLst>
              <a:ext uri="{FF2B5EF4-FFF2-40B4-BE49-F238E27FC236}">
                <a16:creationId xmlns:a16="http://schemas.microsoft.com/office/drawing/2014/main" id="{C364C4EF-4AD6-2A2D-B7F2-8052E7C33F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27AEB596-A69C-2413-8BE0-CFBCD40CA689}"/>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18440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105B6-AD45-CB37-332E-E3C76E931891}"/>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3BF268A1-916B-2111-3469-A344B9BC35EB}"/>
              </a:ext>
            </a:extLst>
          </p:cNvPr>
          <p:cNvSpPr/>
          <p:nvPr/>
        </p:nvSpPr>
        <p:spPr>
          <a:xfrm>
            <a:off x="-13709" y="8949447"/>
            <a:ext cx="7559675" cy="96303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0" name="Rectangle 9">
            <a:extLst>
              <a:ext uri="{FF2B5EF4-FFF2-40B4-BE49-F238E27FC236}">
                <a16:creationId xmlns:a16="http://schemas.microsoft.com/office/drawing/2014/main" id="{4787A894-94BB-A82C-6521-0290D38D7E80}"/>
              </a:ext>
            </a:extLst>
          </p:cNvPr>
          <p:cNvSpPr/>
          <p:nvPr/>
        </p:nvSpPr>
        <p:spPr>
          <a:xfrm>
            <a:off x="-13707" y="7859949"/>
            <a:ext cx="7559675" cy="108949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9" name="Rectangle 8">
            <a:extLst>
              <a:ext uri="{FF2B5EF4-FFF2-40B4-BE49-F238E27FC236}">
                <a16:creationId xmlns:a16="http://schemas.microsoft.com/office/drawing/2014/main" id="{C326D266-35E5-3DD6-E7A8-D8409F7D933B}"/>
              </a:ext>
            </a:extLst>
          </p:cNvPr>
          <p:cNvSpPr/>
          <p:nvPr/>
        </p:nvSpPr>
        <p:spPr>
          <a:xfrm>
            <a:off x="-13708" y="6770451"/>
            <a:ext cx="7559675" cy="108949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8" name="Rectangle 7">
            <a:extLst>
              <a:ext uri="{FF2B5EF4-FFF2-40B4-BE49-F238E27FC236}">
                <a16:creationId xmlns:a16="http://schemas.microsoft.com/office/drawing/2014/main" id="{5A511709-FB71-CB5A-E77E-75964182F14D}"/>
              </a:ext>
            </a:extLst>
          </p:cNvPr>
          <p:cNvSpPr/>
          <p:nvPr/>
        </p:nvSpPr>
        <p:spPr>
          <a:xfrm>
            <a:off x="-13707" y="5680953"/>
            <a:ext cx="7559675" cy="108949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6" name="Rectangle 5">
            <a:extLst>
              <a:ext uri="{FF2B5EF4-FFF2-40B4-BE49-F238E27FC236}">
                <a16:creationId xmlns:a16="http://schemas.microsoft.com/office/drawing/2014/main" id="{1EEB9F73-3622-DF28-BB03-5E512F72ED7A}"/>
              </a:ext>
            </a:extLst>
          </p:cNvPr>
          <p:cNvSpPr/>
          <p:nvPr/>
        </p:nvSpPr>
        <p:spPr>
          <a:xfrm>
            <a:off x="-13707" y="4263065"/>
            <a:ext cx="7559675" cy="141788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 name="Rectangle 3">
            <a:extLst>
              <a:ext uri="{FF2B5EF4-FFF2-40B4-BE49-F238E27FC236}">
                <a16:creationId xmlns:a16="http://schemas.microsoft.com/office/drawing/2014/main" id="{533304C4-2D1C-DB70-6268-842B8EABFCC9}"/>
              </a:ext>
            </a:extLst>
          </p:cNvPr>
          <p:cNvSpPr/>
          <p:nvPr/>
        </p:nvSpPr>
        <p:spPr>
          <a:xfrm>
            <a:off x="0" y="2966936"/>
            <a:ext cx="7559675" cy="1293914"/>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3" name="Text Placeholder 12">
            <a:extLst>
              <a:ext uri="{FF2B5EF4-FFF2-40B4-BE49-F238E27FC236}">
                <a16:creationId xmlns:a16="http://schemas.microsoft.com/office/drawing/2014/main" id="{38AB9E5D-00D8-56BA-A48D-78260EF5B8DD}"/>
              </a:ext>
            </a:extLst>
          </p:cNvPr>
          <p:cNvSpPr>
            <a:spLocks noGrp="1"/>
          </p:cNvSpPr>
          <p:nvPr>
            <p:ph type="body" sz="quarter" idx="32"/>
          </p:nvPr>
        </p:nvSpPr>
        <p:spPr>
          <a:xfrm>
            <a:off x="866862" y="2951050"/>
            <a:ext cx="6665399" cy="7082544"/>
          </a:xfrm>
        </p:spPr>
        <p:txBody>
          <a:bodyPr numCol="1"/>
          <a:lstStyle/>
          <a:p>
            <a:pPr algn="l" rtl="0">
              <a:buNone/>
            </a:pPr>
            <a:r>
              <a:rPr lang="en-US" sz="1400" b="1" dirty="0">
                <a:solidFill>
                  <a:schemeClr val="bg1"/>
                </a:solidFill>
              </a:rPr>
              <a:t>Przygotuj grunt</a:t>
            </a:r>
          </a:p>
          <a:p>
            <a:pPr marL="355600" indent="-171450" algn="l" rtl="0">
              <a:buFont typeface="Wingdings" panose="05000000000000000000" pitchFamily="2" charset="2"/>
              <a:buChar char="q"/>
            </a:pPr>
            <a:r>
              <a:rPr lang="pl-PL" sz="1050" dirty="0">
                <a:solidFill>
                  <a:schemeClr val="bg1"/>
                </a:solidFill>
              </a:rPr>
              <a:t>Z</a:t>
            </a:r>
            <a:r>
              <a:rPr lang="en-US" sz="1050" dirty="0" err="1">
                <a:solidFill>
                  <a:schemeClr val="bg1"/>
                </a:solidFill>
              </a:rPr>
              <a:t>apoznaj</a:t>
            </a:r>
            <a:r>
              <a:rPr lang="en-US" sz="1050" dirty="0">
                <a:solidFill>
                  <a:schemeClr val="bg1"/>
                </a:solidFill>
              </a:rPr>
              <a:t> się z kluczowymi zasadami etycznymi (np. przejrzystością, uczciwością, odpowiedzialnością, ochroną danych).</a:t>
            </a:r>
          </a:p>
          <a:p>
            <a:pPr marL="355600" indent="-171450" algn="l" rtl="0">
              <a:buFont typeface="Wingdings" panose="05000000000000000000" pitchFamily="2" charset="2"/>
              <a:buChar char="q"/>
            </a:pPr>
            <a:r>
              <a:rPr lang="en-US" sz="1050" dirty="0">
                <a:solidFill>
                  <a:schemeClr val="bg1"/>
                </a:solidFill>
              </a:rPr>
              <a:t>Przejrzyj stosowne ramy (ustawa UE o sztucznej inteligencji, RODO, etyka sztucznej inteligencji UNESCO).</a:t>
            </a:r>
          </a:p>
          <a:p>
            <a:pPr marL="355600" indent="-171450" algn="l" rtl="0">
              <a:buFont typeface="Wingdings" panose="05000000000000000000" pitchFamily="2" charset="2"/>
              <a:buChar char="q"/>
            </a:pPr>
            <a:r>
              <a:rPr lang="en-US" sz="1050" dirty="0">
                <a:solidFill>
                  <a:schemeClr val="bg1"/>
                </a:solidFill>
              </a:rPr>
              <a:t>Oceń kompetencje cyfrowe swojej grupy i jej wcześniejszą wiedzę na temat sztucznej inteligencji.</a:t>
            </a:r>
          </a:p>
          <a:p>
            <a:pPr marL="355600" indent="-171450" algn="l" rtl="0">
              <a:buFont typeface="Wingdings" panose="05000000000000000000" pitchFamily="2" charset="2"/>
              <a:buChar char="q"/>
            </a:pPr>
            <a:r>
              <a:rPr lang="en-US" sz="1050" dirty="0">
                <a:solidFill>
                  <a:schemeClr val="bg1"/>
                </a:solidFill>
              </a:rPr>
              <a:t>Wybieraj studia przypadków dostosowane do wieku i </a:t>
            </a:r>
            <a:r>
              <a:rPr lang="en-US" sz="1050" dirty="0" err="1">
                <a:solidFill>
                  <a:schemeClr val="bg1"/>
                </a:solidFill>
              </a:rPr>
              <a:t>kontekstu</a:t>
            </a:r>
            <a:r>
              <a:rPr lang="en-US" sz="1050" dirty="0">
                <a:solidFill>
                  <a:schemeClr val="bg1"/>
                </a:solidFill>
              </a:rPr>
              <a:t> </a:t>
            </a:r>
            <a:r>
              <a:rPr lang="en-US" sz="1050" dirty="0" err="1">
                <a:solidFill>
                  <a:schemeClr val="bg1"/>
                </a:solidFill>
              </a:rPr>
              <a:t>kulturowego</a:t>
            </a:r>
            <a:endParaRPr lang="pl-PL" sz="1400" b="1" dirty="0">
              <a:solidFill>
                <a:schemeClr val="bg1"/>
              </a:solidFill>
            </a:endParaRPr>
          </a:p>
          <a:p>
            <a:pPr algn="l" rtl="0">
              <a:buNone/>
            </a:pPr>
            <a:endParaRPr lang="pl-PL" sz="1400" b="1" dirty="0">
              <a:solidFill>
                <a:schemeClr val="bg1"/>
              </a:solidFill>
            </a:endParaRPr>
          </a:p>
          <a:p>
            <a:pPr algn="l" rtl="0">
              <a:buNone/>
            </a:pPr>
            <a:r>
              <a:rPr lang="en-US" sz="1400" b="1" dirty="0" err="1">
                <a:solidFill>
                  <a:schemeClr val="bg1"/>
                </a:solidFill>
              </a:rPr>
              <a:t>Zaprojektuj</a:t>
            </a:r>
            <a:r>
              <a:rPr lang="en-US" sz="1400" b="1" dirty="0">
                <a:solidFill>
                  <a:schemeClr val="bg1"/>
                </a:solidFill>
              </a:rPr>
              <a:t> sesję inkluzywną i angażującą</a:t>
            </a:r>
          </a:p>
          <a:p>
            <a:pPr marL="355600" indent="-171450" algn="l" rtl="0">
              <a:buFont typeface="Wingdings" panose="05000000000000000000" pitchFamily="2" charset="2"/>
              <a:buChar char="q"/>
            </a:pPr>
            <a:r>
              <a:rPr lang="en-US" sz="1050" dirty="0">
                <a:solidFill>
                  <a:schemeClr val="bg1"/>
                </a:solidFill>
              </a:rPr>
              <a:t>Używaj przykładów z życia wziętych (np. stronniczych narzędzi rekrutacyjnych, rozpoznawania twarzy, halucynacji w chatbotach).</a:t>
            </a:r>
          </a:p>
          <a:p>
            <a:pPr marL="355600" indent="-171450" algn="l" rtl="0">
              <a:buFont typeface="Wingdings" panose="05000000000000000000" pitchFamily="2" charset="2"/>
              <a:buChar char="q"/>
            </a:pPr>
            <a:r>
              <a:rPr lang="en-US" sz="1050" dirty="0">
                <a:solidFill>
                  <a:schemeClr val="bg1"/>
                </a:solidFill>
              </a:rPr>
              <a:t>Zachowaj równowagę między zagadnieniami technicznymi a dyskusjami na temat wpływu społecznego.</a:t>
            </a:r>
          </a:p>
          <a:p>
            <a:pPr marL="355600" indent="-171450" algn="l" rtl="0">
              <a:buFont typeface="Wingdings" panose="05000000000000000000" pitchFamily="2" charset="2"/>
              <a:buChar char="q"/>
            </a:pPr>
            <a:r>
              <a:rPr lang="en-US" sz="1050" dirty="0">
                <a:solidFill>
                  <a:schemeClr val="bg1"/>
                </a:solidFill>
              </a:rPr>
              <a:t>Zachęcaj do krytycznego myślenia, zadając sobie pytania takie jak:</a:t>
            </a:r>
          </a:p>
          <a:p>
            <a:pPr marL="623888" indent="-171450" algn="l" rtl="0"/>
            <a:r>
              <a:rPr lang="en-US" sz="1050" i="1" dirty="0">
                <a:solidFill>
                  <a:schemeClr val="bg1"/>
                </a:solidFill>
              </a:rPr>
              <a:t>„Czy sztuczna inteligencja powinna decydować, kto dostanie pracę?”</a:t>
            </a:r>
          </a:p>
          <a:p>
            <a:pPr marL="623888" indent="-171450" algn="l" rtl="0"/>
            <a:r>
              <a:rPr lang="en-US" sz="1050" i="1" dirty="0">
                <a:solidFill>
                  <a:schemeClr val="bg1"/>
                </a:solidFill>
              </a:rPr>
              <a:t>„Czy etyczne jest wykorzystywanie sztucznej inteligencji w edukacji lub policji?”</a:t>
            </a:r>
            <a:endParaRPr lang="en-US" sz="1050" dirty="0">
              <a:solidFill>
                <a:schemeClr val="bg1"/>
              </a:solidFill>
            </a:endParaRPr>
          </a:p>
          <a:p>
            <a:pPr marL="355600" indent="-171450" algn="l" rtl="0">
              <a:buFont typeface="Wingdings" panose="05000000000000000000" pitchFamily="2" charset="2"/>
              <a:buChar char="q"/>
            </a:pPr>
            <a:r>
              <a:rPr lang="en-US" sz="1050" dirty="0">
                <a:solidFill>
                  <a:schemeClr val="bg1"/>
                </a:solidFill>
              </a:rPr>
              <a:t>Uwzględniaj różne punkty widzenia i promuj otwarty dialog.</a:t>
            </a:r>
            <a:endParaRPr lang="pl-PL" sz="1400" b="1" dirty="0">
              <a:solidFill>
                <a:schemeClr val="bg1"/>
              </a:solidFill>
            </a:endParaRPr>
          </a:p>
          <a:p>
            <a:pPr algn="l" rtl="0">
              <a:buNone/>
            </a:pPr>
            <a:endParaRPr lang="pl-PL" sz="1400" b="1" dirty="0">
              <a:solidFill>
                <a:schemeClr val="bg1"/>
              </a:solidFill>
            </a:endParaRPr>
          </a:p>
          <a:p>
            <a:pPr algn="l" rtl="0">
              <a:buNone/>
            </a:pPr>
            <a:r>
              <a:rPr lang="en-US" sz="1400" b="1" dirty="0" err="1">
                <a:solidFill>
                  <a:schemeClr val="bg1"/>
                </a:solidFill>
              </a:rPr>
              <a:t>Korzystaj</a:t>
            </a:r>
            <a:r>
              <a:rPr lang="en-US" sz="1400" b="1" dirty="0">
                <a:solidFill>
                  <a:schemeClr val="bg1"/>
                </a:solidFill>
              </a:rPr>
              <a:t> z interaktywnych metod nauczania</a:t>
            </a:r>
          </a:p>
          <a:p>
            <a:pPr marL="355600" indent="-171450" algn="l" rtl="0">
              <a:buFont typeface="Wingdings" panose="05000000000000000000" pitchFamily="2" charset="2"/>
              <a:buChar char="q"/>
            </a:pPr>
            <a:r>
              <a:rPr lang="en-US" sz="1050" dirty="0">
                <a:solidFill>
                  <a:schemeClr val="bg1"/>
                </a:solidFill>
              </a:rPr>
              <a:t>Włącz elementy multimedialne (filmy, infografiki, symulacje).</a:t>
            </a:r>
          </a:p>
          <a:p>
            <a:pPr marL="355600" indent="-171450" algn="l" rtl="0">
              <a:buFont typeface="Wingdings" panose="05000000000000000000" pitchFamily="2" charset="2"/>
              <a:buChar char="q"/>
            </a:pPr>
            <a:r>
              <a:rPr lang="en-US" sz="1050" dirty="0">
                <a:solidFill>
                  <a:schemeClr val="bg1"/>
                </a:solidFill>
              </a:rPr>
              <a:t>Korzystaj z narzędzi interaktywnych (np. demonstracji AI Fairness 360, narzędzia What-If firmy Google).</a:t>
            </a:r>
          </a:p>
          <a:p>
            <a:pPr marL="355600" indent="-171450" algn="l" rtl="0">
              <a:buFont typeface="Wingdings" panose="05000000000000000000" pitchFamily="2" charset="2"/>
              <a:buChar char="q"/>
            </a:pPr>
            <a:r>
              <a:rPr lang="en-US" sz="1050" dirty="0">
                <a:solidFill>
                  <a:schemeClr val="bg1"/>
                </a:solidFill>
              </a:rPr>
              <a:t>Rozwiązuj dylematy etyczne lub odgrywaj debaty („Jesteś programistą… </a:t>
            </a:r>
            <a:r>
              <a:rPr lang="pl-PL" sz="1050" dirty="0">
                <a:solidFill>
                  <a:schemeClr val="bg1"/>
                </a:solidFill>
              </a:rPr>
              <a:t>co zrobisz</a:t>
            </a:r>
            <a:r>
              <a:rPr lang="en-US" sz="1050" dirty="0">
                <a:solidFill>
                  <a:schemeClr val="bg1"/>
                </a:solidFill>
              </a:rPr>
              <a:t>?”).</a:t>
            </a:r>
          </a:p>
          <a:p>
            <a:pPr marL="355600" indent="-171450" algn="l" rtl="0">
              <a:buFont typeface="Wingdings" panose="05000000000000000000" pitchFamily="2" charset="2"/>
              <a:buChar char="q"/>
            </a:pPr>
            <a:r>
              <a:rPr lang="en-US" sz="1050" dirty="0">
                <a:solidFill>
                  <a:schemeClr val="bg1"/>
                </a:solidFill>
              </a:rPr>
              <a:t>Zastosuj krótki quiz lub ankietę, aby pobudzić refleksję i zaangażowanie.</a:t>
            </a:r>
          </a:p>
          <a:p>
            <a:pPr algn="l" rtl="0">
              <a:buNone/>
            </a:pPr>
            <a:endParaRPr lang="pl-PL" sz="1400" b="1" dirty="0">
              <a:solidFill>
                <a:schemeClr val="bg1"/>
              </a:solidFill>
            </a:endParaRPr>
          </a:p>
          <a:p>
            <a:pPr algn="l" rtl="0">
              <a:buNone/>
            </a:pPr>
            <a:r>
              <a:rPr lang="en-US" sz="1400" b="1" dirty="0" err="1">
                <a:solidFill>
                  <a:schemeClr val="bg1"/>
                </a:solidFill>
              </a:rPr>
              <a:t>Skup</a:t>
            </a:r>
            <a:r>
              <a:rPr lang="pl-PL" sz="1400" b="1" dirty="0">
                <a:solidFill>
                  <a:schemeClr val="bg1"/>
                </a:solidFill>
              </a:rPr>
              <a:t> </a:t>
            </a:r>
            <a:r>
              <a:rPr lang="en-US" sz="1400" b="1" dirty="0" err="1">
                <a:solidFill>
                  <a:schemeClr val="bg1"/>
                </a:solidFill>
              </a:rPr>
              <a:t>się</a:t>
            </a:r>
            <a:r>
              <a:rPr lang="en-US" sz="1400" b="1" dirty="0">
                <a:solidFill>
                  <a:schemeClr val="bg1"/>
                </a:solidFill>
              </a:rPr>
              <a:t> na wartościach i odpowiedzialności</a:t>
            </a:r>
          </a:p>
          <a:p>
            <a:pPr marL="355600" indent="-171450" algn="l" rtl="0">
              <a:buFont typeface="Wingdings" panose="05000000000000000000" pitchFamily="2" charset="2"/>
              <a:buChar char="q"/>
            </a:pPr>
            <a:r>
              <a:rPr lang="en-US" sz="1050" dirty="0">
                <a:solidFill>
                  <a:schemeClr val="bg1"/>
                </a:solidFill>
              </a:rPr>
              <a:t>Połącz lekcje z tematyką obywatelstwa cyfrowego, równości i zrównoważonego rozwoju.</a:t>
            </a:r>
          </a:p>
          <a:p>
            <a:pPr marL="355600" indent="-171450" algn="l" rtl="0">
              <a:buFont typeface="Wingdings" panose="05000000000000000000" pitchFamily="2" charset="2"/>
              <a:buChar char="q"/>
            </a:pPr>
            <a:r>
              <a:rPr lang="en-US" sz="1050" dirty="0">
                <a:solidFill>
                  <a:schemeClr val="bg1"/>
                </a:solidFill>
              </a:rPr>
              <a:t>Omów ludzkie wybory dotyczące sztucznej inteligencji — wybór danych, decyzje projektowe, oczekiwane rezultaty.</a:t>
            </a:r>
          </a:p>
          <a:p>
            <a:pPr marL="355600" indent="-171450" algn="l" rtl="0">
              <a:buFont typeface="Wingdings" panose="05000000000000000000" pitchFamily="2" charset="2"/>
              <a:buChar char="q"/>
            </a:pPr>
            <a:r>
              <a:rPr lang="en-US" sz="1050" dirty="0" err="1">
                <a:solidFill>
                  <a:schemeClr val="bg1"/>
                </a:solidFill>
              </a:rPr>
              <a:t>Podkreśli</a:t>
            </a:r>
            <a:r>
              <a:rPr lang="pl-PL" sz="1050" dirty="0">
                <a:solidFill>
                  <a:schemeClr val="bg1"/>
                </a:solidFill>
              </a:rPr>
              <a:t>, że „</a:t>
            </a:r>
            <a:r>
              <a:rPr lang="en-US" sz="1050" dirty="0">
                <a:solidFill>
                  <a:schemeClr val="bg1"/>
                </a:solidFill>
              </a:rPr>
              <a:t>to, że możemy, nie oznacza, że powinniśmy”.</a:t>
            </a:r>
          </a:p>
          <a:p>
            <a:pPr marL="355600" indent="-171450" algn="l" rtl="0">
              <a:buFont typeface="Wingdings" panose="05000000000000000000" pitchFamily="2" charset="2"/>
              <a:buChar char="q"/>
            </a:pPr>
            <a:r>
              <a:rPr lang="en-US" sz="1050" dirty="0">
                <a:solidFill>
                  <a:schemeClr val="bg1"/>
                </a:solidFill>
              </a:rPr>
              <a:t>Podkreśl znaczenie zróżnicowanych, inkluzywnych zespołów technologicznych w celu zmniejszenia uprzedzeń.</a:t>
            </a:r>
          </a:p>
          <a:p>
            <a:pPr algn="l" rtl="0">
              <a:buNone/>
            </a:pPr>
            <a:r>
              <a:rPr lang="en-US" sz="1400" b="1" dirty="0" err="1">
                <a:solidFill>
                  <a:schemeClr val="bg1"/>
                </a:solidFill>
              </a:rPr>
              <a:t>Połącz</a:t>
            </a:r>
            <a:r>
              <a:rPr lang="en-US" sz="1400" b="1" dirty="0">
                <a:solidFill>
                  <a:schemeClr val="bg1"/>
                </a:solidFill>
              </a:rPr>
              <a:t> </a:t>
            </a:r>
            <a:r>
              <a:rPr lang="pl-PL" sz="1400" b="1" dirty="0">
                <a:solidFill>
                  <a:schemeClr val="bg1"/>
                </a:solidFill>
              </a:rPr>
              <a:t>całość </a:t>
            </a:r>
            <a:r>
              <a:rPr lang="en-US" sz="1400" b="1" dirty="0">
                <a:solidFill>
                  <a:schemeClr val="bg1"/>
                </a:solidFill>
              </a:rPr>
              <a:t>z codziennym życiem i przyszłą karierą</a:t>
            </a:r>
          </a:p>
          <a:p>
            <a:pPr marL="355600" indent="-171450" algn="l" rtl="0">
              <a:buFont typeface="Wingdings" panose="05000000000000000000" pitchFamily="2" charset="2"/>
              <a:buChar char="q"/>
            </a:pPr>
            <a:r>
              <a:rPr lang="en-US" sz="1050" dirty="0">
                <a:solidFill>
                  <a:schemeClr val="bg1"/>
                </a:solidFill>
              </a:rPr>
              <a:t>Pokaż, jak sztuczna inteligencja wpływa na narzędzia codziennego użytku (np. algorytmy TikToka, asystentów głosowych, automatyczne tłumaczenie).</a:t>
            </a:r>
          </a:p>
          <a:p>
            <a:pPr marL="355600" indent="-171450" algn="l" rtl="0">
              <a:buFont typeface="Wingdings" panose="05000000000000000000" pitchFamily="2" charset="2"/>
              <a:buChar char="q"/>
            </a:pPr>
            <a:r>
              <a:rPr lang="en-US" sz="1050" dirty="0">
                <a:solidFill>
                  <a:schemeClr val="bg1"/>
                </a:solidFill>
              </a:rPr>
              <a:t>Poznaj etyczne role w rozwoju sztucznej inteligencji (doradca ds. polityki AI, etyczny projektant UX itp.).</a:t>
            </a:r>
          </a:p>
          <a:p>
            <a:pPr marL="355600" indent="-171450" algn="l" rtl="0">
              <a:buFont typeface="Wingdings" panose="05000000000000000000" pitchFamily="2" charset="2"/>
              <a:buChar char="q"/>
            </a:pPr>
            <a:r>
              <a:rPr lang="en-US" sz="1050" dirty="0">
                <a:solidFill>
                  <a:schemeClr val="bg1"/>
                </a:solidFill>
              </a:rPr>
              <a:t>Zachęć uczniów do zidentyfikowania zagrożeń etycznych w aplikacjach i narzędziach AI, z których korzystają.</a:t>
            </a:r>
          </a:p>
          <a:p>
            <a:pPr marL="355600" indent="-171450" algn="l" rtl="0">
              <a:buFont typeface="Wingdings" panose="05000000000000000000" pitchFamily="2" charset="2"/>
              <a:buChar char="q"/>
            </a:pPr>
            <a:r>
              <a:rPr lang="en-US" sz="1050" dirty="0">
                <a:solidFill>
                  <a:schemeClr val="bg1"/>
                </a:solidFill>
              </a:rPr>
              <a:t>Pobudzaj ciekawość: „Jakie problemy rozwiązałbyś dzięki etycznej sztucznej </a:t>
            </a:r>
            <a:r>
              <a:rPr lang="en-US" sz="1050" dirty="0" err="1">
                <a:solidFill>
                  <a:schemeClr val="bg1"/>
                </a:solidFill>
              </a:rPr>
              <a:t>inteligencji</a:t>
            </a:r>
            <a:r>
              <a:rPr lang="en-US" sz="1050" dirty="0">
                <a:solidFill>
                  <a:schemeClr val="bg1"/>
                </a:solidFill>
              </a:rPr>
              <a:t>?”</a:t>
            </a:r>
          </a:p>
          <a:p>
            <a:pPr algn="l" rtl="0">
              <a:buNone/>
            </a:pPr>
            <a:endParaRPr lang="pl-PL" sz="1400" b="1" dirty="0">
              <a:solidFill>
                <a:schemeClr val="bg1"/>
              </a:solidFill>
            </a:endParaRPr>
          </a:p>
          <a:p>
            <a:pPr algn="l" rtl="0">
              <a:buNone/>
            </a:pPr>
            <a:r>
              <a:rPr lang="en-US" sz="1400" b="1" dirty="0" err="1">
                <a:solidFill>
                  <a:schemeClr val="bg1"/>
                </a:solidFill>
              </a:rPr>
              <a:t>Oceń</a:t>
            </a:r>
            <a:r>
              <a:rPr lang="en-US" sz="1400" b="1" dirty="0">
                <a:solidFill>
                  <a:schemeClr val="bg1"/>
                </a:solidFill>
              </a:rPr>
              <a:t> i zastanów się</a:t>
            </a:r>
          </a:p>
          <a:p>
            <a:pPr marL="355600" indent="-171450" algn="l" rtl="0">
              <a:buFont typeface="Wingdings" panose="05000000000000000000" pitchFamily="2" charset="2"/>
              <a:buChar char="q"/>
            </a:pPr>
            <a:r>
              <a:rPr lang="en-US" sz="1050" dirty="0">
                <a:solidFill>
                  <a:schemeClr val="bg1"/>
                </a:solidFill>
              </a:rPr>
              <a:t>Stosuj krótkie formularze z opiniami lub ćwiczenia refleksyjne.</a:t>
            </a:r>
          </a:p>
          <a:p>
            <a:pPr marL="355600" indent="-171450" algn="l" rtl="0">
              <a:buFont typeface="Wingdings" panose="05000000000000000000" pitchFamily="2" charset="2"/>
              <a:buChar char="q"/>
            </a:pPr>
            <a:r>
              <a:rPr lang="en-US" sz="1050" dirty="0">
                <a:solidFill>
                  <a:schemeClr val="bg1"/>
                </a:solidFill>
              </a:rPr>
              <a:t>Zapytaj: „Czego się najbardziej dowiedziałeś?”</a:t>
            </a:r>
          </a:p>
          <a:p>
            <a:pPr marL="355600" indent="-171450" algn="l" rtl="0">
              <a:buFont typeface="Wingdings" panose="05000000000000000000" pitchFamily="2" charset="2"/>
              <a:buChar char="q"/>
            </a:pPr>
            <a:r>
              <a:rPr lang="en-US" sz="1050" dirty="0">
                <a:solidFill>
                  <a:schemeClr val="bg1"/>
                </a:solidFill>
              </a:rPr>
              <a:t>Dostosuj przyszłe sesje na podstawie zaangażowania, zrozumienia i opinii.</a:t>
            </a:r>
          </a:p>
        </p:txBody>
      </p:sp>
      <p:sp>
        <p:nvSpPr>
          <p:cNvPr id="12" name="Text Placeholder 11">
            <a:extLst>
              <a:ext uri="{FF2B5EF4-FFF2-40B4-BE49-F238E27FC236}">
                <a16:creationId xmlns:a16="http://schemas.microsoft.com/office/drawing/2014/main" id="{E2ED9F81-05D8-16C2-8072-5039FF049198}"/>
              </a:ext>
            </a:extLst>
          </p:cNvPr>
          <p:cNvSpPr>
            <a:spLocks noGrp="1"/>
          </p:cNvSpPr>
          <p:nvPr>
            <p:ph type="body" sz="quarter" idx="30"/>
          </p:nvPr>
        </p:nvSpPr>
        <p:spPr>
          <a:xfrm>
            <a:off x="136301" y="956831"/>
            <a:ext cx="5211203" cy="785535"/>
          </a:xfrm>
        </p:spPr>
        <p:txBody>
          <a:bodyPr/>
          <a:lstStyle/>
          <a:p>
            <a:pPr algn="l" rtl="0"/>
            <a:r>
              <a:rPr lang="en-US" dirty="0"/>
              <a:t>Jak prowadzić zajęcia na temat sztucznej inteligencji i etyki</a:t>
            </a:r>
          </a:p>
        </p:txBody>
      </p:sp>
      <p:sp>
        <p:nvSpPr>
          <p:cNvPr id="14" name="Text Placeholder 13">
            <a:extLst>
              <a:ext uri="{FF2B5EF4-FFF2-40B4-BE49-F238E27FC236}">
                <a16:creationId xmlns:a16="http://schemas.microsoft.com/office/drawing/2014/main" id="{D957DA6D-5DFD-04DB-9BF0-6A3DBCA91698}"/>
              </a:ext>
            </a:extLst>
          </p:cNvPr>
          <p:cNvSpPr>
            <a:spLocks noGrp="1"/>
          </p:cNvSpPr>
          <p:nvPr>
            <p:ph type="body" sz="quarter" idx="34"/>
          </p:nvPr>
        </p:nvSpPr>
        <p:spPr>
          <a:xfrm>
            <a:off x="502812" y="2317764"/>
            <a:ext cx="6526638" cy="785535"/>
          </a:xfrm>
        </p:spPr>
        <p:txBody>
          <a:bodyPr/>
          <a:lstStyle/>
          <a:p>
            <a:pPr algn="l" rtl="0"/>
            <a:r>
              <a:rPr lang="en-US" b="1" dirty="0">
                <a:solidFill>
                  <a:srgbClr val="3C3795"/>
                </a:solidFill>
              </a:rPr>
              <a:t>Krótka, praktyczna lista kontrolna </a:t>
            </a:r>
            <a:r>
              <a:rPr lang="en-US" b="1" dirty="0" err="1">
                <a:solidFill>
                  <a:srgbClr val="3C3795"/>
                </a:solidFill>
              </a:rPr>
              <a:t>dla</a:t>
            </a:r>
            <a:r>
              <a:rPr lang="en-US" b="1" dirty="0">
                <a:solidFill>
                  <a:srgbClr val="3C3795"/>
                </a:solidFill>
              </a:rPr>
              <a:t> </a:t>
            </a:r>
            <a:r>
              <a:rPr lang="pl-PL" b="1" dirty="0">
                <a:solidFill>
                  <a:srgbClr val="3C3795"/>
                </a:solidFill>
              </a:rPr>
              <a:t>nauczycieli i osób pracujących z młodzieżą</a:t>
            </a:r>
            <a:endParaRPr lang="en-US" b="1" dirty="0">
              <a:solidFill>
                <a:srgbClr val="3C3795"/>
              </a:solidFill>
            </a:endParaRPr>
          </a:p>
        </p:txBody>
      </p:sp>
      <p:sp>
        <p:nvSpPr>
          <p:cNvPr id="7" name="Slide Number Placeholder 9">
            <a:extLst>
              <a:ext uri="{FF2B5EF4-FFF2-40B4-BE49-F238E27FC236}">
                <a16:creationId xmlns:a16="http://schemas.microsoft.com/office/drawing/2014/main" id="{C3E98823-2E49-6641-F30C-3FC9AD7CB198}"/>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pPr algn="l" rtl="0"/>
              <a:t>6</a:t>
            </a:fld>
            <a:endParaRPr lang="en-US" dirty="0"/>
          </a:p>
        </p:txBody>
      </p:sp>
      <p:sp>
        <p:nvSpPr>
          <p:cNvPr id="15" name="TextBox 14">
            <a:extLst>
              <a:ext uri="{FF2B5EF4-FFF2-40B4-BE49-F238E27FC236}">
                <a16:creationId xmlns:a16="http://schemas.microsoft.com/office/drawing/2014/main" id="{DC720B3C-1640-44B2-6295-3363ECA86A71}"/>
              </a:ext>
            </a:extLst>
          </p:cNvPr>
          <p:cNvSpPr txBox="1"/>
          <p:nvPr/>
        </p:nvSpPr>
        <p:spPr>
          <a:xfrm>
            <a:off x="383358" y="3005106"/>
            <a:ext cx="469803" cy="1200329"/>
          </a:xfrm>
          <a:prstGeom prst="rect">
            <a:avLst/>
          </a:prstGeom>
          <a:noFill/>
        </p:spPr>
        <p:txBody>
          <a:bodyPr wrap="square" rtlCol="0" anchor="ctr">
            <a:spAutoFit/>
          </a:bodyPr>
          <a:lstStyle/>
          <a:p>
            <a:pPr algn="ctr" rtl="0"/>
            <a:r>
              <a:rPr lang="en-GB" sz="7200" dirty="0">
                <a:solidFill>
                  <a:schemeClr val="bg1"/>
                </a:solidFill>
              </a:rPr>
              <a:t>1</a:t>
            </a:r>
          </a:p>
        </p:txBody>
      </p:sp>
      <p:sp>
        <p:nvSpPr>
          <p:cNvPr id="16" name="TextBox 15">
            <a:extLst>
              <a:ext uri="{FF2B5EF4-FFF2-40B4-BE49-F238E27FC236}">
                <a16:creationId xmlns:a16="http://schemas.microsoft.com/office/drawing/2014/main" id="{68F0DD2B-A5F0-B267-8765-DD700F35DA97}"/>
              </a:ext>
            </a:extLst>
          </p:cNvPr>
          <p:cNvSpPr txBox="1"/>
          <p:nvPr/>
        </p:nvSpPr>
        <p:spPr>
          <a:xfrm>
            <a:off x="383357" y="4371844"/>
            <a:ext cx="469803" cy="1200329"/>
          </a:xfrm>
          <a:prstGeom prst="rect">
            <a:avLst/>
          </a:prstGeom>
          <a:noFill/>
        </p:spPr>
        <p:txBody>
          <a:bodyPr wrap="square" rtlCol="0" anchor="ctr">
            <a:spAutoFit/>
          </a:bodyPr>
          <a:lstStyle/>
          <a:p>
            <a:pPr algn="ctr" rtl="0"/>
            <a:r>
              <a:rPr lang="en-GB" sz="7200" dirty="0">
                <a:solidFill>
                  <a:schemeClr val="bg1"/>
                </a:solidFill>
              </a:rPr>
              <a:t>2</a:t>
            </a:r>
          </a:p>
        </p:txBody>
      </p:sp>
      <p:sp>
        <p:nvSpPr>
          <p:cNvPr id="17" name="TextBox 16">
            <a:extLst>
              <a:ext uri="{FF2B5EF4-FFF2-40B4-BE49-F238E27FC236}">
                <a16:creationId xmlns:a16="http://schemas.microsoft.com/office/drawing/2014/main" id="{8A571A7B-3185-B440-7CF5-FCCC3C1D7590}"/>
              </a:ext>
            </a:extLst>
          </p:cNvPr>
          <p:cNvSpPr txBox="1"/>
          <p:nvPr/>
        </p:nvSpPr>
        <p:spPr>
          <a:xfrm>
            <a:off x="383356" y="5616881"/>
            <a:ext cx="469803" cy="1200329"/>
          </a:xfrm>
          <a:prstGeom prst="rect">
            <a:avLst/>
          </a:prstGeom>
          <a:noFill/>
        </p:spPr>
        <p:txBody>
          <a:bodyPr wrap="square" rtlCol="0" anchor="ctr">
            <a:spAutoFit/>
          </a:bodyPr>
          <a:lstStyle/>
          <a:p>
            <a:pPr algn="ctr" rtl="0"/>
            <a:r>
              <a:rPr lang="en-GB" sz="7200" dirty="0">
                <a:solidFill>
                  <a:schemeClr val="bg1"/>
                </a:solidFill>
              </a:rPr>
              <a:t>3</a:t>
            </a:r>
          </a:p>
        </p:txBody>
      </p:sp>
      <p:sp>
        <p:nvSpPr>
          <p:cNvPr id="18" name="TextBox 17">
            <a:extLst>
              <a:ext uri="{FF2B5EF4-FFF2-40B4-BE49-F238E27FC236}">
                <a16:creationId xmlns:a16="http://schemas.microsoft.com/office/drawing/2014/main" id="{B57403CA-6116-27AD-A9E9-F18F15906073}"/>
              </a:ext>
            </a:extLst>
          </p:cNvPr>
          <p:cNvSpPr txBox="1"/>
          <p:nvPr/>
        </p:nvSpPr>
        <p:spPr>
          <a:xfrm>
            <a:off x="383355" y="6706379"/>
            <a:ext cx="469803" cy="1200329"/>
          </a:xfrm>
          <a:prstGeom prst="rect">
            <a:avLst/>
          </a:prstGeom>
          <a:noFill/>
        </p:spPr>
        <p:txBody>
          <a:bodyPr wrap="square" rtlCol="0" anchor="ctr">
            <a:spAutoFit/>
          </a:bodyPr>
          <a:lstStyle/>
          <a:p>
            <a:pPr algn="ctr" rtl="0"/>
            <a:r>
              <a:rPr lang="en-GB" sz="7200" dirty="0">
                <a:solidFill>
                  <a:schemeClr val="bg1"/>
                </a:solidFill>
              </a:rPr>
              <a:t>4</a:t>
            </a:r>
          </a:p>
        </p:txBody>
      </p:sp>
      <p:sp>
        <p:nvSpPr>
          <p:cNvPr id="19" name="TextBox 18">
            <a:extLst>
              <a:ext uri="{FF2B5EF4-FFF2-40B4-BE49-F238E27FC236}">
                <a16:creationId xmlns:a16="http://schemas.microsoft.com/office/drawing/2014/main" id="{E77395C1-7C7D-4300-2FAD-05B6E614AA0E}"/>
              </a:ext>
            </a:extLst>
          </p:cNvPr>
          <p:cNvSpPr txBox="1"/>
          <p:nvPr/>
        </p:nvSpPr>
        <p:spPr>
          <a:xfrm>
            <a:off x="383354" y="7813190"/>
            <a:ext cx="469803" cy="1200329"/>
          </a:xfrm>
          <a:prstGeom prst="rect">
            <a:avLst/>
          </a:prstGeom>
          <a:noFill/>
        </p:spPr>
        <p:txBody>
          <a:bodyPr wrap="square" rtlCol="0" anchor="ctr">
            <a:spAutoFit/>
          </a:bodyPr>
          <a:lstStyle/>
          <a:p>
            <a:pPr algn="ctr" rtl="0"/>
            <a:r>
              <a:rPr lang="en-GB" sz="7200" dirty="0">
                <a:solidFill>
                  <a:schemeClr val="bg1"/>
                </a:solidFill>
              </a:rPr>
              <a:t>5</a:t>
            </a:r>
          </a:p>
        </p:txBody>
      </p:sp>
      <p:sp>
        <p:nvSpPr>
          <p:cNvPr id="20" name="TextBox 19">
            <a:extLst>
              <a:ext uri="{FF2B5EF4-FFF2-40B4-BE49-F238E27FC236}">
                <a16:creationId xmlns:a16="http://schemas.microsoft.com/office/drawing/2014/main" id="{AC5DFAB0-81C0-3D2A-A402-D45BBAC1FB63}"/>
              </a:ext>
            </a:extLst>
          </p:cNvPr>
          <p:cNvSpPr txBox="1"/>
          <p:nvPr/>
        </p:nvSpPr>
        <p:spPr>
          <a:xfrm>
            <a:off x="383353" y="8809170"/>
            <a:ext cx="469803" cy="1200329"/>
          </a:xfrm>
          <a:prstGeom prst="rect">
            <a:avLst/>
          </a:prstGeom>
          <a:noFill/>
        </p:spPr>
        <p:txBody>
          <a:bodyPr wrap="square" rtlCol="0" anchor="ctr">
            <a:spAutoFit/>
          </a:bodyPr>
          <a:lstStyle/>
          <a:p>
            <a:pPr algn="ctr" rtl="0"/>
            <a:r>
              <a:rPr lang="en-GB" sz="7200" dirty="0">
                <a:solidFill>
                  <a:schemeClr val="bg1"/>
                </a:solidFill>
              </a:rPr>
              <a:t>6</a:t>
            </a:r>
          </a:p>
        </p:txBody>
      </p:sp>
    </p:spTree>
    <p:extLst>
      <p:ext uri="{BB962C8B-B14F-4D97-AF65-F5344CB8AC3E}">
        <p14:creationId xmlns:p14="http://schemas.microsoft.com/office/powerpoint/2010/main" val="25710726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16862</TotalTime>
  <Words>1786</Words>
  <Application>Microsoft Office PowerPoint</Application>
  <PresentationFormat>Niestandardowy</PresentationFormat>
  <Paragraphs>134</Paragraphs>
  <Slides>6</Slides>
  <Notes>0</Notes>
  <HiddenSlides>0</HiddenSlides>
  <MMClips>0</MMClips>
  <ScaleCrop>false</ScaleCrop>
  <HeadingPairs>
    <vt:vector size="6" baseType="variant">
      <vt:variant>
        <vt:lpstr>Używane czcionki</vt:lpstr>
      </vt:variant>
      <vt:variant>
        <vt:i4>8</vt:i4>
      </vt:variant>
      <vt:variant>
        <vt:lpstr>Motyw</vt:lpstr>
      </vt:variant>
      <vt:variant>
        <vt:i4>2</vt:i4>
      </vt:variant>
      <vt:variant>
        <vt:lpstr>Tytuły slajdów</vt:lpstr>
      </vt:variant>
      <vt:variant>
        <vt:i4>6</vt:i4>
      </vt:variant>
    </vt:vector>
  </HeadingPairs>
  <TitlesOfParts>
    <vt:vector size="16" baseType="lpstr">
      <vt:lpstr>aktiv-grotesk</vt:lpstr>
      <vt:lpstr>Arial</vt:lpstr>
      <vt:lpstr>Calibri</vt:lpstr>
      <vt:lpstr>Century Schoolbook</vt:lpstr>
      <vt:lpstr>Montserrat</vt:lpstr>
      <vt:lpstr>Montserrat Light</vt:lpstr>
      <vt:lpstr>Poppins</vt:lpstr>
      <vt:lpstr>Wingdings</vt:lpstr>
      <vt:lpstr>Office Theme</vt:lpstr>
      <vt:lpstr>1_Office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Beniamin Zawilla</cp:lastModifiedBy>
  <cp:revision>585</cp:revision>
  <dcterms:created xsi:type="dcterms:W3CDTF">2020-10-14T13:32:04Z</dcterms:created>
  <dcterms:modified xsi:type="dcterms:W3CDTF">2025-08-12T07:09:15Z</dcterms:modified>
</cp:coreProperties>
</file>