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4" r:id="rId1"/>
    <p:sldMasterId id="2147483932" r:id="rId2"/>
  </p:sldMasterIdLst>
  <p:notesMasterIdLst>
    <p:notesMasterId r:id="rId9"/>
  </p:notesMasterIdLst>
  <p:handoutMasterIdLst>
    <p:handoutMasterId r:id="rId10"/>
  </p:handoutMasterIdLst>
  <p:sldIdLst>
    <p:sldId id="374" r:id="rId3"/>
    <p:sldId id="375" r:id="rId4"/>
    <p:sldId id="376" r:id="rId5"/>
    <p:sldId id="377" r:id="rId6"/>
    <p:sldId id="378" r:id="rId7"/>
    <p:sldId id="382" r:id="rId8"/>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B9BE"/>
    <a:srgbClr val="299AB4"/>
    <a:srgbClr val="E8068C"/>
    <a:srgbClr val="702892"/>
    <a:srgbClr val="3171A7"/>
    <a:srgbClr val="2E7EAB"/>
    <a:srgbClr val="E63275"/>
    <a:srgbClr val="3C3795"/>
    <a:srgbClr val="10153D"/>
    <a:srgbClr val="22BD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63"/>
  </p:normalViewPr>
  <p:slideViewPr>
    <p:cSldViewPr snapToGrid="0" snapToObjects="1">
      <p:cViewPr varScale="1">
        <p:scale>
          <a:sx n="43" d="100"/>
          <a:sy n="43" d="100"/>
        </p:scale>
        <p:origin x="2164" y="68"/>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snapToObjects="1">
      <p:cViewPr varScale="1">
        <p:scale>
          <a:sx n="64" d="100"/>
          <a:sy n="64" d="100"/>
        </p:scale>
        <p:origin x="2832" y="6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FFF78E-3B04-FE4F-85E4-FB87D6B9A4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3908042-54F6-9949-B2D5-C733231D0E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550E7B-E2E1-1744-BAC5-2450DC2C9399}" type="datetimeFigureOut">
              <a:rPr lang="en-US" smtClean="0"/>
              <a:t>8/11/2025</a:t>
            </a:fld>
            <a:endParaRPr lang="en-US"/>
          </a:p>
        </p:txBody>
      </p:sp>
      <p:sp>
        <p:nvSpPr>
          <p:cNvPr id="4" name="Footer Placeholder 3">
            <a:extLst>
              <a:ext uri="{FF2B5EF4-FFF2-40B4-BE49-F238E27FC236}">
                <a16:creationId xmlns:a16="http://schemas.microsoft.com/office/drawing/2014/main" id="{98743CD1-246B-1B4E-B06F-70FF75559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B7CFDFA-E6F2-274F-847F-9E3814518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D034A-BE7D-944A-B2C4-153631F39F58}" type="slidenum">
              <a:rPr lang="en-US" smtClean="0"/>
              <a:t>‹#›</a:t>
            </a:fld>
            <a:endParaRPr lang="en-US"/>
          </a:p>
        </p:txBody>
      </p:sp>
    </p:spTree>
    <p:extLst>
      <p:ext uri="{BB962C8B-B14F-4D97-AF65-F5344CB8AC3E}">
        <p14:creationId xmlns:p14="http://schemas.microsoft.com/office/powerpoint/2010/main" val="3240835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38278-3754-D043-970B-705C24BA7B0D}" type="datetimeFigureOut">
              <a:rPr lang="en-US" smtClean="0"/>
              <a:t>8/11/2025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3B2F-6662-2B4E-A57B-B009C830B425}" type="slidenum">
              <a:rPr lang="en-US" smtClean="0"/>
              <a:t>‹#›</a:t>
            </a:fld>
            <a:endParaRPr lang="en-US"/>
          </a:p>
        </p:txBody>
      </p:sp>
    </p:spTree>
    <p:extLst>
      <p:ext uri="{BB962C8B-B14F-4D97-AF65-F5344CB8AC3E}">
        <p14:creationId xmlns:p14="http://schemas.microsoft.com/office/powerpoint/2010/main" val="3304959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3.png"/><Relationship Id="rId4" Type="http://schemas.openxmlformats.org/officeDocument/2006/relationships/hyperlink" Target="https://creativecommons.org/licenses/by/4.0/?ref=chooser-v1"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creativecommons.org/licenses/by/4.0/?ref=chooser-v1"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2">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C69D885B-6E97-79DF-C835-40553C2845E3}"/>
              </a:ext>
            </a:extLst>
          </p:cNvPr>
          <p:cNvSpPr/>
          <p:nvPr userDrawn="1"/>
        </p:nvSpPr>
        <p:spPr>
          <a:xfrm>
            <a:off x="3428764" y="0"/>
            <a:ext cx="3786322" cy="3486829"/>
          </a:xfrm>
          <a:custGeom>
            <a:avLst/>
            <a:gdLst>
              <a:gd name="connsiteX0" fmla="*/ 6837539 w 6837538"/>
              <a:gd name="connsiteY0" fmla="*/ 747378 h 7584050"/>
              <a:gd name="connsiteX1" fmla="*/ 6837539 w 6837538"/>
              <a:gd name="connsiteY1" fmla="*/ 7584051 h 7584050"/>
              <a:gd name="connsiteX2" fmla="*/ 1567906 w 6837538"/>
              <a:gd name="connsiteY2" fmla="*/ 7584051 h 7584050"/>
              <a:gd name="connsiteX3" fmla="*/ 0 w 6837538"/>
              <a:gd name="connsiteY3" fmla="*/ 6015782 h 7584050"/>
              <a:gd name="connsiteX4" fmla="*/ 0 w 6837538"/>
              <a:gd name="connsiteY4" fmla="*/ 0 h 7584050"/>
              <a:gd name="connsiteX5" fmla="*/ 6090334 w 6837538"/>
              <a:gd name="connsiteY5" fmla="*/ 0 h 7584050"/>
              <a:gd name="connsiteX6" fmla="*/ 6837539 w 6837538"/>
              <a:gd name="connsiteY6" fmla="*/ 747378 h 758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37538" h="7584050">
                <a:moveTo>
                  <a:pt x="6837539" y="747378"/>
                </a:moveTo>
                <a:lnTo>
                  <a:pt x="6837539" y="7584051"/>
                </a:lnTo>
                <a:lnTo>
                  <a:pt x="1567906" y="7584051"/>
                </a:lnTo>
                <a:cubicBezTo>
                  <a:pt x="703108" y="7584051"/>
                  <a:pt x="0" y="6880780"/>
                  <a:pt x="0" y="6015782"/>
                </a:cubicBezTo>
                <a:lnTo>
                  <a:pt x="0" y="0"/>
                </a:lnTo>
                <a:lnTo>
                  <a:pt x="6090334" y="0"/>
                </a:lnTo>
                <a:cubicBezTo>
                  <a:pt x="6501910" y="0"/>
                  <a:pt x="6837539" y="333257"/>
                  <a:pt x="6837539" y="747378"/>
                </a:cubicBezTo>
                <a:close/>
              </a:path>
            </a:pathLst>
          </a:custGeom>
          <a:solidFill>
            <a:srgbClr val="3C3795"/>
          </a:solidFill>
          <a:ln w="24491" cap="flat">
            <a:noFill/>
            <a:prstDash val="solid"/>
            <a:miter/>
          </a:ln>
        </p:spPr>
        <p:txBody>
          <a:bodyPr rtlCol="0" anchor="ctr"/>
          <a:lstStyle/>
          <a:p>
            <a:endParaRPr lang="en-US" dirty="0"/>
          </a:p>
        </p:txBody>
      </p:sp>
      <p:sp>
        <p:nvSpPr>
          <p:cNvPr id="244" name="Freeform 243">
            <a:extLst>
              <a:ext uri="{FF2B5EF4-FFF2-40B4-BE49-F238E27FC236}">
                <a16:creationId xmlns:a16="http://schemas.microsoft.com/office/drawing/2014/main" id="{D5246388-44E0-F4B8-B4AD-8941899CAF26}"/>
              </a:ext>
            </a:extLst>
          </p:cNvPr>
          <p:cNvSpPr/>
          <p:nvPr userDrawn="1"/>
        </p:nvSpPr>
        <p:spPr>
          <a:xfrm rot="16200000">
            <a:off x="1728368" y="7314032"/>
            <a:ext cx="664268" cy="4121002"/>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gradFill>
            <a:gsLst>
              <a:gs pos="0">
                <a:srgbClr val="E8068C"/>
              </a:gs>
              <a:gs pos="100000">
                <a:srgbClr val="22BDBF"/>
              </a:gs>
              <a:gs pos="45000">
                <a:srgbClr val="3C3795"/>
              </a:gs>
            </a:gsLst>
            <a:lin ang="5400000" scaled="0"/>
          </a:gra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grpSp>
        <p:nvGrpSpPr>
          <p:cNvPr id="248" name="Graphic 95">
            <a:extLst>
              <a:ext uri="{FF2B5EF4-FFF2-40B4-BE49-F238E27FC236}">
                <a16:creationId xmlns:a16="http://schemas.microsoft.com/office/drawing/2014/main" id="{15BFE4AB-44F0-CCF7-FF42-48970F3744AF}"/>
              </a:ext>
            </a:extLst>
          </p:cNvPr>
          <p:cNvGrpSpPr/>
          <p:nvPr userDrawn="1"/>
        </p:nvGrpSpPr>
        <p:grpSpPr>
          <a:xfrm>
            <a:off x="4437069" y="9204083"/>
            <a:ext cx="1509109" cy="423922"/>
            <a:chOff x="584588" y="9078286"/>
            <a:chExt cx="1509109" cy="423922"/>
          </a:xfrm>
          <a:solidFill>
            <a:srgbClr val="000000"/>
          </a:solidFill>
        </p:grpSpPr>
        <p:sp>
          <p:nvSpPr>
            <p:cNvPr id="249" name="Freeform 248">
              <a:extLst>
                <a:ext uri="{FF2B5EF4-FFF2-40B4-BE49-F238E27FC236}">
                  <a16:creationId xmlns:a16="http://schemas.microsoft.com/office/drawing/2014/main" id="{B155D487-DB76-BC81-C7B8-F4F7B7341AA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8068C"/>
              </a:solid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FDE2570-BDA0-9F72-94C1-863714BBEB66}"/>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8068C"/>
              </a:solidFill>
              <a:prstDash val="solid"/>
              <a:miter/>
            </a:ln>
          </p:spPr>
          <p:txBody>
            <a:bodyPr rtlCol="0" anchor="ctr"/>
            <a:lstStyle/>
            <a:p>
              <a:endParaRPr lang="en-US"/>
            </a:p>
          </p:txBody>
        </p:sp>
      </p:grpSp>
      <p:sp>
        <p:nvSpPr>
          <p:cNvPr id="251" name="Text Placeholder 23">
            <a:extLst>
              <a:ext uri="{FF2B5EF4-FFF2-40B4-BE49-F238E27FC236}">
                <a16:creationId xmlns:a16="http://schemas.microsoft.com/office/drawing/2014/main" id="{1CD6A7E6-CDC7-2880-98A0-8B64EDAB0A2E}"/>
              </a:ext>
            </a:extLst>
          </p:cNvPr>
          <p:cNvSpPr>
            <a:spLocks noGrp="1"/>
          </p:cNvSpPr>
          <p:nvPr>
            <p:ph type="body" sz="quarter" idx="17" hasCustomPrompt="1"/>
          </p:nvPr>
        </p:nvSpPr>
        <p:spPr>
          <a:xfrm>
            <a:off x="4481399" y="9243346"/>
            <a:ext cx="1230818" cy="419205"/>
          </a:xfrm>
          <a:prstGeom prst="rect">
            <a:avLst/>
          </a:prstGeom>
        </p:spPr>
        <p:txBody>
          <a:bodyPr>
            <a:noAutofit/>
          </a:bodyPr>
          <a:lstStyle>
            <a:lvl1pPr marL="0" indent="0" algn="l">
              <a:spcBef>
                <a:spcPts val="0"/>
              </a:spcBef>
              <a:buNone/>
              <a:defRPr sz="1000" b="0" i="0">
                <a:solidFill>
                  <a:srgbClr val="10153D"/>
                </a:solidFill>
                <a:latin typeface="Calibri" panose="020F0502020204030204" pitchFamily="34" charset="0"/>
                <a:cs typeface="Calibri" panose="020F0502020204030204" pitchFamily="34" charset="0"/>
              </a:defRPr>
            </a:lvl1pPr>
          </a:lstStyle>
          <a:p>
            <a:pPr lvl="0"/>
            <a:r>
              <a:rPr lang="en-US" dirty="0"/>
              <a:t>2025</a:t>
            </a:r>
          </a:p>
          <a:p>
            <a:pPr lvl="0"/>
            <a:r>
              <a:rPr lang="en-US" dirty="0"/>
              <a:t>Document Name</a:t>
            </a:r>
          </a:p>
        </p:txBody>
      </p:sp>
      <p:sp>
        <p:nvSpPr>
          <p:cNvPr id="252" name="Text Placeholder 23">
            <a:extLst>
              <a:ext uri="{FF2B5EF4-FFF2-40B4-BE49-F238E27FC236}">
                <a16:creationId xmlns:a16="http://schemas.microsoft.com/office/drawing/2014/main" id="{BFAE93F3-4632-98F5-E1A5-45987232A254}"/>
              </a:ext>
            </a:extLst>
          </p:cNvPr>
          <p:cNvSpPr>
            <a:spLocks noGrp="1"/>
          </p:cNvSpPr>
          <p:nvPr>
            <p:ph type="body" sz="quarter" idx="18" hasCustomPrompt="1"/>
          </p:nvPr>
        </p:nvSpPr>
        <p:spPr>
          <a:xfrm>
            <a:off x="6045666" y="9236816"/>
            <a:ext cx="1287131" cy="419205"/>
          </a:xfrm>
          <a:prstGeom prst="rect">
            <a:avLst/>
          </a:prstGeom>
        </p:spPr>
        <p:txBody>
          <a:bodyPr>
            <a:noAutofit/>
          </a:bodyPr>
          <a:lstStyle>
            <a:lvl1pPr marL="0" indent="0" algn="l">
              <a:spcBef>
                <a:spcPts val="0"/>
              </a:spcBef>
              <a:buNone/>
              <a:defRPr sz="1000" b="0" i="0">
                <a:solidFill>
                  <a:srgbClr val="10153D"/>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sp>
        <p:nvSpPr>
          <p:cNvPr id="315" name="Text Placeholder 32">
            <a:extLst>
              <a:ext uri="{FF2B5EF4-FFF2-40B4-BE49-F238E27FC236}">
                <a16:creationId xmlns:a16="http://schemas.microsoft.com/office/drawing/2014/main" id="{B8487509-53BB-388F-006A-4BAD6505048E}"/>
              </a:ext>
            </a:extLst>
          </p:cNvPr>
          <p:cNvSpPr>
            <a:spLocks noGrp="1"/>
          </p:cNvSpPr>
          <p:nvPr>
            <p:ph type="body" sz="quarter" idx="11" hasCustomPrompt="1"/>
          </p:nvPr>
        </p:nvSpPr>
        <p:spPr>
          <a:xfrm>
            <a:off x="3844501" y="1777740"/>
            <a:ext cx="2951698" cy="574616"/>
          </a:xfrm>
          <a:prstGeom prst="rect">
            <a:avLst/>
          </a:prstGeom>
        </p:spPr>
        <p:txBody>
          <a:bodyPr>
            <a:noAutofit/>
          </a:bodyPr>
          <a:lstStyle>
            <a:lvl1pPr marL="0" indent="0" algn="l">
              <a:lnSpc>
                <a:spcPts val="3620"/>
              </a:lnSpc>
              <a:spcBef>
                <a:spcPts val="0"/>
              </a:spcBef>
              <a:buNone/>
              <a:defRPr sz="36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316" name="Text Placeholder 32">
            <a:extLst>
              <a:ext uri="{FF2B5EF4-FFF2-40B4-BE49-F238E27FC236}">
                <a16:creationId xmlns:a16="http://schemas.microsoft.com/office/drawing/2014/main" id="{3CBD3FC8-89A0-DA5D-9DB5-3777CCB10C5D}"/>
              </a:ext>
            </a:extLst>
          </p:cNvPr>
          <p:cNvSpPr>
            <a:spLocks noGrp="1"/>
          </p:cNvSpPr>
          <p:nvPr>
            <p:ph type="body" sz="quarter" idx="16" hasCustomPrompt="1"/>
          </p:nvPr>
        </p:nvSpPr>
        <p:spPr>
          <a:xfrm>
            <a:off x="3863913" y="961594"/>
            <a:ext cx="2980605" cy="751695"/>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10" name="Picture Placeholder 9">
            <a:extLst>
              <a:ext uri="{FF2B5EF4-FFF2-40B4-BE49-F238E27FC236}">
                <a16:creationId xmlns:a16="http://schemas.microsoft.com/office/drawing/2014/main" id="{6AB5982D-BFAE-D978-DDDB-FC0A18FBFF52}"/>
              </a:ext>
            </a:extLst>
          </p:cNvPr>
          <p:cNvSpPr>
            <a:spLocks noGrp="1"/>
          </p:cNvSpPr>
          <p:nvPr>
            <p:ph type="pic" sz="quarter" idx="44"/>
          </p:nvPr>
        </p:nvSpPr>
        <p:spPr>
          <a:xfrm>
            <a:off x="324576" y="0"/>
            <a:ext cx="6498391" cy="6847921"/>
          </a:xfrm>
          <a:custGeom>
            <a:avLst/>
            <a:gdLst>
              <a:gd name="connsiteX0" fmla="*/ 0 w 6498391"/>
              <a:gd name="connsiteY0" fmla="*/ 0 h 6847921"/>
              <a:gd name="connsiteX1" fmla="*/ 3104188 w 6498391"/>
              <a:gd name="connsiteY1" fmla="*/ 0 h 6847921"/>
              <a:gd name="connsiteX2" fmla="*/ 3104188 w 6498391"/>
              <a:gd name="connsiteY2" fmla="*/ 2507387 h 6847921"/>
              <a:gd name="connsiteX3" fmla="*/ 3104188 w 6498391"/>
              <a:gd name="connsiteY3" fmla="*/ 2765805 h 6847921"/>
              <a:gd name="connsiteX4" fmla="*/ 3972424 w 6498391"/>
              <a:gd name="connsiteY4" fmla="*/ 3486830 h 6847921"/>
              <a:gd name="connsiteX5" fmla="*/ 6498391 w 6498391"/>
              <a:gd name="connsiteY5" fmla="*/ 3486830 h 6847921"/>
              <a:gd name="connsiteX6" fmla="*/ 6498391 w 6498391"/>
              <a:gd name="connsiteY6" fmla="*/ 6847921 h 6847921"/>
              <a:gd name="connsiteX7" fmla="*/ 1659293 w 6498391"/>
              <a:gd name="connsiteY7" fmla="*/ 6847921 h 6847921"/>
              <a:gd name="connsiteX8" fmla="*/ 0 w 6498391"/>
              <a:gd name="connsiteY8" fmla="*/ 4827539 h 6847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8391" h="6847921">
                <a:moveTo>
                  <a:pt x="0" y="0"/>
                </a:moveTo>
                <a:lnTo>
                  <a:pt x="3104188" y="0"/>
                </a:lnTo>
                <a:lnTo>
                  <a:pt x="3104188" y="2507387"/>
                </a:lnTo>
                <a:lnTo>
                  <a:pt x="3104188" y="2765805"/>
                </a:lnTo>
                <a:cubicBezTo>
                  <a:pt x="3104188" y="3163495"/>
                  <a:pt x="3493538" y="3486830"/>
                  <a:pt x="3972424" y="3486830"/>
                </a:cubicBezTo>
                <a:lnTo>
                  <a:pt x="6498391" y="3486830"/>
                </a:lnTo>
                <a:lnTo>
                  <a:pt x="6498391" y="6847921"/>
                </a:lnTo>
                <a:lnTo>
                  <a:pt x="1659293" y="6847921"/>
                </a:lnTo>
                <a:cubicBezTo>
                  <a:pt x="743411" y="6847921"/>
                  <a:pt x="0" y="5942733"/>
                  <a:pt x="0" y="4827539"/>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 name="Text Placeholder 23">
            <a:extLst>
              <a:ext uri="{FF2B5EF4-FFF2-40B4-BE49-F238E27FC236}">
                <a16:creationId xmlns:a16="http://schemas.microsoft.com/office/drawing/2014/main" id="{3EFE99C8-30F3-67F3-BAA8-F5A94189B9E3}"/>
              </a:ext>
            </a:extLst>
          </p:cNvPr>
          <p:cNvSpPr>
            <a:spLocks noGrp="1"/>
          </p:cNvSpPr>
          <p:nvPr>
            <p:ph type="body" sz="quarter" idx="43" hasCustomPrompt="1"/>
          </p:nvPr>
        </p:nvSpPr>
        <p:spPr>
          <a:xfrm>
            <a:off x="520700" y="9145638"/>
            <a:ext cx="302937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pic>
        <p:nvPicPr>
          <p:cNvPr id="8" name="Picture 7" descr="Co-funded by the European Union logo in png for web usage">
            <a:extLst>
              <a:ext uri="{FF2B5EF4-FFF2-40B4-BE49-F238E27FC236}">
                <a16:creationId xmlns:a16="http://schemas.microsoft.com/office/drawing/2014/main" id="{B13268B6-BC93-9C34-5099-BAF4C73CF2A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0338" y="9968498"/>
            <a:ext cx="1753255" cy="366260"/>
          </a:xfrm>
          <a:prstGeom prst="rect">
            <a:avLst/>
          </a:prstGeom>
          <a:noFill/>
          <a:ln>
            <a:noFill/>
          </a:ln>
        </p:spPr>
      </p:pic>
      <p:pic>
        <p:nvPicPr>
          <p:cNvPr id="13" name="Picture 12">
            <a:extLst>
              <a:ext uri="{FF2B5EF4-FFF2-40B4-BE49-F238E27FC236}">
                <a16:creationId xmlns:a16="http://schemas.microsoft.com/office/drawing/2014/main" id="{21AD8A24-F1F1-39EC-6EEE-A0B6A1ACFCC7}"/>
              </a:ext>
            </a:extLst>
          </p:cNvPr>
          <p:cNvPicPr>
            <a:picLocks noChangeAspect="1"/>
          </p:cNvPicPr>
          <p:nvPr userDrawn="1"/>
        </p:nvPicPr>
        <p:blipFill>
          <a:blip r:embed="rId3"/>
          <a:stretch>
            <a:fillRect/>
          </a:stretch>
        </p:blipFill>
        <p:spPr>
          <a:xfrm>
            <a:off x="371061" y="7206937"/>
            <a:ext cx="2221492" cy="1580391"/>
          </a:xfrm>
          <a:prstGeom prst="rect">
            <a:avLst/>
          </a:prstGeom>
        </p:spPr>
      </p:pic>
    </p:spTree>
    <p:extLst>
      <p:ext uri="{BB962C8B-B14F-4D97-AF65-F5344CB8AC3E}">
        <p14:creationId xmlns:p14="http://schemas.microsoft.com/office/powerpoint/2010/main" val="7525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text slide 2">
    <p:spTree>
      <p:nvGrpSpPr>
        <p:cNvPr id="1" name=""/>
        <p:cNvGrpSpPr/>
        <p:nvPr/>
      </p:nvGrpSpPr>
      <p:grpSpPr>
        <a:xfrm>
          <a:off x="0" y="0"/>
          <a:ext cx="0" cy="0"/>
          <a:chOff x="0" y="0"/>
          <a:chExt cx="0" cy="0"/>
        </a:xfrm>
      </p:grpSpPr>
      <p:sp>
        <p:nvSpPr>
          <p:cNvPr id="32" name="Freeform 31">
            <a:extLst>
              <a:ext uri="{FF2B5EF4-FFF2-40B4-BE49-F238E27FC236}">
                <a16:creationId xmlns:a16="http://schemas.microsoft.com/office/drawing/2014/main" id="{C6365CBB-E42B-5941-9FB8-2D505B0B5904}"/>
              </a:ext>
            </a:extLst>
          </p:cNvPr>
          <p:cNvSpPr/>
          <p:nvPr userDrawn="1"/>
        </p:nvSpPr>
        <p:spPr>
          <a:xfrm>
            <a:off x="461309" y="2712698"/>
            <a:ext cx="3436545" cy="2405402"/>
          </a:xfrm>
          <a:custGeom>
            <a:avLst/>
            <a:gdLst>
              <a:gd name="connsiteX0" fmla="*/ 960756 w 960756"/>
              <a:gd name="connsiteY0" fmla="*/ 672480 h 672479"/>
              <a:gd name="connsiteX1" fmla="*/ 301406 w 960756"/>
              <a:gd name="connsiteY1" fmla="*/ 672480 h 672479"/>
              <a:gd name="connsiteX2" fmla="*/ 0 w 960756"/>
              <a:gd name="connsiteY2" fmla="*/ 371160 h 672479"/>
              <a:gd name="connsiteX3" fmla="*/ 0 w 960756"/>
              <a:gd name="connsiteY3" fmla="*/ 0 h 672479"/>
              <a:gd name="connsiteX4" fmla="*/ 755497 w 960756"/>
              <a:gd name="connsiteY4" fmla="*/ 0 h 672479"/>
              <a:gd name="connsiteX5" fmla="*/ 960756 w 960756"/>
              <a:gd name="connsiteY5" fmla="*/ 205200 h 672479"/>
              <a:gd name="connsiteX6" fmla="*/ 960756 w 960756"/>
              <a:gd name="connsiteY6" fmla="*/ 672480 h 67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0756" h="672479">
                <a:moveTo>
                  <a:pt x="960756" y="672480"/>
                </a:moveTo>
                <a:lnTo>
                  <a:pt x="301406" y="672480"/>
                </a:lnTo>
                <a:cubicBezTo>
                  <a:pt x="135039" y="672480"/>
                  <a:pt x="0" y="537480"/>
                  <a:pt x="0" y="371160"/>
                </a:cubicBezTo>
                <a:lnTo>
                  <a:pt x="0" y="0"/>
                </a:lnTo>
                <a:lnTo>
                  <a:pt x="755497" y="0"/>
                </a:lnTo>
                <a:cubicBezTo>
                  <a:pt x="868930" y="0"/>
                  <a:pt x="960756" y="91800"/>
                  <a:pt x="960756" y="205200"/>
                </a:cubicBezTo>
                <a:lnTo>
                  <a:pt x="960756" y="6724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700476" y="3385177"/>
            <a:ext cx="2895713" cy="1595763"/>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706179"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4212469" y="3276997"/>
            <a:ext cx="3019010" cy="6483388"/>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43" name="Slide Number Placeholder 5">
            <a:extLst>
              <a:ext uri="{FF2B5EF4-FFF2-40B4-BE49-F238E27FC236}">
                <a16:creationId xmlns:a16="http://schemas.microsoft.com/office/drawing/2014/main" id="{0CA096AF-F723-AE4C-AB9E-7AF10D1DE2E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521610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only slide 2">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DA61400A-1069-3D49-A072-960191F9A978}"/>
              </a:ext>
            </a:extLst>
          </p:cNvPr>
          <p:cNvSpPr/>
          <p:nvPr userDrawn="1"/>
        </p:nvSpPr>
        <p:spPr>
          <a:xfrm>
            <a:off x="236144" y="-13489"/>
            <a:ext cx="7332439" cy="2831758"/>
          </a:xfrm>
          <a:custGeom>
            <a:avLst/>
            <a:gdLst>
              <a:gd name="connsiteX0" fmla="*/ 2161701 w 2161701"/>
              <a:gd name="connsiteY0" fmla="*/ 834840 h 834840"/>
              <a:gd name="connsiteX1" fmla="*/ 301407 w 2161701"/>
              <a:gd name="connsiteY1" fmla="*/ 834840 h 834840"/>
              <a:gd name="connsiteX2" fmla="*/ 0 w 2161701"/>
              <a:gd name="connsiteY2" fmla="*/ 533520 h 834840"/>
              <a:gd name="connsiteX3" fmla="*/ 0 w 2161701"/>
              <a:gd name="connsiteY3" fmla="*/ 0 h 834840"/>
              <a:gd name="connsiteX4" fmla="*/ 2161701 w 2161701"/>
              <a:gd name="connsiteY4" fmla="*/ 0 h 834840"/>
              <a:gd name="connsiteX5" fmla="*/ 2161701 w 2161701"/>
              <a:gd name="connsiteY5" fmla="*/ 834840 h 834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1701" h="834840">
                <a:moveTo>
                  <a:pt x="2161701" y="834840"/>
                </a:moveTo>
                <a:lnTo>
                  <a:pt x="301407" y="834840"/>
                </a:lnTo>
                <a:cubicBezTo>
                  <a:pt x="135039" y="834840"/>
                  <a:pt x="0" y="699840"/>
                  <a:pt x="0" y="533520"/>
                </a:cubicBezTo>
                <a:lnTo>
                  <a:pt x="0" y="0"/>
                </a:lnTo>
                <a:lnTo>
                  <a:pt x="2161701" y="0"/>
                </a:lnTo>
                <a:lnTo>
                  <a:pt x="2161701" y="83484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5" y="3373219"/>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40" name="Slide Number Placeholder 5">
            <a:extLst>
              <a:ext uri="{FF2B5EF4-FFF2-40B4-BE49-F238E27FC236}">
                <a16:creationId xmlns:a16="http://schemas.microsoft.com/office/drawing/2014/main" id="{2E0EDBF4-C242-B740-BE4F-C238F887565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4" name="Text Placeholder 32">
            <a:extLst>
              <a:ext uri="{FF2B5EF4-FFF2-40B4-BE49-F238E27FC236}">
                <a16:creationId xmlns:a16="http://schemas.microsoft.com/office/drawing/2014/main" id="{75526359-17BD-16AE-A065-9C196431F866}"/>
              </a:ext>
            </a:extLst>
          </p:cNvPr>
          <p:cNvSpPr>
            <a:spLocks noGrp="1"/>
          </p:cNvSpPr>
          <p:nvPr>
            <p:ph type="body" sz="quarter" idx="34" hasCustomPrompt="1"/>
          </p:nvPr>
        </p:nvSpPr>
        <p:spPr>
          <a:xfrm>
            <a:off x="1235781" y="1979630"/>
            <a:ext cx="5410116" cy="656046"/>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5" name="Text Placeholder 23">
            <a:extLst>
              <a:ext uri="{FF2B5EF4-FFF2-40B4-BE49-F238E27FC236}">
                <a16:creationId xmlns:a16="http://schemas.microsoft.com/office/drawing/2014/main" id="{E5369820-1559-E6DA-6A8E-4EF21464C1EB}"/>
              </a:ext>
            </a:extLst>
          </p:cNvPr>
          <p:cNvSpPr>
            <a:spLocks noGrp="1"/>
          </p:cNvSpPr>
          <p:nvPr>
            <p:ph type="body" sz="quarter" idx="35" hasCustomPrompt="1"/>
          </p:nvPr>
        </p:nvSpPr>
        <p:spPr>
          <a:xfrm>
            <a:off x="1236100" y="352384"/>
            <a:ext cx="5400369" cy="1702659"/>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3948815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3F98B437-661A-CF48-AFB1-073A347AD116}"/>
              </a:ext>
            </a:extLst>
          </p:cNvPr>
          <p:cNvSpPr/>
          <p:nvPr userDrawn="1"/>
        </p:nvSpPr>
        <p:spPr>
          <a:xfrm>
            <a:off x="0" y="1213658"/>
            <a:ext cx="7559675" cy="4869991"/>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2" y="2049131"/>
            <a:ext cx="6526988" cy="3729370"/>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24369"/>
          </a:xfrm>
          <a:prstGeom prst="rect">
            <a:avLst/>
          </a:prstGeom>
        </p:spPr>
        <p:txBody>
          <a:bodyPr>
            <a:noAutofit/>
          </a:bodyPr>
          <a:lstStyle>
            <a:lvl1pPr marL="0" indent="0" algn="l">
              <a:buNone/>
              <a:defRPr sz="22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7" y="6718314"/>
            <a:ext cx="3563248" cy="1992304"/>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94393" y="111470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Tree>
    <p:extLst>
      <p:ext uri="{BB962C8B-B14F-4D97-AF65-F5344CB8AC3E}">
        <p14:creationId xmlns:p14="http://schemas.microsoft.com/office/powerpoint/2010/main" val="2652959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437243" y="4000500"/>
            <a:ext cx="6526988" cy="4857750"/>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37243" y="105755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Text Placeholder 32">
            <a:extLst>
              <a:ext uri="{FF2B5EF4-FFF2-40B4-BE49-F238E27FC236}">
                <a16:creationId xmlns:a16="http://schemas.microsoft.com/office/drawing/2014/main" id="{AA1DDF75-905B-CBCF-3362-CD52E9980F84}"/>
              </a:ext>
            </a:extLst>
          </p:cNvPr>
          <p:cNvSpPr>
            <a:spLocks noGrp="1"/>
          </p:cNvSpPr>
          <p:nvPr>
            <p:ph type="body" sz="quarter" idx="34" hasCustomPrompt="1"/>
          </p:nvPr>
        </p:nvSpPr>
        <p:spPr>
          <a:xfrm>
            <a:off x="437243" y="2317764"/>
            <a:ext cx="6526638" cy="1196961"/>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Tree>
    <p:extLst>
      <p:ext uri="{BB962C8B-B14F-4D97-AF65-F5344CB8AC3E}">
        <p14:creationId xmlns:p14="http://schemas.microsoft.com/office/powerpoint/2010/main" val="379062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44" name="Freeform 43">
            <a:extLst>
              <a:ext uri="{FF2B5EF4-FFF2-40B4-BE49-F238E27FC236}">
                <a16:creationId xmlns:a16="http://schemas.microsoft.com/office/drawing/2014/main" id="{4721AE0B-70F1-CF4A-833A-F3D35301F8B2}"/>
              </a:ext>
            </a:extLst>
          </p:cNvPr>
          <p:cNvSpPr/>
          <p:nvPr userDrawn="1"/>
        </p:nvSpPr>
        <p:spPr>
          <a:xfrm>
            <a:off x="-30805" y="2886754"/>
            <a:ext cx="7590480" cy="6773792"/>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4" name="Rectangle 33">
            <a:extLst>
              <a:ext uri="{FF2B5EF4-FFF2-40B4-BE49-F238E27FC236}">
                <a16:creationId xmlns:a16="http://schemas.microsoft.com/office/drawing/2014/main" id="{BEB25379-6447-4B4A-8B61-4095955F62EA}"/>
              </a:ext>
            </a:extLst>
          </p:cNvPr>
          <p:cNvSpPr/>
          <p:nvPr userDrawn="1"/>
        </p:nvSpPr>
        <p:spPr>
          <a:xfrm flipV="1">
            <a:off x="3751108" y="3293886"/>
            <a:ext cx="3137173" cy="282970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55001" y="751293"/>
            <a:ext cx="2696198" cy="1924369"/>
          </a:xfrm>
          <a:prstGeom prst="rect">
            <a:avLst/>
          </a:prstGeom>
        </p:spPr>
        <p:txBody>
          <a:bodyPr>
            <a:noAutofit/>
          </a:bodyPr>
          <a:lstStyle>
            <a:lvl1pPr marL="0" indent="0" algn="l">
              <a:buNone/>
              <a:defRPr sz="2200" b="1"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46" name="Text Placeholder 32">
            <a:extLst>
              <a:ext uri="{FF2B5EF4-FFF2-40B4-BE49-F238E27FC236}">
                <a16:creationId xmlns:a16="http://schemas.microsoft.com/office/drawing/2014/main" id="{ACD5B979-D0E4-FD45-8E3C-EBA1C4D7AA26}"/>
              </a:ext>
            </a:extLst>
          </p:cNvPr>
          <p:cNvSpPr>
            <a:spLocks noGrp="1"/>
          </p:cNvSpPr>
          <p:nvPr>
            <p:ph type="body" sz="quarter" idx="33" hasCustomPrompt="1"/>
          </p:nvPr>
        </p:nvSpPr>
        <p:spPr>
          <a:xfrm>
            <a:off x="3441426" y="751293"/>
            <a:ext cx="3563248" cy="1992304"/>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1" name="Text Placeholder 32">
            <a:extLst>
              <a:ext uri="{FF2B5EF4-FFF2-40B4-BE49-F238E27FC236}">
                <a16:creationId xmlns:a16="http://schemas.microsoft.com/office/drawing/2014/main" id="{16C82EF9-9BA7-6E41-96D6-CB96BDD80231}"/>
              </a:ext>
            </a:extLst>
          </p:cNvPr>
          <p:cNvSpPr>
            <a:spLocks noGrp="1"/>
          </p:cNvSpPr>
          <p:nvPr>
            <p:ph type="body" sz="quarter" idx="44" hasCustomPrompt="1"/>
          </p:nvPr>
        </p:nvSpPr>
        <p:spPr>
          <a:xfrm>
            <a:off x="3986924" y="4751350"/>
            <a:ext cx="2650609" cy="1121330"/>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8" name="Picture Placeholder 37">
            <a:extLst>
              <a:ext uri="{FF2B5EF4-FFF2-40B4-BE49-F238E27FC236}">
                <a16:creationId xmlns:a16="http://schemas.microsoft.com/office/drawing/2014/main" id="{A24171DA-63D4-5F4E-97C6-D3EE7CA6EF13}"/>
              </a:ext>
            </a:extLst>
          </p:cNvPr>
          <p:cNvSpPr>
            <a:spLocks noGrp="1"/>
          </p:cNvSpPr>
          <p:nvPr>
            <p:ph type="pic" sz="quarter" idx="41"/>
          </p:nvPr>
        </p:nvSpPr>
        <p:spPr>
          <a:xfrm rot="10800000" flipV="1">
            <a:off x="515711" y="3293886"/>
            <a:ext cx="3233336" cy="282970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42" name="Text Placeholder 32">
            <a:extLst>
              <a:ext uri="{FF2B5EF4-FFF2-40B4-BE49-F238E27FC236}">
                <a16:creationId xmlns:a16="http://schemas.microsoft.com/office/drawing/2014/main" id="{851108FB-B3D7-9044-94AA-C959EE017C59}"/>
              </a:ext>
            </a:extLst>
          </p:cNvPr>
          <p:cNvSpPr>
            <a:spLocks noGrp="1"/>
          </p:cNvSpPr>
          <p:nvPr>
            <p:ph type="body" sz="quarter" idx="45" hasCustomPrompt="1"/>
          </p:nvPr>
        </p:nvSpPr>
        <p:spPr>
          <a:xfrm>
            <a:off x="3986924" y="3609613"/>
            <a:ext cx="2665541" cy="862713"/>
          </a:xfrm>
          <a:prstGeom prst="rect">
            <a:avLst/>
          </a:prstGeom>
        </p:spPr>
        <p:txBody>
          <a:bodyPr>
            <a:noAutofit/>
          </a:bodyPr>
          <a:lstStyle>
            <a:lvl1pPr marL="0" indent="0" algn="l">
              <a:buNone/>
              <a:defRPr sz="2200" b="1" i="0">
                <a:solidFill>
                  <a:srgbClr val="22BDBF"/>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49" name="Rectangle 48">
            <a:extLst>
              <a:ext uri="{FF2B5EF4-FFF2-40B4-BE49-F238E27FC236}">
                <a16:creationId xmlns:a16="http://schemas.microsoft.com/office/drawing/2014/main" id="{F02C19B7-4D96-9246-AF36-A4B2000F63DE}"/>
              </a:ext>
            </a:extLst>
          </p:cNvPr>
          <p:cNvSpPr/>
          <p:nvPr userDrawn="1"/>
        </p:nvSpPr>
        <p:spPr>
          <a:xfrm flipV="1">
            <a:off x="555001" y="6458432"/>
            <a:ext cx="3137173" cy="282970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50" name="Text Placeholder 32">
            <a:extLst>
              <a:ext uri="{FF2B5EF4-FFF2-40B4-BE49-F238E27FC236}">
                <a16:creationId xmlns:a16="http://schemas.microsoft.com/office/drawing/2014/main" id="{7B4DAEEA-4D4A-DB48-AFF7-64BA8BDFCDCD}"/>
              </a:ext>
            </a:extLst>
          </p:cNvPr>
          <p:cNvSpPr>
            <a:spLocks noGrp="1"/>
          </p:cNvSpPr>
          <p:nvPr>
            <p:ph type="body" sz="quarter" idx="49" hasCustomPrompt="1"/>
          </p:nvPr>
        </p:nvSpPr>
        <p:spPr>
          <a:xfrm>
            <a:off x="790817" y="7915896"/>
            <a:ext cx="2650609" cy="1121330"/>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51" name="Text Placeholder 32">
            <a:extLst>
              <a:ext uri="{FF2B5EF4-FFF2-40B4-BE49-F238E27FC236}">
                <a16:creationId xmlns:a16="http://schemas.microsoft.com/office/drawing/2014/main" id="{49100D11-7DF0-4F4D-84A7-4F79C1043643}"/>
              </a:ext>
            </a:extLst>
          </p:cNvPr>
          <p:cNvSpPr>
            <a:spLocks noGrp="1"/>
          </p:cNvSpPr>
          <p:nvPr>
            <p:ph type="body" sz="quarter" idx="50" hasCustomPrompt="1"/>
          </p:nvPr>
        </p:nvSpPr>
        <p:spPr>
          <a:xfrm>
            <a:off x="790817" y="6774159"/>
            <a:ext cx="2665541" cy="862713"/>
          </a:xfrm>
          <a:prstGeom prst="rect">
            <a:avLst/>
          </a:prstGeom>
        </p:spPr>
        <p:txBody>
          <a:bodyPr>
            <a:noAutofit/>
          </a:bodyPr>
          <a:lstStyle>
            <a:lvl1pPr marL="0" indent="0" algn="l">
              <a:buNone/>
              <a:defRPr sz="2200" b="1" i="0">
                <a:solidFill>
                  <a:srgbClr val="22BDBF"/>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2" name="Picture Placeholder 51">
            <a:extLst>
              <a:ext uri="{FF2B5EF4-FFF2-40B4-BE49-F238E27FC236}">
                <a16:creationId xmlns:a16="http://schemas.microsoft.com/office/drawing/2014/main" id="{E963AA6B-BE34-8045-9697-6BEA4114B51C}"/>
              </a:ext>
            </a:extLst>
          </p:cNvPr>
          <p:cNvSpPr>
            <a:spLocks noGrp="1"/>
          </p:cNvSpPr>
          <p:nvPr>
            <p:ph type="pic" sz="quarter" idx="51"/>
          </p:nvPr>
        </p:nvSpPr>
        <p:spPr>
          <a:xfrm rot="10800000" flipV="1">
            <a:off x="3692174" y="6458433"/>
            <a:ext cx="3233336" cy="282970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43" name="Slide Number Placeholder 5">
            <a:extLst>
              <a:ext uri="{FF2B5EF4-FFF2-40B4-BE49-F238E27FC236}">
                <a16:creationId xmlns:a16="http://schemas.microsoft.com/office/drawing/2014/main" id="{D89B14CA-F36E-6F4D-8EB3-DB933CDF37C1}"/>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477099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text slide 3">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37B0ED-367E-9B2D-911C-2BF47F38E7D0}"/>
              </a:ext>
            </a:extLst>
          </p:cNvPr>
          <p:cNvSpPr/>
          <p:nvPr userDrawn="1"/>
        </p:nvSpPr>
        <p:spPr>
          <a:xfrm>
            <a:off x="0" y="0"/>
            <a:ext cx="7559675" cy="2857500"/>
          </a:xfrm>
          <a:prstGeom prst="rect">
            <a:avLst/>
          </a:prstGeom>
          <a:solidFill>
            <a:srgbClr val="3C37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 Placeholder 32">
            <a:extLst>
              <a:ext uri="{FF2B5EF4-FFF2-40B4-BE49-F238E27FC236}">
                <a16:creationId xmlns:a16="http://schemas.microsoft.com/office/drawing/2014/main" id="{16460BBF-F12D-E04F-AE40-99CCA2BD203E}"/>
              </a:ext>
            </a:extLst>
          </p:cNvPr>
          <p:cNvSpPr>
            <a:spLocks noGrp="1"/>
          </p:cNvSpPr>
          <p:nvPr>
            <p:ph type="body" sz="quarter" idx="30" hasCustomPrompt="1"/>
          </p:nvPr>
        </p:nvSpPr>
        <p:spPr>
          <a:xfrm>
            <a:off x="765328" y="856187"/>
            <a:ext cx="3014509" cy="662358"/>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7" name="Text Placeholder 32">
            <a:extLst>
              <a:ext uri="{FF2B5EF4-FFF2-40B4-BE49-F238E27FC236}">
                <a16:creationId xmlns:a16="http://schemas.microsoft.com/office/drawing/2014/main" id="{55F47CC5-18AC-2A4F-BA84-8406111885B3}"/>
              </a:ext>
            </a:extLst>
          </p:cNvPr>
          <p:cNvSpPr>
            <a:spLocks noGrp="1"/>
          </p:cNvSpPr>
          <p:nvPr>
            <p:ph type="body" sz="quarter" idx="33" hasCustomPrompt="1"/>
          </p:nvPr>
        </p:nvSpPr>
        <p:spPr>
          <a:xfrm>
            <a:off x="765328" y="1518545"/>
            <a:ext cx="3014509" cy="1234447"/>
          </a:xfrm>
          <a:prstGeom prst="rect">
            <a:avLst/>
          </a:prstGeom>
        </p:spPr>
        <p:txBody>
          <a:bodyPr>
            <a:noAutofit/>
          </a:bodyPr>
          <a:lstStyle>
            <a:lvl1pPr marL="0" indent="0" algn="l">
              <a:buNone/>
              <a:defRPr sz="1600" b="0" i="1">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86" name="Slide Number Placeholder 5">
            <a:extLst>
              <a:ext uri="{FF2B5EF4-FFF2-40B4-BE49-F238E27FC236}">
                <a16:creationId xmlns:a16="http://schemas.microsoft.com/office/drawing/2014/main" id="{9BD5854E-577E-C344-ABEC-2EB0599093AC}"/>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11" name="Picture Placeholder 10">
            <a:extLst>
              <a:ext uri="{FF2B5EF4-FFF2-40B4-BE49-F238E27FC236}">
                <a16:creationId xmlns:a16="http://schemas.microsoft.com/office/drawing/2014/main" id="{04A0BDF8-1B3F-9C44-8BE6-CC3BAD2DC9F2}"/>
              </a:ext>
            </a:extLst>
          </p:cNvPr>
          <p:cNvSpPr>
            <a:spLocks noGrp="1"/>
          </p:cNvSpPr>
          <p:nvPr>
            <p:ph type="pic" sz="quarter" idx="44"/>
          </p:nvPr>
        </p:nvSpPr>
        <p:spPr>
          <a:xfrm>
            <a:off x="3977692" y="522985"/>
            <a:ext cx="3064955" cy="275187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2" name="Text Placeholder 32">
            <a:extLst>
              <a:ext uri="{FF2B5EF4-FFF2-40B4-BE49-F238E27FC236}">
                <a16:creationId xmlns:a16="http://schemas.microsoft.com/office/drawing/2014/main" id="{9023B038-B441-DD49-9460-EE70FFED032C}"/>
              </a:ext>
            </a:extLst>
          </p:cNvPr>
          <p:cNvSpPr>
            <a:spLocks noGrp="1"/>
          </p:cNvSpPr>
          <p:nvPr>
            <p:ph type="body" sz="quarter" idx="32" hasCustomPrompt="1"/>
          </p:nvPr>
        </p:nvSpPr>
        <p:spPr>
          <a:xfrm>
            <a:off x="752315" y="3760791"/>
            <a:ext cx="6143488" cy="5544033"/>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Tree>
    <p:extLst>
      <p:ext uri="{BB962C8B-B14F-4D97-AF65-F5344CB8AC3E}">
        <p14:creationId xmlns:p14="http://schemas.microsoft.com/office/powerpoint/2010/main" val="29974318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5487AC39-D388-CE5E-4820-FDC71068EB33}"/>
              </a:ext>
            </a:extLst>
          </p:cNvPr>
          <p:cNvSpPr/>
          <p:nvPr userDrawn="1"/>
        </p:nvSpPr>
        <p:spPr>
          <a:xfrm>
            <a:off x="516986" y="3869871"/>
            <a:ext cx="6720953" cy="4359729"/>
          </a:xfrm>
          <a:custGeom>
            <a:avLst/>
            <a:gdLst>
              <a:gd name="connsiteX0" fmla="*/ 0 w 6720953"/>
              <a:gd name="connsiteY0" fmla="*/ 0 h 4359729"/>
              <a:gd name="connsiteX1" fmla="*/ 2048932 w 6720953"/>
              <a:gd name="connsiteY1" fmla="*/ 0 h 4359729"/>
              <a:gd name="connsiteX2" fmla="*/ 4228401 w 6720953"/>
              <a:gd name="connsiteY2" fmla="*/ 0 h 4359729"/>
              <a:gd name="connsiteX3" fmla="*/ 6277333 w 6720953"/>
              <a:gd name="connsiteY3" fmla="*/ 0 h 4359729"/>
              <a:gd name="connsiteX4" fmla="*/ 6720953 w 6720953"/>
              <a:gd name="connsiteY4" fmla="*/ 476519 h 4359729"/>
              <a:gd name="connsiteX5" fmla="*/ 6720953 w 6720953"/>
              <a:gd name="connsiteY5" fmla="*/ 4359729 h 4359729"/>
              <a:gd name="connsiteX6" fmla="*/ 4672021 w 6720953"/>
              <a:gd name="connsiteY6" fmla="*/ 4359729 h 4359729"/>
              <a:gd name="connsiteX7" fmla="*/ 2700352 w 6720953"/>
              <a:gd name="connsiteY7" fmla="*/ 4359729 h 4359729"/>
              <a:gd name="connsiteX8" fmla="*/ 651420 w 6720953"/>
              <a:gd name="connsiteY8" fmla="*/ 4359729 h 4359729"/>
              <a:gd name="connsiteX9" fmla="*/ 0 w 6720953"/>
              <a:gd name="connsiteY9" fmla="*/ 3659999 h 4359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20953" h="4359729">
                <a:moveTo>
                  <a:pt x="0" y="0"/>
                </a:moveTo>
                <a:lnTo>
                  <a:pt x="2048932" y="0"/>
                </a:lnTo>
                <a:lnTo>
                  <a:pt x="4228401" y="0"/>
                </a:lnTo>
                <a:lnTo>
                  <a:pt x="6277333" y="0"/>
                </a:lnTo>
                <a:cubicBezTo>
                  <a:pt x="6522492" y="0"/>
                  <a:pt x="6720953" y="213180"/>
                  <a:pt x="6720953" y="476519"/>
                </a:cubicBezTo>
                <a:lnTo>
                  <a:pt x="6720953" y="4359729"/>
                </a:lnTo>
                <a:lnTo>
                  <a:pt x="4672021" y="4359729"/>
                </a:lnTo>
                <a:lnTo>
                  <a:pt x="2700352" y="4359729"/>
                </a:lnTo>
                <a:lnTo>
                  <a:pt x="651420" y="4359729"/>
                </a:lnTo>
                <a:cubicBezTo>
                  <a:pt x="291856" y="4359729"/>
                  <a:pt x="0" y="4046230"/>
                  <a:pt x="0" y="3659999"/>
                </a:cubicBezTo>
                <a:close/>
              </a:path>
            </a:pathLst>
          </a:custGeom>
          <a:solidFill>
            <a:srgbClr val="3C3795"/>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23" name="Text Placeholder 23">
            <a:extLst>
              <a:ext uri="{FF2B5EF4-FFF2-40B4-BE49-F238E27FC236}">
                <a16:creationId xmlns:a16="http://schemas.microsoft.com/office/drawing/2014/main" id="{AFD7B270-B1F8-AA40-814A-7A0B76F5C723}"/>
              </a:ext>
            </a:extLst>
          </p:cNvPr>
          <p:cNvSpPr>
            <a:spLocks noGrp="1"/>
          </p:cNvSpPr>
          <p:nvPr>
            <p:ph type="body" sz="quarter" idx="17" hasCustomPrompt="1"/>
          </p:nvPr>
        </p:nvSpPr>
        <p:spPr>
          <a:xfrm>
            <a:off x="3860639" y="9065737"/>
            <a:ext cx="3256950" cy="690592"/>
          </a:xfrm>
          <a:prstGeom prst="rect">
            <a:avLst/>
          </a:prstGeom>
        </p:spPr>
        <p:txBody>
          <a:bodyPr>
            <a:normAutofit/>
          </a:bodyPr>
          <a:lstStyle>
            <a:lvl1pPr marL="0" indent="0" algn="r">
              <a:buNone/>
              <a:defRPr sz="2000" b="1" i="0">
                <a:solidFill>
                  <a:srgbClr val="10153D"/>
                </a:solidFill>
                <a:latin typeface="Calibri" panose="020F0502020204030204" pitchFamily="34" charset="0"/>
                <a:cs typeface="Calibri" panose="020F0502020204030204" pitchFamily="34" charset="0"/>
              </a:defRPr>
            </a:lvl1pPr>
          </a:lstStyle>
          <a:p>
            <a:pPr lvl="0"/>
            <a:r>
              <a:rPr lang="en-US" dirty="0"/>
              <a:t>follow our journey</a:t>
            </a:r>
          </a:p>
        </p:txBody>
      </p:sp>
      <p:pic>
        <p:nvPicPr>
          <p:cNvPr id="9" name="Picture 8">
            <a:extLst>
              <a:ext uri="{FF2B5EF4-FFF2-40B4-BE49-F238E27FC236}">
                <a16:creationId xmlns:a16="http://schemas.microsoft.com/office/drawing/2014/main" id="{C8748557-5C60-D9B8-6A9F-17BCD8020432}"/>
              </a:ext>
            </a:extLst>
          </p:cNvPr>
          <p:cNvPicPr>
            <a:picLocks noChangeAspect="1"/>
          </p:cNvPicPr>
          <p:nvPr userDrawn="1"/>
        </p:nvPicPr>
        <p:blipFill>
          <a:blip r:embed="rId2"/>
          <a:stretch>
            <a:fillRect/>
          </a:stretch>
        </p:blipFill>
        <p:spPr>
          <a:xfrm>
            <a:off x="4784035" y="395320"/>
            <a:ext cx="2221492" cy="1580391"/>
          </a:xfrm>
          <a:prstGeom prst="rect">
            <a:avLst/>
          </a:prstGeom>
        </p:spPr>
      </p:pic>
      <p:sp>
        <p:nvSpPr>
          <p:cNvPr id="13" name="Freeform 12">
            <a:extLst>
              <a:ext uri="{FF2B5EF4-FFF2-40B4-BE49-F238E27FC236}">
                <a16:creationId xmlns:a16="http://schemas.microsoft.com/office/drawing/2014/main" id="{2F124E13-85CB-CB38-EDCB-B200AAF42092}"/>
              </a:ext>
            </a:extLst>
          </p:cNvPr>
          <p:cNvSpPr/>
          <p:nvPr userDrawn="1"/>
        </p:nvSpPr>
        <p:spPr>
          <a:xfrm rot="16200000">
            <a:off x="1728368" y="6041413"/>
            <a:ext cx="664268" cy="4121002"/>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gradFill>
            <a:gsLst>
              <a:gs pos="0">
                <a:srgbClr val="E8068C"/>
              </a:gs>
              <a:gs pos="100000">
                <a:srgbClr val="22BDBF"/>
              </a:gs>
              <a:gs pos="45000">
                <a:srgbClr val="3C3795"/>
              </a:gs>
            </a:gsLst>
            <a:lin ang="5400000" scaled="0"/>
          </a:gra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4" name="Text Placeholder 23">
            <a:extLst>
              <a:ext uri="{FF2B5EF4-FFF2-40B4-BE49-F238E27FC236}">
                <a16:creationId xmlns:a16="http://schemas.microsoft.com/office/drawing/2014/main" id="{73F60F92-39CB-5E0E-A027-B9C8C2A2D856}"/>
              </a:ext>
            </a:extLst>
          </p:cNvPr>
          <p:cNvSpPr>
            <a:spLocks noGrp="1"/>
          </p:cNvSpPr>
          <p:nvPr>
            <p:ph type="body" sz="quarter" idx="43" hasCustomPrompt="1"/>
          </p:nvPr>
        </p:nvSpPr>
        <p:spPr>
          <a:xfrm>
            <a:off x="520700" y="7873019"/>
            <a:ext cx="302937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sp>
        <p:nvSpPr>
          <p:cNvPr id="15" name="Graphic 7">
            <a:extLst>
              <a:ext uri="{FF2B5EF4-FFF2-40B4-BE49-F238E27FC236}">
                <a16:creationId xmlns:a16="http://schemas.microsoft.com/office/drawing/2014/main" id="{532B7CB1-82C6-EDE5-3C0C-C6DE7F9B09C4}"/>
              </a:ext>
            </a:extLst>
          </p:cNvPr>
          <p:cNvSpPr/>
          <p:nvPr userDrawn="1"/>
        </p:nvSpPr>
        <p:spPr>
          <a:xfrm>
            <a:off x="4876499" y="62461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pic>
        <p:nvPicPr>
          <p:cNvPr id="2" name="Picture 1" descr="Co-funded by the European Union logo in png for web usage">
            <a:extLst>
              <a:ext uri="{FF2B5EF4-FFF2-40B4-BE49-F238E27FC236}">
                <a16:creationId xmlns:a16="http://schemas.microsoft.com/office/drawing/2014/main" id="{88F5C483-F874-0572-426E-060A4A28F96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776042" y="10048575"/>
            <a:ext cx="1530819" cy="319792"/>
          </a:xfrm>
          <a:prstGeom prst="rect">
            <a:avLst/>
          </a:prstGeom>
          <a:noFill/>
          <a:ln>
            <a:noFill/>
          </a:ln>
        </p:spPr>
      </p:pic>
      <p:sp>
        <p:nvSpPr>
          <p:cNvPr id="3" name="Rectangle 2">
            <a:extLst>
              <a:ext uri="{FF2B5EF4-FFF2-40B4-BE49-F238E27FC236}">
                <a16:creationId xmlns:a16="http://schemas.microsoft.com/office/drawing/2014/main" id="{982E04BA-6AFD-826B-4211-90C6D9492B5B}"/>
              </a:ext>
            </a:extLst>
          </p:cNvPr>
          <p:cNvSpPr/>
          <p:nvPr userDrawn="1"/>
        </p:nvSpPr>
        <p:spPr>
          <a:xfrm>
            <a:off x="3306861" y="9937884"/>
            <a:ext cx="4068309" cy="541174"/>
          </a:xfrm>
          <a:prstGeom prst="rect">
            <a:avLst/>
          </a:prstGeom>
        </p:spPr>
        <p:txBody>
          <a:bodyPr wrap="square">
            <a:spAutoFit/>
          </a:bodyPr>
          <a:lstStyle/>
          <a:p>
            <a:pPr marL="0" marR="0" indent="0" algn="just" defTabSz="457200" rtl="0" eaLnBrk="1" fontAlgn="auto" latinLnBrk="0" hangingPunct="0">
              <a:lnSpc>
                <a:spcPts val="660"/>
              </a:lnSpc>
              <a:spcBef>
                <a:spcPts val="0"/>
              </a:spcBef>
              <a:spcAft>
                <a:spcPts val="0"/>
              </a:spcAft>
              <a:buClrTx/>
              <a:buSzTx/>
              <a:buFontTx/>
              <a:buNone/>
              <a:tabLst/>
              <a:defRPr/>
            </a:pPr>
            <a:r>
              <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indent="0" algn="just" defTabSz="457200" rtl="0" eaLnBrk="1" fontAlgn="auto" latinLnBrk="0" hangingPunct="0">
              <a:lnSpc>
                <a:spcPts val="660"/>
              </a:lnSpc>
              <a:spcBef>
                <a:spcPts val="0"/>
              </a:spcBef>
              <a:spcAft>
                <a:spcPts val="0"/>
              </a:spcAft>
              <a:buClrTx/>
              <a:buSzTx/>
              <a:buFontTx/>
              <a:buNone/>
              <a:tabLst/>
              <a:defRPr/>
            </a:pPr>
            <a:endPar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endParaRPr>
          </a:p>
          <a:p>
            <a:pPr marL="0" marR="0" indent="0" algn="just" defTabSz="457200" rtl="0" eaLnBrk="1" fontAlgn="auto" latinLnBrk="0" hangingPunct="0">
              <a:lnSpc>
                <a:spcPts val="660"/>
              </a:lnSpc>
              <a:spcBef>
                <a:spcPts val="0"/>
              </a:spcBef>
              <a:spcAft>
                <a:spcPts val="0"/>
              </a:spcAft>
              <a:buClrTx/>
              <a:buSzTx/>
              <a:buFontTx/>
              <a:buNone/>
              <a:tabLst/>
              <a:defRPr/>
            </a:pP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rPr>
              <a:t>Ethical AI Fundamentals Guide © 2025 by VALUES is licensed under </a:t>
            </a: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hlinkClick r:id="rId4"/>
              </a:rPr>
              <a:t>CC BY 4.0 </a:t>
            </a:r>
            <a:endParaRPr lang="en-IE"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8EBEB1C-2F67-5CA6-F012-005F27067658}"/>
              </a:ext>
            </a:extLst>
          </p:cNvPr>
          <p:cNvPicPr>
            <a:picLocks noChangeAspect="1"/>
          </p:cNvPicPr>
          <p:nvPr userDrawn="1"/>
        </p:nvPicPr>
        <p:blipFill>
          <a:blip r:embed="rId5"/>
          <a:stretch>
            <a:fillRect/>
          </a:stretch>
        </p:blipFill>
        <p:spPr>
          <a:xfrm>
            <a:off x="527707" y="10000846"/>
            <a:ext cx="1076208" cy="375819"/>
          </a:xfrm>
          <a:prstGeom prst="rect">
            <a:avLst/>
          </a:prstGeom>
        </p:spPr>
      </p:pic>
    </p:spTree>
    <p:extLst>
      <p:ext uri="{BB962C8B-B14F-4D97-AF65-F5344CB8AC3E}">
        <p14:creationId xmlns:p14="http://schemas.microsoft.com/office/powerpoint/2010/main" val="627307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E32DA3A4-26D1-94A6-8E70-A7ED428B1874}"/>
              </a:ext>
            </a:extLst>
          </p:cNvPr>
          <p:cNvSpPr/>
          <p:nvPr userDrawn="1"/>
        </p:nvSpPr>
        <p:spPr>
          <a:xfrm rot="16200000" flipH="1">
            <a:off x="2277427" y="562881"/>
            <a:ext cx="4981367" cy="5580910"/>
          </a:xfrm>
          <a:custGeom>
            <a:avLst/>
            <a:gdLst>
              <a:gd name="connsiteX0" fmla="*/ 6256889 w 6951043"/>
              <a:gd name="connsiteY0" fmla="*/ 0 h 7787651"/>
              <a:gd name="connsiteX1" fmla="*/ 5657922 w 6951043"/>
              <a:gd name="connsiteY1" fmla="*/ 0 h 7787651"/>
              <a:gd name="connsiteX2" fmla="*/ 598967 w 6951043"/>
              <a:gd name="connsiteY2" fmla="*/ 0 h 7787651"/>
              <a:gd name="connsiteX3" fmla="*/ 0 w 6951043"/>
              <a:gd name="connsiteY3" fmla="*/ 0 h 7787651"/>
              <a:gd name="connsiteX4" fmla="*/ 0 w 6951043"/>
              <a:gd name="connsiteY4" fmla="*/ 6177281 h 7787651"/>
              <a:gd name="connsiteX5" fmla="*/ 1456585 w 6951043"/>
              <a:gd name="connsiteY5" fmla="*/ 7787651 h 7787651"/>
              <a:gd name="connsiteX6" fmla="*/ 2055552 w 6951043"/>
              <a:gd name="connsiteY6" fmla="*/ 7787651 h 7787651"/>
              <a:gd name="connsiteX7" fmla="*/ 6352076 w 6951043"/>
              <a:gd name="connsiteY7" fmla="*/ 7787651 h 7787651"/>
              <a:gd name="connsiteX8" fmla="*/ 6951043 w 6951043"/>
              <a:gd name="connsiteY8" fmla="*/ 7787651 h 7787651"/>
              <a:gd name="connsiteX9" fmla="*/ 6951043 w 6951043"/>
              <a:gd name="connsiteY9" fmla="*/ 767442 h 7787651"/>
              <a:gd name="connsiteX10" fmla="*/ 6256889 w 6951043"/>
              <a:gd name="connsiteY10" fmla="*/ 0 h 7787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51043" h="7787651">
                <a:moveTo>
                  <a:pt x="6256889" y="0"/>
                </a:moveTo>
                <a:lnTo>
                  <a:pt x="5657922" y="0"/>
                </a:lnTo>
                <a:lnTo>
                  <a:pt x="598967" y="0"/>
                </a:lnTo>
                <a:lnTo>
                  <a:pt x="0" y="0"/>
                </a:lnTo>
                <a:lnTo>
                  <a:pt x="0" y="6177281"/>
                </a:lnTo>
                <a:cubicBezTo>
                  <a:pt x="0" y="7065500"/>
                  <a:pt x="653188" y="7787651"/>
                  <a:pt x="1456585" y="7787651"/>
                </a:cubicBezTo>
                <a:lnTo>
                  <a:pt x="2055552" y="7787651"/>
                </a:lnTo>
                <a:lnTo>
                  <a:pt x="6352076" y="7787651"/>
                </a:lnTo>
                <a:lnTo>
                  <a:pt x="6951043" y="7787651"/>
                </a:lnTo>
                <a:lnTo>
                  <a:pt x="6951043" y="767442"/>
                </a:lnTo>
                <a:cubicBezTo>
                  <a:pt x="6951043" y="342204"/>
                  <a:pt x="6639243" y="0"/>
                  <a:pt x="6256889" y="0"/>
                </a:cubicBezTo>
                <a:close/>
              </a:path>
            </a:pathLst>
          </a:custGeom>
          <a:solidFill>
            <a:srgbClr val="3C3795"/>
          </a:solidFill>
          <a:ln w="24491" cap="flat">
            <a:noFill/>
            <a:prstDash val="solid"/>
            <a:miter/>
          </a:ln>
        </p:spPr>
        <p:txBody>
          <a:bodyPr wrap="square" rtlCol="0" anchor="ctr">
            <a:noAutofit/>
          </a:bodyPr>
          <a:lstStyle/>
          <a:p>
            <a:endParaRPr lang="en-US"/>
          </a:p>
        </p:txBody>
      </p:sp>
      <p:sp>
        <p:nvSpPr>
          <p:cNvPr id="130" name="Freeform 129">
            <a:extLst>
              <a:ext uri="{FF2B5EF4-FFF2-40B4-BE49-F238E27FC236}">
                <a16:creationId xmlns:a16="http://schemas.microsoft.com/office/drawing/2014/main" id="{9A1A2E40-53D7-A445-B3EA-EBA0F6C41D9E}"/>
              </a:ext>
            </a:extLst>
          </p:cNvPr>
          <p:cNvSpPr/>
          <p:nvPr userDrawn="1"/>
        </p:nvSpPr>
        <p:spPr>
          <a:xfrm rot="10800000">
            <a:off x="4965992" y="2092094"/>
            <a:ext cx="2628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gradFill>
            <a:gsLst>
              <a:gs pos="0">
                <a:srgbClr val="E8068C"/>
              </a:gs>
              <a:gs pos="100000">
                <a:srgbClr val="22BDBF"/>
              </a:gs>
              <a:gs pos="45000">
                <a:srgbClr val="3C3795"/>
              </a:gs>
            </a:gsLst>
            <a:lin ang="0" scaled="0"/>
          </a:gradFill>
          <a:ln w="24491" cap="flat">
            <a:noFill/>
            <a:prstDash val="solid"/>
            <a:miter/>
          </a:ln>
        </p:spPr>
        <p:txBody>
          <a:bodyPr rtlCol="0" anchor="ctr"/>
          <a:lstStyle/>
          <a:p>
            <a:endParaRPr lang="en-US"/>
          </a:p>
        </p:txBody>
      </p:sp>
      <p:sp>
        <p:nvSpPr>
          <p:cNvPr id="103" name="Text Placeholder 3">
            <a:extLst>
              <a:ext uri="{FF2B5EF4-FFF2-40B4-BE49-F238E27FC236}">
                <a16:creationId xmlns:a16="http://schemas.microsoft.com/office/drawing/2014/main" id="{B8FD85B4-7D91-5042-9A1E-C5532C7322DD}"/>
              </a:ext>
            </a:extLst>
          </p:cNvPr>
          <p:cNvSpPr>
            <a:spLocks noGrp="1"/>
          </p:cNvSpPr>
          <p:nvPr>
            <p:ph type="body" sz="quarter" idx="14" hasCustomPrompt="1"/>
          </p:nvPr>
        </p:nvSpPr>
        <p:spPr>
          <a:xfrm>
            <a:off x="3340765" y="1068401"/>
            <a:ext cx="1952282" cy="1564946"/>
          </a:xfrm>
          <a:effectLst>
            <a:glow rad="127000">
              <a:srgbClr val="414141"/>
            </a:glow>
          </a:effectLst>
        </p:spPr>
        <p:txBody>
          <a:bodyPr>
            <a:noAutofit/>
          </a:bodyPr>
          <a:lstStyle>
            <a:lvl1pPr marL="0" indent="0" algn="ctr">
              <a:buNone/>
              <a:defRPr sz="10000" b="0">
                <a:solidFill>
                  <a:srgbClr val="22BDBF"/>
                </a:solidFill>
                <a:latin typeface="Calibri" panose="020F0502020204030204" pitchFamily="34" charset="0"/>
                <a:cs typeface="Calibri" panose="020F0502020204030204" pitchFamily="34" charset="0"/>
              </a:defRPr>
            </a:lvl1pPr>
          </a:lstStyle>
          <a:p>
            <a:pPr lvl="0"/>
            <a:r>
              <a:rPr lang="en-GB" dirty="0"/>
              <a:t>01</a:t>
            </a:r>
            <a:endParaRPr lang="en-US" dirty="0"/>
          </a:p>
        </p:txBody>
      </p:sp>
      <p:sp>
        <p:nvSpPr>
          <p:cNvPr id="104" name="Text Placeholder 3">
            <a:extLst>
              <a:ext uri="{FF2B5EF4-FFF2-40B4-BE49-F238E27FC236}">
                <a16:creationId xmlns:a16="http://schemas.microsoft.com/office/drawing/2014/main" id="{0C9DBD77-CF34-0846-A498-521E26D89BBF}"/>
              </a:ext>
            </a:extLst>
          </p:cNvPr>
          <p:cNvSpPr>
            <a:spLocks noGrp="1"/>
          </p:cNvSpPr>
          <p:nvPr>
            <p:ph type="body" sz="quarter" idx="15" hasCustomPrompt="1"/>
          </p:nvPr>
        </p:nvSpPr>
        <p:spPr>
          <a:xfrm>
            <a:off x="3682603" y="2479775"/>
            <a:ext cx="2930148" cy="2002900"/>
          </a:xfrm>
        </p:spPr>
        <p:txBody>
          <a:bodyPr>
            <a:noAutofit/>
          </a:bodyPr>
          <a:lstStyle>
            <a:lvl1pPr marL="0" indent="0" algn="l">
              <a:buNone/>
              <a:defRPr sz="3600" b="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GB" dirty="0"/>
              <a:t>divider title</a:t>
            </a:r>
            <a:endParaRPr lang="en-US" dirty="0"/>
          </a:p>
        </p:txBody>
      </p:sp>
      <p:sp>
        <p:nvSpPr>
          <p:cNvPr id="9" name="Graphic 7">
            <a:extLst>
              <a:ext uri="{FF2B5EF4-FFF2-40B4-BE49-F238E27FC236}">
                <a16:creationId xmlns:a16="http://schemas.microsoft.com/office/drawing/2014/main" id="{D297E300-BD77-CBF7-630B-3479FC0A3F35}"/>
              </a:ext>
            </a:extLst>
          </p:cNvPr>
          <p:cNvSpPr/>
          <p:nvPr/>
        </p:nvSpPr>
        <p:spPr>
          <a:xfrm>
            <a:off x="1304624" y="29314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5BF4C11-2D20-986F-574B-68D3B9FB1C87}"/>
              </a:ext>
            </a:extLst>
          </p:cNvPr>
          <p:cNvSpPr>
            <a:spLocks noGrp="1"/>
          </p:cNvSpPr>
          <p:nvPr>
            <p:ph type="pic" sz="quarter" idx="16"/>
          </p:nvPr>
        </p:nvSpPr>
        <p:spPr>
          <a:xfrm>
            <a:off x="0" y="4577691"/>
            <a:ext cx="6609125" cy="4669090"/>
          </a:xfrm>
          <a:custGeom>
            <a:avLst/>
            <a:gdLst>
              <a:gd name="connsiteX0" fmla="*/ 1149238 w 6609125"/>
              <a:gd name="connsiteY0" fmla="*/ 0 h 4669090"/>
              <a:gd name="connsiteX1" fmla="*/ 6609125 w 6609125"/>
              <a:gd name="connsiteY1" fmla="*/ 0 h 4669090"/>
              <a:gd name="connsiteX2" fmla="*/ 6609125 w 6609125"/>
              <a:gd name="connsiteY2" fmla="*/ 3341636 h 4669090"/>
              <a:gd name="connsiteX3" fmla="*/ 4921558 w 6609125"/>
              <a:gd name="connsiteY3" fmla="*/ 4669090 h 4669090"/>
              <a:gd name="connsiteX4" fmla="*/ 0 w 6609125"/>
              <a:gd name="connsiteY4" fmla="*/ 4669090 h 4669090"/>
              <a:gd name="connsiteX5" fmla="*/ 0 w 6609125"/>
              <a:gd name="connsiteY5" fmla="*/ 904002 h 4669090"/>
              <a:gd name="connsiteX6" fmla="*/ 1149238 w 6609125"/>
              <a:gd name="connsiteY6" fmla="*/ 0 h 4669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09125" h="4669090">
                <a:moveTo>
                  <a:pt x="1149238" y="0"/>
                </a:moveTo>
                <a:lnTo>
                  <a:pt x="6609125" y="0"/>
                </a:lnTo>
                <a:lnTo>
                  <a:pt x="6609125" y="3341636"/>
                </a:lnTo>
                <a:cubicBezTo>
                  <a:pt x="6609125" y="4074352"/>
                  <a:pt x="5853046" y="4669090"/>
                  <a:pt x="4921558" y="4669090"/>
                </a:cubicBezTo>
                <a:lnTo>
                  <a:pt x="0" y="4669090"/>
                </a:lnTo>
                <a:lnTo>
                  <a:pt x="0" y="904002"/>
                </a:lnTo>
                <a:cubicBezTo>
                  <a:pt x="0" y="404421"/>
                  <a:pt x="514130" y="0"/>
                  <a:pt x="1149238" y="0"/>
                </a:cubicBezTo>
                <a:close/>
              </a:path>
            </a:pathLst>
          </a:custGeom>
          <a:solidFill>
            <a:schemeClr val="bg1">
              <a:lumMod val="95000"/>
            </a:schemeClr>
          </a:solidFill>
        </p:spPr>
        <p:txBody>
          <a:bodyPr wrap="square">
            <a:noAutofit/>
          </a:bodyPr>
          <a:lstStyle/>
          <a:p>
            <a:endParaRPr lang="en-US"/>
          </a:p>
        </p:txBody>
      </p:sp>
    </p:spTree>
    <p:extLst>
      <p:ext uri="{BB962C8B-B14F-4D97-AF65-F5344CB8AC3E}">
        <p14:creationId xmlns:p14="http://schemas.microsoft.com/office/powerpoint/2010/main" val="1227691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53" name="Freeform 52">
            <a:extLst>
              <a:ext uri="{FF2B5EF4-FFF2-40B4-BE49-F238E27FC236}">
                <a16:creationId xmlns:a16="http://schemas.microsoft.com/office/drawing/2014/main" id="{958D2512-BEB4-C74E-98F5-ED95515BE0EE}"/>
              </a:ext>
            </a:extLst>
          </p:cNvPr>
          <p:cNvSpPr/>
          <p:nvPr userDrawn="1"/>
        </p:nvSpPr>
        <p:spPr>
          <a:xfrm rot="10800000" flipH="1">
            <a:off x="326600" y="228027"/>
            <a:ext cx="2555106" cy="9323906"/>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17" name="Graphic 7">
            <a:extLst>
              <a:ext uri="{FF2B5EF4-FFF2-40B4-BE49-F238E27FC236}">
                <a16:creationId xmlns:a16="http://schemas.microsoft.com/office/drawing/2014/main" id="{D2305D3B-8118-C67C-58C8-701691B4A75D}"/>
              </a:ext>
            </a:extLst>
          </p:cNvPr>
          <p:cNvSpPr/>
          <p:nvPr userDrawn="1"/>
        </p:nvSpPr>
        <p:spPr>
          <a:xfrm>
            <a:off x="235670" y="7720277"/>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38" name="Text Placeholder 32">
            <a:extLst>
              <a:ext uri="{FF2B5EF4-FFF2-40B4-BE49-F238E27FC236}">
                <a16:creationId xmlns:a16="http://schemas.microsoft.com/office/drawing/2014/main" id="{AFC4C041-4471-1645-B54C-0FB50A90D6A6}"/>
              </a:ext>
            </a:extLst>
          </p:cNvPr>
          <p:cNvSpPr>
            <a:spLocks noGrp="1"/>
          </p:cNvSpPr>
          <p:nvPr>
            <p:ph type="body" sz="quarter" idx="11" hasCustomPrompt="1"/>
          </p:nvPr>
        </p:nvSpPr>
        <p:spPr>
          <a:xfrm>
            <a:off x="2203825" y="3231107"/>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9" name="Text Placeholder 32">
            <a:extLst>
              <a:ext uri="{FF2B5EF4-FFF2-40B4-BE49-F238E27FC236}">
                <a16:creationId xmlns:a16="http://schemas.microsoft.com/office/drawing/2014/main" id="{84498D42-7EBE-2D45-859D-69134CB9C2D1}"/>
              </a:ext>
            </a:extLst>
          </p:cNvPr>
          <p:cNvSpPr>
            <a:spLocks noGrp="1"/>
          </p:cNvSpPr>
          <p:nvPr>
            <p:ph type="body" sz="quarter" idx="48" hasCustomPrompt="1"/>
          </p:nvPr>
        </p:nvSpPr>
        <p:spPr>
          <a:xfrm>
            <a:off x="2973040" y="3231107"/>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0" name="Text Placeholder 32">
            <a:extLst>
              <a:ext uri="{FF2B5EF4-FFF2-40B4-BE49-F238E27FC236}">
                <a16:creationId xmlns:a16="http://schemas.microsoft.com/office/drawing/2014/main" id="{26FF1950-4496-1645-B75F-49EF6F14F04F}"/>
              </a:ext>
            </a:extLst>
          </p:cNvPr>
          <p:cNvSpPr>
            <a:spLocks noGrp="1"/>
          </p:cNvSpPr>
          <p:nvPr>
            <p:ph type="body" sz="quarter" idx="13" hasCustomPrompt="1"/>
          </p:nvPr>
        </p:nvSpPr>
        <p:spPr>
          <a:xfrm>
            <a:off x="2203825" y="3706349"/>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41" name="Text Placeholder 32">
            <a:extLst>
              <a:ext uri="{FF2B5EF4-FFF2-40B4-BE49-F238E27FC236}">
                <a16:creationId xmlns:a16="http://schemas.microsoft.com/office/drawing/2014/main" id="{3372917F-6B26-7E44-BE50-63603C24244A}"/>
              </a:ext>
            </a:extLst>
          </p:cNvPr>
          <p:cNvSpPr>
            <a:spLocks noGrp="1"/>
          </p:cNvSpPr>
          <p:nvPr>
            <p:ph type="body" sz="quarter" idx="14" hasCustomPrompt="1"/>
          </p:nvPr>
        </p:nvSpPr>
        <p:spPr>
          <a:xfrm>
            <a:off x="2973040" y="3706349"/>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2" name="Text Placeholder 32">
            <a:extLst>
              <a:ext uri="{FF2B5EF4-FFF2-40B4-BE49-F238E27FC236}">
                <a16:creationId xmlns:a16="http://schemas.microsoft.com/office/drawing/2014/main" id="{AF173301-3788-A541-90F5-BC73B536FC86}"/>
              </a:ext>
            </a:extLst>
          </p:cNvPr>
          <p:cNvSpPr>
            <a:spLocks noGrp="1"/>
          </p:cNvSpPr>
          <p:nvPr>
            <p:ph type="body" sz="quarter" idx="15" hasCustomPrompt="1"/>
          </p:nvPr>
        </p:nvSpPr>
        <p:spPr>
          <a:xfrm>
            <a:off x="2203825" y="4222473"/>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43" name="Text Placeholder 32">
            <a:extLst>
              <a:ext uri="{FF2B5EF4-FFF2-40B4-BE49-F238E27FC236}">
                <a16:creationId xmlns:a16="http://schemas.microsoft.com/office/drawing/2014/main" id="{F2F6DF8D-9960-794E-9897-1F6A288616B6}"/>
              </a:ext>
            </a:extLst>
          </p:cNvPr>
          <p:cNvSpPr>
            <a:spLocks noGrp="1"/>
          </p:cNvSpPr>
          <p:nvPr>
            <p:ph type="body" sz="quarter" idx="19" hasCustomPrompt="1"/>
          </p:nvPr>
        </p:nvSpPr>
        <p:spPr>
          <a:xfrm>
            <a:off x="2973040" y="4222473"/>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4" name="Text Placeholder 32">
            <a:extLst>
              <a:ext uri="{FF2B5EF4-FFF2-40B4-BE49-F238E27FC236}">
                <a16:creationId xmlns:a16="http://schemas.microsoft.com/office/drawing/2014/main" id="{DECEE95D-DA36-FC47-8C29-431CF7E005BF}"/>
              </a:ext>
            </a:extLst>
          </p:cNvPr>
          <p:cNvSpPr>
            <a:spLocks noGrp="1"/>
          </p:cNvSpPr>
          <p:nvPr>
            <p:ph type="body" sz="quarter" idx="17" hasCustomPrompt="1"/>
          </p:nvPr>
        </p:nvSpPr>
        <p:spPr>
          <a:xfrm>
            <a:off x="2203825" y="4708438"/>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45" name="Text Placeholder 32">
            <a:extLst>
              <a:ext uri="{FF2B5EF4-FFF2-40B4-BE49-F238E27FC236}">
                <a16:creationId xmlns:a16="http://schemas.microsoft.com/office/drawing/2014/main" id="{6A395E06-9B02-644F-9C08-C998D6E7DCFC}"/>
              </a:ext>
            </a:extLst>
          </p:cNvPr>
          <p:cNvSpPr>
            <a:spLocks noGrp="1"/>
          </p:cNvSpPr>
          <p:nvPr>
            <p:ph type="body" sz="quarter" idx="20" hasCustomPrompt="1"/>
          </p:nvPr>
        </p:nvSpPr>
        <p:spPr>
          <a:xfrm>
            <a:off x="2973040" y="4708438"/>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8" name="Graphic 317">
            <a:extLst>
              <a:ext uri="{FF2B5EF4-FFF2-40B4-BE49-F238E27FC236}">
                <a16:creationId xmlns:a16="http://schemas.microsoft.com/office/drawing/2014/main" id="{50AC76A7-F1F5-854F-ABC4-3BA775EB48FC}"/>
              </a:ext>
            </a:extLst>
          </p:cNvPr>
          <p:cNvSpPr/>
          <p:nvPr userDrawn="1"/>
        </p:nvSpPr>
        <p:spPr>
          <a:xfrm rot="10800000">
            <a:off x="-1" y="2195796"/>
            <a:ext cx="2955366" cy="8503489"/>
          </a:xfrm>
          <a:custGeom>
            <a:avLst/>
            <a:gdLst>
              <a:gd name="connsiteX0" fmla="*/ 1268454 w 1268453"/>
              <a:gd name="connsiteY0" fmla="*/ 0 h 3649726"/>
              <a:gd name="connsiteX1" fmla="*/ 312022 w 1268453"/>
              <a:gd name="connsiteY1" fmla="*/ 0 h 3649726"/>
              <a:gd name="connsiteX2" fmla="*/ 0 w 1268453"/>
              <a:gd name="connsiteY2" fmla="*/ 1291780 h 3649726"/>
              <a:gd name="connsiteX3" fmla="*/ 1268454 w 1268453"/>
              <a:gd name="connsiteY3" fmla="*/ 3649727 h 3649726"/>
              <a:gd name="connsiteX4" fmla="*/ 1268454 w 1268453"/>
              <a:gd name="connsiteY4" fmla="*/ 0 h 3649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453" h="3649726">
                <a:moveTo>
                  <a:pt x="1268454" y="0"/>
                </a:moveTo>
                <a:lnTo>
                  <a:pt x="312022" y="0"/>
                </a:lnTo>
                <a:cubicBezTo>
                  <a:pt x="112425" y="386882"/>
                  <a:pt x="0" y="825892"/>
                  <a:pt x="0" y="1291780"/>
                </a:cubicBezTo>
                <a:cubicBezTo>
                  <a:pt x="0" y="2276498"/>
                  <a:pt x="504286" y="3143929"/>
                  <a:pt x="1268454" y="3649727"/>
                </a:cubicBezTo>
                <a:lnTo>
                  <a:pt x="1268454" y="0"/>
                </a:lnTo>
                <a:close/>
              </a:path>
            </a:pathLst>
          </a:custGeom>
          <a:noFill/>
          <a:ln w="8132" cap="flat">
            <a:noFill/>
            <a:prstDash val="solid"/>
            <a:miter/>
          </a:ln>
          <a:effectLst>
            <a:innerShdw blurRad="495300" dist="203200" dir="12720000">
              <a:prstClr val="black">
                <a:alpha val="34000"/>
              </a:prstClr>
            </a:innerShdw>
          </a:effectLst>
        </p:spPr>
        <p:txBody>
          <a:bodyPr rtlCol="0" anchor="ctr"/>
          <a:lstStyle/>
          <a:p>
            <a:endParaRPr lang="en-US">
              <a:latin typeface="Calibri" panose="020F0502020204030204" pitchFamily="34" charset="0"/>
              <a:cs typeface="Calibri" panose="020F0502020204030204" pitchFamily="34" charset="0"/>
            </a:endParaRPr>
          </a:p>
        </p:txBody>
      </p:sp>
      <p:sp>
        <p:nvSpPr>
          <p:cNvPr id="50" name="Rectangle 49">
            <a:extLst>
              <a:ext uri="{FF2B5EF4-FFF2-40B4-BE49-F238E27FC236}">
                <a16:creationId xmlns:a16="http://schemas.microsoft.com/office/drawing/2014/main" id="{EB5A765F-5909-294C-880F-7DE7AA4C4233}"/>
              </a:ext>
            </a:extLst>
          </p:cNvPr>
          <p:cNvSpPr/>
          <p:nvPr userDrawn="1"/>
        </p:nvSpPr>
        <p:spPr>
          <a:xfrm>
            <a:off x="264671" y="7671749"/>
            <a:ext cx="2617035" cy="407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54" name="Freeform 53">
            <a:extLst>
              <a:ext uri="{FF2B5EF4-FFF2-40B4-BE49-F238E27FC236}">
                <a16:creationId xmlns:a16="http://schemas.microsoft.com/office/drawing/2014/main" id="{31C4C69A-F0F1-F846-B3C6-B2150ED6A591}"/>
              </a:ext>
            </a:extLst>
          </p:cNvPr>
          <p:cNvSpPr>
            <a:spLocks noChangeAspect="1"/>
          </p:cNvSpPr>
          <p:nvPr userDrawn="1"/>
        </p:nvSpPr>
        <p:spPr>
          <a:xfrm>
            <a:off x="17775" y="1199068"/>
            <a:ext cx="7560000" cy="720752"/>
          </a:xfrm>
          <a:custGeom>
            <a:avLst/>
            <a:gdLst>
              <a:gd name="connsiteX0" fmla="*/ 0 w 7530847"/>
              <a:gd name="connsiteY0" fmla="*/ 717973 h 717972"/>
              <a:gd name="connsiteX1" fmla="*/ 0 w 7530847"/>
              <a:gd name="connsiteY1" fmla="*/ 0 h 717972"/>
              <a:gd name="connsiteX2" fmla="*/ 7143771 w 7530847"/>
              <a:gd name="connsiteY2" fmla="*/ 0 h 717972"/>
              <a:gd name="connsiteX3" fmla="*/ 7530848 w 7530847"/>
              <a:gd name="connsiteY3" fmla="*/ 387166 h 717972"/>
              <a:gd name="connsiteX4" fmla="*/ 7530848 w 7530847"/>
              <a:gd name="connsiteY4" fmla="*/ 715523 h 717972"/>
              <a:gd name="connsiteX5" fmla="*/ 0 w 7530847"/>
              <a:gd name="connsiteY5" fmla="*/ 715523 h 717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0847" h="717972">
                <a:moveTo>
                  <a:pt x="0" y="717973"/>
                </a:moveTo>
                <a:lnTo>
                  <a:pt x="0" y="0"/>
                </a:lnTo>
                <a:lnTo>
                  <a:pt x="7143771" y="0"/>
                </a:lnTo>
                <a:cubicBezTo>
                  <a:pt x="7356909" y="0"/>
                  <a:pt x="7530848" y="173980"/>
                  <a:pt x="7530848" y="387166"/>
                </a:cubicBezTo>
                <a:lnTo>
                  <a:pt x="7530848" y="715523"/>
                </a:lnTo>
                <a:lnTo>
                  <a:pt x="0" y="715523"/>
                </a:lnTo>
                <a:close/>
              </a:path>
            </a:pathLst>
          </a:custGeom>
          <a:gradFill>
            <a:gsLst>
              <a:gs pos="0">
                <a:srgbClr val="E8068C"/>
              </a:gs>
              <a:gs pos="100000">
                <a:srgbClr val="22BDBF"/>
              </a:gs>
              <a:gs pos="45000">
                <a:srgbClr val="3C3795"/>
              </a:gs>
            </a:gsLst>
            <a:lin ang="0" scaled="0"/>
          </a:gradFill>
          <a:ln w="24491" cap="flat">
            <a:noFill/>
            <a:prstDash val="solid"/>
            <a:miter/>
          </a:ln>
        </p:spPr>
        <p:txBody>
          <a:bodyPr rtlCol="0" anchor="ctr"/>
          <a:lstStyle/>
          <a:p>
            <a:endParaRPr lang="en-US"/>
          </a:p>
        </p:txBody>
      </p:sp>
      <p:sp>
        <p:nvSpPr>
          <p:cNvPr id="55" name="Text Placeholder 32">
            <a:extLst>
              <a:ext uri="{FF2B5EF4-FFF2-40B4-BE49-F238E27FC236}">
                <a16:creationId xmlns:a16="http://schemas.microsoft.com/office/drawing/2014/main" id="{2F2AC1C0-6F40-D744-9AE1-2ADFCC2B41C3}"/>
              </a:ext>
            </a:extLst>
          </p:cNvPr>
          <p:cNvSpPr>
            <a:spLocks noGrp="1"/>
          </p:cNvSpPr>
          <p:nvPr>
            <p:ph type="body" sz="quarter" idx="47" hasCustomPrompt="1"/>
          </p:nvPr>
        </p:nvSpPr>
        <p:spPr>
          <a:xfrm>
            <a:off x="466929" y="1139880"/>
            <a:ext cx="6815990" cy="1070954"/>
          </a:xfrm>
        </p:spPr>
        <p:txBody>
          <a:bodyPr>
            <a:noAutofit/>
          </a:bodyPr>
          <a:lstStyle>
            <a:lvl1pPr marL="0" indent="0" algn="l">
              <a:buNone/>
              <a:defRPr sz="55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sp>
        <p:nvSpPr>
          <p:cNvPr id="70" name="Text Placeholder 32">
            <a:extLst>
              <a:ext uri="{FF2B5EF4-FFF2-40B4-BE49-F238E27FC236}">
                <a16:creationId xmlns:a16="http://schemas.microsoft.com/office/drawing/2014/main" id="{56631D66-C58B-0746-8216-946534D113C1}"/>
              </a:ext>
            </a:extLst>
          </p:cNvPr>
          <p:cNvSpPr>
            <a:spLocks noGrp="1"/>
          </p:cNvSpPr>
          <p:nvPr>
            <p:ph type="body" sz="quarter" idx="51" hasCustomPrompt="1"/>
          </p:nvPr>
        </p:nvSpPr>
        <p:spPr>
          <a:xfrm>
            <a:off x="2209998" y="5182694"/>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71" name="Text Placeholder 32">
            <a:extLst>
              <a:ext uri="{FF2B5EF4-FFF2-40B4-BE49-F238E27FC236}">
                <a16:creationId xmlns:a16="http://schemas.microsoft.com/office/drawing/2014/main" id="{8C696F4C-F102-3742-9AD7-77D3C0C4D464}"/>
              </a:ext>
            </a:extLst>
          </p:cNvPr>
          <p:cNvSpPr>
            <a:spLocks noGrp="1"/>
          </p:cNvSpPr>
          <p:nvPr>
            <p:ph type="body" sz="quarter" idx="52" hasCustomPrompt="1"/>
          </p:nvPr>
        </p:nvSpPr>
        <p:spPr>
          <a:xfrm>
            <a:off x="2979213" y="5182694"/>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72" name="Text Placeholder 32">
            <a:extLst>
              <a:ext uri="{FF2B5EF4-FFF2-40B4-BE49-F238E27FC236}">
                <a16:creationId xmlns:a16="http://schemas.microsoft.com/office/drawing/2014/main" id="{A6EB5CCC-B9E9-DE43-8D10-0F1693D4BF78}"/>
              </a:ext>
            </a:extLst>
          </p:cNvPr>
          <p:cNvSpPr>
            <a:spLocks noGrp="1"/>
          </p:cNvSpPr>
          <p:nvPr>
            <p:ph type="body" sz="quarter" idx="53" hasCustomPrompt="1"/>
          </p:nvPr>
        </p:nvSpPr>
        <p:spPr>
          <a:xfrm>
            <a:off x="2209998" y="5698818"/>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73" name="Text Placeholder 32">
            <a:extLst>
              <a:ext uri="{FF2B5EF4-FFF2-40B4-BE49-F238E27FC236}">
                <a16:creationId xmlns:a16="http://schemas.microsoft.com/office/drawing/2014/main" id="{8E51EA93-5941-C648-8A68-88A6181DB77B}"/>
              </a:ext>
            </a:extLst>
          </p:cNvPr>
          <p:cNvSpPr>
            <a:spLocks noGrp="1"/>
          </p:cNvSpPr>
          <p:nvPr>
            <p:ph type="body" sz="quarter" idx="54" hasCustomPrompt="1"/>
          </p:nvPr>
        </p:nvSpPr>
        <p:spPr>
          <a:xfrm>
            <a:off x="2979213" y="5698818"/>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2" name="Group 1">
            <a:extLst>
              <a:ext uri="{FF2B5EF4-FFF2-40B4-BE49-F238E27FC236}">
                <a16:creationId xmlns:a16="http://schemas.microsoft.com/office/drawing/2014/main" id="{6628229C-D4D3-50EF-8C52-DA79A158938A}"/>
              </a:ext>
            </a:extLst>
          </p:cNvPr>
          <p:cNvGrpSpPr/>
          <p:nvPr userDrawn="1"/>
        </p:nvGrpSpPr>
        <p:grpSpPr>
          <a:xfrm>
            <a:off x="2203825" y="3636657"/>
            <a:ext cx="5040000" cy="1476345"/>
            <a:chOff x="2083799" y="3965406"/>
            <a:chExt cx="5040000" cy="1476345"/>
          </a:xfrm>
        </p:grpSpPr>
        <p:cxnSp>
          <p:nvCxnSpPr>
            <p:cNvPr id="3" name="Straight Connector 2">
              <a:extLst>
                <a:ext uri="{FF2B5EF4-FFF2-40B4-BE49-F238E27FC236}">
                  <a16:creationId xmlns:a16="http://schemas.microsoft.com/office/drawing/2014/main" id="{38AFE722-994A-2C43-8F0D-18DA99890C3D}"/>
                </a:ext>
              </a:extLst>
            </p:cNvPr>
            <p:cNvCxnSpPr>
              <a:cxnSpLocks/>
            </p:cNvCxnSpPr>
            <p:nvPr userDrawn="1"/>
          </p:nvCxnSpPr>
          <p:spPr>
            <a:xfrm flipH="1">
              <a:off x="2083799" y="3965406"/>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6DB27BDE-51AC-8246-912E-0BCBB4C083BA}"/>
                </a:ext>
              </a:extLst>
            </p:cNvPr>
            <p:cNvCxnSpPr>
              <a:cxnSpLocks/>
            </p:cNvCxnSpPr>
            <p:nvPr userDrawn="1"/>
          </p:nvCxnSpPr>
          <p:spPr>
            <a:xfrm flipH="1">
              <a:off x="2083799" y="4471097"/>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DA1FF14-6A24-B347-BBFC-A3F15D881E93}"/>
                </a:ext>
              </a:extLst>
            </p:cNvPr>
            <p:cNvCxnSpPr>
              <a:cxnSpLocks/>
            </p:cNvCxnSpPr>
            <p:nvPr userDrawn="1"/>
          </p:nvCxnSpPr>
          <p:spPr>
            <a:xfrm flipH="1">
              <a:off x="2083799" y="4967911"/>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F91A824B-2F0F-974B-810C-0DE26718806E}"/>
                </a:ext>
              </a:extLst>
            </p:cNvPr>
            <p:cNvCxnSpPr>
              <a:cxnSpLocks/>
            </p:cNvCxnSpPr>
            <p:nvPr userDrawn="1"/>
          </p:nvCxnSpPr>
          <p:spPr>
            <a:xfrm flipH="1">
              <a:off x="2083799" y="5441751"/>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grpSp>
      <p:pic>
        <p:nvPicPr>
          <p:cNvPr id="4" name="Picture 3" descr="Co-funded by the European Union logo in png for web usage">
            <a:extLst>
              <a:ext uri="{FF2B5EF4-FFF2-40B4-BE49-F238E27FC236}">
                <a16:creationId xmlns:a16="http://schemas.microsoft.com/office/drawing/2014/main" id="{34EB986D-61E1-CDD8-0CA6-C409FABF3C6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52556" y="7738508"/>
            <a:ext cx="1310058" cy="273674"/>
          </a:xfrm>
          <a:prstGeom prst="rect">
            <a:avLst/>
          </a:prstGeom>
          <a:noFill/>
          <a:ln>
            <a:noFill/>
          </a:ln>
        </p:spPr>
      </p:pic>
      <p:sp>
        <p:nvSpPr>
          <p:cNvPr id="6" name="Rectangle 5">
            <a:extLst>
              <a:ext uri="{FF2B5EF4-FFF2-40B4-BE49-F238E27FC236}">
                <a16:creationId xmlns:a16="http://schemas.microsoft.com/office/drawing/2014/main" id="{4A749080-0858-8B77-6386-A790AF765BDF}"/>
              </a:ext>
            </a:extLst>
          </p:cNvPr>
          <p:cNvSpPr/>
          <p:nvPr userDrawn="1"/>
        </p:nvSpPr>
        <p:spPr>
          <a:xfrm>
            <a:off x="3084988" y="7689268"/>
            <a:ext cx="4197931" cy="541174"/>
          </a:xfrm>
          <a:prstGeom prst="rect">
            <a:avLst/>
          </a:prstGeom>
        </p:spPr>
        <p:txBody>
          <a:bodyPr wrap="square">
            <a:spAutoFit/>
          </a:bodyPr>
          <a:lstStyle/>
          <a:p>
            <a:pPr marL="0" marR="0" indent="0" algn="just" defTabSz="457200" rtl="0" eaLnBrk="1" fontAlgn="auto" latinLnBrk="0" hangingPunct="0">
              <a:lnSpc>
                <a:spcPts val="660"/>
              </a:lnSpc>
              <a:spcBef>
                <a:spcPts val="0"/>
              </a:spcBef>
              <a:spcAft>
                <a:spcPts val="0"/>
              </a:spcAft>
              <a:buClrTx/>
              <a:buSzTx/>
              <a:buFontTx/>
              <a:buNone/>
              <a:tabLst/>
              <a:defRPr/>
            </a:pPr>
            <a:r>
              <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indent="0" algn="just" defTabSz="457200" rtl="0" eaLnBrk="1" fontAlgn="auto" latinLnBrk="0" hangingPunct="0">
              <a:lnSpc>
                <a:spcPts val="660"/>
              </a:lnSpc>
              <a:spcBef>
                <a:spcPts val="0"/>
              </a:spcBef>
              <a:spcAft>
                <a:spcPts val="0"/>
              </a:spcAft>
              <a:buClrTx/>
              <a:buSzTx/>
              <a:buFontTx/>
              <a:buNone/>
              <a:tabLst/>
              <a:defRPr/>
            </a:pPr>
            <a:endPar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endParaRPr>
          </a:p>
          <a:p>
            <a:pPr marL="0" marR="0" indent="0" algn="just" defTabSz="457200" rtl="0" eaLnBrk="1" fontAlgn="auto" latinLnBrk="0" hangingPunct="0">
              <a:lnSpc>
                <a:spcPts val="660"/>
              </a:lnSpc>
              <a:spcBef>
                <a:spcPts val="0"/>
              </a:spcBef>
              <a:spcAft>
                <a:spcPts val="0"/>
              </a:spcAft>
              <a:buClrTx/>
              <a:buSzTx/>
              <a:buFontTx/>
              <a:buNone/>
              <a:tabLst/>
              <a:defRPr/>
            </a:pP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rPr>
              <a:t>Ethical AI Fundamentals Guide © 2025 by VALUES is licensed under </a:t>
            </a: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hlinkClick r:id="rId3"/>
              </a:rPr>
              <a:t>CC BY 4.0 </a:t>
            </a:r>
            <a:endParaRPr lang="en-IE"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3EFA0F82-3ECC-974F-1158-96B1F697C347}"/>
              </a:ext>
            </a:extLst>
          </p:cNvPr>
          <p:cNvPicPr>
            <a:picLocks noChangeAspect="1"/>
          </p:cNvPicPr>
          <p:nvPr userDrawn="1"/>
        </p:nvPicPr>
        <p:blipFill>
          <a:blip r:embed="rId4"/>
          <a:stretch>
            <a:fillRect/>
          </a:stretch>
        </p:blipFill>
        <p:spPr>
          <a:xfrm>
            <a:off x="466929" y="7714534"/>
            <a:ext cx="921007" cy="321622"/>
          </a:xfrm>
          <a:prstGeom prst="rect">
            <a:avLst/>
          </a:prstGeom>
        </p:spPr>
      </p:pic>
    </p:spTree>
    <p:extLst>
      <p:ext uri="{BB962C8B-B14F-4D97-AF65-F5344CB8AC3E}">
        <p14:creationId xmlns:p14="http://schemas.microsoft.com/office/powerpoint/2010/main" val="2027216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465818" y="4000500"/>
            <a:ext cx="6526988" cy="4857750"/>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37243" y="105755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Text Placeholder 32">
            <a:extLst>
              <a:ext uri="{FF2B5EF4-FFF2-40B4-BE49-F238E27FC236}">
                <a16:creationId xmlns:a16="http://schemas.microsoft.com/office/drawing/2014/main" id="{AA1DDF75-905B-CBCF-3362-CD52E9980F84}"/>
              </a:ext>
            </a:extLst>
          </p:cNvPr>
          <p:cNvSpPr>
            <a:spLocks noGrp="1"/>
          </p:cNvSpPr>
          <p:nvPr>
            <p:ph type="body" sz="quarter" idx="34" hasCustomPrompt="1"/>
          </p:nvPr>
        </p:nvSpPr>
        <p:spPr>
          <a:xfrm>
            <a:off x="502812" y="2317764"/>
            <a:ext cx="6526638" cy="1196961"/>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Tree>
    <p:extLst>
      <p:ext uri="{BB962C8B-B14F-4D97-AF65-F5344CB8AC3E}">
        <p14:creationId xmlns:p14="http://schemas.microsoft.com/office/powerpoint/2010/main" val="3577585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158" name="Freeform 157">
            <a:extLst>
              <a:ext uri="{FF2B5EF4-FFF2-40B4-BE49-F238E27FC236}">
                <a16:creationId xmlns:a16="http://schemas.microsoft.com/office/drawing/2014/main" id="{D603D9D3-F8C1-014C-A1BA-CC98725548E8}"/>
              </a:ext>
            </a:extLst>
          </p:cNvPr>
          <p:cNvSpPr/>
          <p:nvPr userDrawn="1"/>
        </p:nvSpPr>
        <p:spPr>
          <a:xfrm>
            <a:off x="326600" y="583660"/>
            <a:ext cx="3710562" cy="9400118"/>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12" name="Picture Placeholder 11">
            <a:extLst>
              <a:ext uri="{FF2B5EF4-FFF2-40B4-BE49-F238E27FC236}">
                <a16:creationId xmlns:a16="http://schemas.microsoft.com/office/drawing/2014/main" id="{6D93B822-7E81-5641-A50D-230B755C3AA1}"/>
              </a:ext>
            </a:extLst>
          </p:cNvPr>
          <p:cNvSpPr>
            <a:spLocks noGrp="1"/>
          </p:cNvSpPr>
          <p:nvPr>
            <p:ph type="pic" sz="quarter" idx="42"/>
          </p:nvPr>
        </p:nvSpPr>
        <p:spPr>
          <a:xfrm>
            <a:off x="31548" y="3967810"/>
            <a:ext cx="5759652" cy="5171308"/>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2" name="Text Placeholder 32">
            <a:extLst>
              <a:ext uri="{FF2B5EF4-FFF2-40B4-BE49-F238E27FC236}">
                <a16:creationId xmlns:a16="http://schemas.microsoft.com/office/drawing/2014/main" id="{A9ABE795-9783-FE24-C737-0B370CA362BD}"/>
              </a:ext>
            </a:extLst>
          </p:cNvPr>
          <p:cNvSpPr>
            <a:spLocks noGrp="1"/>
          </p:cNvSpPr>
          <p:nvPr>
            <p:ph type="body" sz="quarter" idx="32" hasCustomPrompt="1"/>
          </p:nvPr>
        </p:nvSpPr>
        <p:spPr>
          <a:xfrm>
            <a:off x="585331" y="3376652"/>
            <a:ext cx="3098164" cy="465655"/>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3" name="Text Placeholder 23">
            <a:extLst>
              <a:ext uri="{FF2B5EF4-FFF2-40B4-BE49-F238E27FC236}">
                <a16:creationId xmlns:a16="http://schemas.microsoft.com/office/drawing/2014/main" id="{67D40FDD-CD4B-8AB4-5996-5943D4F34B7F}"/>
              </a:ext>
            </a:extLst>
          </p:cNvPr>
          <p:cNvSpPr>
            <a:spLocks noGrp="1"/>
          </p:cNvSpPr>
          <p:nvPr>
            <p:ph type="body" sz="quarter" idx="33" hasCustomPrompt="1"/>
          </p:nvPr>
        </p:nvSpPr>
        <p:spPr>
          <a:xfrm>
            <a:off x="566798" y="767164"/>
            <a:ext cx="3137936" cy="2586284"/>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110245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42" name="Freeform 41">
            <a:extLst>
              <a:ext uri="{FF2B5EF4-FFF2-40B4-BE49-F238E27FC236}">
                <a16:creationId xmlns:a16="http://schemas.microsoft.com/office/drawing/2014/main" id="{D8109A66-A71B-2541-A5C8-5FEDF01EF6B2}"/>
              </a:ext>
            </a:extLst>
          </p:cNvPr>
          <p:cNvSpPr/>
          <p:nvPr userDrawn="1"/>
        </p:nvSpPr>
        <p:spPr>
          <a:xfrm>
            <a:off x="182030" y="1672028"/>
            <a:ext cx="4283839" cy="3846244"/>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Picture Placeholder 40">
            <a:extLst>
              <a:ext uri="{FF2B5EF4-FFF2-40B4-BE49-F238E27FC236}">
                <a16:creationId xmlns:a16="http://schemas.microsoft.com/office/drawing/2014/main" id="{D8EFA40E-AAE5-8C4F-AF69-B6744972C903}"/>
              </a:ext>
            </a:extLst>
          </p:cNvPr>
          <p:cNvSpPr>
            <a:spLocks noGrp="1"/>
          </p:cNvSpPr>
          <p:nvPr>
            <p:ph type="pic" sz="quarter" idx="16"/>
          </p:nvPr>
        </p:nvSpPr>
        <p:spPr>
          <a:xfrm>
            <a:off x="401638" y="393700"/>
            <a:ext cx="6716712" cy="9014859"/>
          </a:xfrm>
          <a:custGeom>
            <a:avLst/>
            <a:gdLst>
              <a:gd name="connsiteX0" fmla="*/ 0 w 6716712"/>
              <a:gd name="connsiteY0" fmla="*/ 0 h 9014859"/>
              <a:gd name="connsiteX1" fmla="*/ 6716712 w 6716712"/>
              <a:gd name="connsiteY1" fmla="*/ 0 h 9014859"/>
              <a:gd name="connsiteX2" fmla="*/ 6716712 w 6716712"/>
              <a:gd name="connsiteY2" fmla="*/ 9014859 h 9014859"/>
              <a:gd name="connsiteX3" fmla="*/ 0 w 6716712"/>
              <a:gd name="connsiteY3" fmla="*/ 9014859 h 9014859"/>
              <a:gd name="connsiteX4" fmla="*/ 0 w 6716712"/>
              <a:gd name="connsiteY4" fmla="*/ 4686023 h 9014859"/>
              <a:gd name="connsiteX5" fmla="*/ 30281 w 6716712"/>
              <a:gd name="connsiteY5" fmla="*/ 4726496 h 9014859"/>
              <a:gd name="connsiteX6" fmla="*/ 874223 w 6716712"/>
              <a:gd name="connsiteY6" fmla="*/ 5124576 h 9014859"/>
              <a:gd name="connsiteX7" fmla="*/ 4064231 w 6716712"/>
              <a:gd name="connsiteY7" fmla="*/ 5124576 h 9014859"/>
              <a:gd name="connsiteX8" fmla="*/ 4064231 w 6716712"/>
              <a:gd name="connsiteY8" fmla="*/ 2023016 h 9014859"/>
              <a:gd name="connsiteX9" fmla="*/ 3319329 w 6716712"/>
              <a:gd name="connsiteY9" fmla="*/ 1278328 h 9014859"/>
              <a:gd name="connsiteX10" fmla="*/ 0 w 6716712"/>
              <a:gd name="connsiteY10" fmla="*/ 1278328 h 901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16712" h="9014859">
                <a:moveTo>
                  <a:pt x="0" y="0"/>
                </a:moveTo>
                <a:lnTo>
                  <a:pt x="6716712" y="0"/>
                </a:lnTo>
                <a:lnTo>
                  <a:pt x="6716712" y="9014859"/>
                </a:lnTo>
                <a:lnTo>
                  <a:pt x="0" y="9014859"/>
                </a:lnTo>
                <a:lnTo>
                  <a:pt x="0" y="4686023"/>
                </a:lnTo>
                <a:lnTo>
                  <a:pt x="30281" y="4726496"/>
                </a:lnTo>
                <a:cubicBezTo>
                  <a:pt x="230963" y="4969560"/>
                  <a:pt x="534606" y="5124576"/>
                  <a:pt x="874223" y="5124576"/>
                </a:cubicBezTo>
                <a:lnTo>
                  <a:pt x="4064231" y="5124576"/>
                </a:lnTo>
                <a:lnTo>
                  <a:pt x="4064231" y="2023016"/>
                </a:lnTo>
                <a:cubicBezTo>
                  <a:pt x="4064231" y="1611478"/>
                  <a:pt x="3730987" y="1278328"/>
                  <a:pt x="3319329" y="1278328"/>
                </a:cubicBezTo>
                <a:lnTo>
                  <a:pt x="0" y="1278328"/>
                </a:lnTo>
                <a:close/>
              </a:path>
            </a:pathLst>
          </a:custGeom>
          <a:solidFill>
            <a:schemeClr val="bg1">
              <a:lumMod val="85000"/>
            </a:schemeClr>
          </a:solidFill>
        </p:spPr>
        <p:txBody>
          <a:bodyPr wrap="square">
            <a:noAutofit/>
          </a:bodyPr>
          <a:lstStyle>
            <a:lvl1pPr>
              <a:defRPr sz="800">
                <a:latin typeface="Calibri" panose="020F0502020204030204" pitchFamily="34" charset="0"/>
                <a:cs typeface="Calibri" panose="020F0502020204030204" pitchFamily="34" charset="0"/>
              </a:defRPr>
            </a:lvl1pPr>
          </a:lstStyle>
          <a:p>
            <a:endParaRPr lang="en-US" dirty="0"/>
          </a:p>
        </p:txBody>
      </p:sp>
      <p:sp>
        <p:nvSpPr>
          <p:cNvPr id="157" name="Slide Number Placeholder 5">
            <a:extLst>
              <a:ext uri="{FF2B5EF4-FFF2-40B4-BE49-F238E27FC236}">
                <a16:creationId xmlns:a16="http://schemas.microsoft.com/office/drawing/2014/main" id="{883966C9-E131-AA40-B612-AC4A6C3D25DC}"/>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9" name="Text Placeholder 32">
            <a:extLst>
              <a:ext uri="{FF2B5EF4-FFF2-40B4-BE49-F238E27FC236}">
                <a16:creationId xmlns:a16="http://schemas.microsoft.com/office/drawing/2014/main" id="{129181BC-6021-512D-4415-B05ECABD4F22}"/>
              </a:ext>
            </a:extLst>
          </p:cNvPr>
          <p:cNvSpPr>
            <a:spLocks noGrp="1"/>
          </p:cNvSpPr>
          <p:nvPr>
            <p:ph type="body" sz="quarter" idx="32" hasCustomPrompt="1"/>
          </p:nvPr>
        </p:nvSpPr>
        <p:spPr>
          <a:xfrm>
            <a:off x="877562" y="4649270"/>
            <a:ext cx="3098164" cy="465655"/>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3" name="Text Placeholder 23">
            <a:extLst>
              <a:ext uri="{FF2B5EF4-FFF2-40B4-BE49-F238E27FC236}">
                <a16:creationId xmlns:a16="http://schemas.microsoft.com/office/drawing/2014/main" id="{D1294A92-4D17-5452-0457-373A7A40148F}"/>
              </a:ext>
            </a:extLst>
          </p:cNvPr>
          <p:cNvSpPr>
            <a:spLocks noGrp="1"/>
          </p:cNvSpPr>
          <p:nvPr>
            <p:ph type="body" sz="quarter" idx="33" hasCustomPrompt="1"/>
          </p:nvPr>
        </p:nvSpPr>
        <p:spPr>
          <a:xfrm>
            <a:off x="859029" y="2039782"/>
            <a:ext cx="3137936" cy="2586284"/>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308030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eature slide">
    <p:spTree>
      <p:nvGrpSpPr>
        <p:cNvPr id="1" name=""/>
        <p:cNvGrpSpPr/>
        <p:nvPr/>
      </p:nvGrpSpPr>
      <p:grpSpPr>
        <a:xfrm>
          <a:off x="0" y="0"/>
          <a:ext cx="0" cy="0"/>
          <a:chOff x="0" y="0"/>
          <a:chExt cx="0" cy="0"/>
        </a:xfrm>
      </p:grpSpPr>
      <p:sp>
        <p:nvSpPr>
          <p:cNvPr id="58" name="Freeform 57">
            <a:extLst>
              <a:ext uri="{FF2B5EF4-FFF2-40B4-BE49-F238E27FC236}">
                <a16:creationId xmlns:a16="http://schemas.microsoft.com/office/drawing/2014/main" id="{3565780B-7092-5B4F-A88D-AF6E195E5CDD}"/>
              </a:ext>
            </a:extLst>
          </p:cNvPr>
          <p:cNvSpPr/>
          <p:nvPr userDrawn="1"/>
        </p:nvSpPr>
        <p:spPr>
          <a:xfrm>
            <a:off x="1033053" y="476896"/>
            <a:ext cx="3430886" cy="9020430"/>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8">
            <a:extLst>
              <a:ext uri="{FF2B5EF4-FFF2-40B4-BE49-F238E27FC236}">
                <a16:creationId xmlns:a16="http://schemas.microsoft.com/office/drawing/2014/main" id="{A880D8B8-54FE-9A41-9C0F-551796DE9094}"/>
              </a:ext>
            </a:extLst>
          </p:cNvPr>
          <p:cNvSpPr>
            <a:spLocks noGrp="1"/>
          </p:cNvSpPr>
          <p:nvPr>
            <p:ph type="body" sz="quarter" idx="35" hasCustomPrompt="1"/>
          </p:nvPr>
        </p:nvSpPr>
        <p:spPr>
          <a:xfrm>
            <a:off x="4761939" y="1198645"/>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57" name="Text Placeholder 8">
            <a:extLst>
              <a:ext uri="{FF2B5EF4-FFF2-40B4-BE49-F238E27FC236}">
                <a16:creationId xmlns:a16="http://schemas.microsoft.com/office/drawing/2014/main" id="{06796A09-8385-7B44-9E58-2584049BA732}"/>
              </a:ext>
            </a:extLst>
          </p:cNvPr>
          <p:cNvSpPr>
            <a:spLocks noGrp="1"/>
          </p:cNvSpPr>
          <p:nvPr>
            <p:ph type="body" sz="quarter" idx="36" hasCustomPrompt="1"/>
          </p:nvPr>
        </p:nvSpPr>
        <p:spPr>
          <a:xfrm>
            <a:off x="4762166" y="1697358"/>
            <a:ext cx="2179389" cy="1323734"/>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86" name="Text Placeholder 8">
            <a:extLst>
              <a:ext uri="{FF2B5EF4-FFF2-40B4-BE49-F238E27FC236}">
                <a16:creationId xmlns:a16="http://schemas.microsoft.com/office/drawing/2014/main" id="{17A55D83-239D-7E4E-A01F-6003B9F43D98}"/>
              </a:ext>
            </a:extLst>
          </p:cNvPr>
          <p:cNvSpPr>
            <a:spLocks noGrp="1"/>
          </p:cNvSpPr>
          <p:nvPr>
            <p:ph type="body" sz="quarter" idx="37" hasCustomPrompt="1"/>
          </p:nvPr>
        </p:nvSpPr>
        <p:spPr>
          <a:xfrm>
            <a:off x="3415441" y="1376711"/>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01</a:t>
            </a:r>
          </a:p>
        </p:txBody>
      </p:sp>
      <p:sp>
        <p:nvSpPr>
          <p:cNvPr id="121" name="Picture Placeholder 120">
            <a:extLst>
              <a:ext uri="{FF2B5EF4-FFF2-40B4-BE49-F238E27FC236}">
                <a16:creationId xmlns:a16="http://schemas.microsoft.com/office/drawing/2014/main" id="{086978C8-0A1E-2F4C-A447-80492147AC20}"/>
              </a:ext>
            </a:extLst>
          </p:cNvPr>
          <p:cNvSpPr>
            <a:spLocks noGrp="1"/>
          </p:cNvSpPr>
          <p:nvPr>
            <p:ph type="pic" sz="quarter" idx="41"/>
          </p:nvPr>
        </p:nvSpPr>
        <p:spPr>
          <a:xfrm>
            <a:off x="7559" y="188180"/>
            <a:ext cx="3354094" cy="9597862"/>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grpSp>
        <p:nvGrpSpPr>
          <p:cNvPr id="5" name="Group 4">
            <a:extLst>
              <a:ext uri="{FF2B5EF4-FFF2-40B4-BE49-F238E27FC236}">
                <a16:creationId xmlns:a16="http://schemas.microsoft.com/office/drawing/2014/main" id="{C840E568-5ABF-4D45-A5FE-455302AF2F2A}"/>
              </a:ext>
            </a:extLst>
          </p:cNvPr>
          <p:cNvGrpSpPr/>
          <p:nvPr userDrawn="1"/>
        </p:nvGrpSpPr>
        <p:grpSpPr>
          <a:xfrm>
            <a:off x="4061909" y="872067"/>
            <a:ext cx="3006907" cy="2343148"/>
            <a:chOff x="4061909" y="1565906"/>
            <a:chExt cx="3006907" cy="2634619"/>
          </a:xfrm>
        </p:grpSpPr>
        <p:cxnSp>
          <p:nvCxnSpPr>
            <p:cNvPr id="59" name="Straight Connector 58">
              <a:extLst>
                <a:ext uri="{FF2B5EF4-FFF2-40B4-BE49-F238E27FC236}">
                  <a16:creationId xmlns:a16="http://schemas.microsoft.com/office/drawing/2014/main" id="{2E172578-1E17-5943-A70C-D44C3590E20A}"/>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452AE59-25C2-A845-A504-6DFA86CB4AA7}"/>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0D16B07-376E-A640-A5E7-314E737EAD48}"/>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03127D0D-4935-6047-9944-DF7720C6EF1F}"/>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DE2609D-4BBF-724C-A2CF-DE37763E7D44}"/>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sp>
        <p:nvSpPr>
          <p:cNvPr id="149" name="Text Placeholder 8">
            <a:extLst>
              <a:ext uri="{FF2B5EF4-FFF2-40B4-BE49-F238E27FC236}">
                <a16:creationId xmlns:a16="http://schemas.microsoft.com/office/drawing/2014/main" id="{DD6AA936-BB29-2E4F-989D-BD8E8FD10D71}"/>
              </a:ext>
            </a:extLst>
          </p:cNvPr>
          <p:cNvSpPr>
            <a:spLocks noGrp="1"/>
          </p:cNvSpPr>
          <p:nvPr>
            <p:ph type="body" sz="quarter" idx="42" hasCustomPrompt="1"/>
          </p:nvPr>
        </p:nvSpPr>
        <p:spPr>
          <a:xfrm>
            <a:off x="4752619" y="3921902"/>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150" name="Text Placeholder 8">
            <a:extLst>
              <a:ext uri="{FF2B5EF4-FFF2-40B4-BE49-F238E27FC236}">
                <a16:creationId xmlns:a16="http://schemas.microsoft.com/office/drawing/2014/main" id="{5AF5A071-C258-9849-85E5-7CD3D95B3D30}"/>
              </a:ext>
            </a:extLst>
          </p:cNvPr>
          <p:cNvSpPr>
            <a:spLocks noGrp="1"/>
          </p:cNvSpPr>
          <p:nvPr>
            <p:ph type="body" sz="quarter" idx="43" hasCustomPrompt="1"/>
          </p:nvPr>
        </p:nvSpPr>
        <p:spPr>
          <a:xfrm>
            <a:off x="4752846" y="4420615"/>
            <a:ext cx="2179389" cy="1385087"/>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51" name="Text Placeholder 8">
            <a:extLst>
              <a:ext uri="{FF2B5EF4-FFF2-40B4-BE49-F238E27FC236}">
                <a16:creationId xmlns:a16="http://schemas.microsoft.com/office/drawing/2014/main" id="{30B7D1DF-000E-8D4F-84F1-DD82918ECDB3}"/>
              </a:ext>
            </a:extLst>
          </p:cNvPr>
          <p:cNvSpPr>
            <a:spLocks noGrp="1"/>
          </p:cNvSpPr>
          <p:nvPr>
            <p:ph type="body" sz="quarter" idx="44" hasCustomPrompt="1"/>
          </p:nvPr>
        </p:nvSpPr>
        <p:spPr>
          <a:xfrm>
            <a:off x="3424050" y="4117898"/>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02</a:t>
            </a:r>
          </a:p>
        </p:txBody>
      </p:sp>
      <p:sp>
        <p:nvSpPr>
          <p:cNvPr id="159" name="Text Placeholder 8">
            <a:extLst>
              <a:ext uri="{FF2B5EF4-FFF2-40B4-BE49-F238E27FC236}">
                <a16:creationId xmlns:a16="http://schemas.microsoft.com/office/drawing/2014/main" id="{D36B5CCA-A130-2849-9147-510E1298A155}"/>
              </a:ext>
            </a:extLst>
          </p:cNvPr>
          <p:cNvSpPr>
            <a:spLocks noGrp="1"/>
          </p:cNvSpPr>
          <p:nvPr>
            <p:ph type="body" sz="quarter" idx="45" hasCustomPrompt="1"/>
          </p:nvPr>
        </p:nvSpPr>
        <p:spPr>
          <a:xfrm>
            <a:off x="4749706" y="6635459"/>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160" name="Text Placeholder 8">
            <a:extLst>
              <a:ext uri="{FF2B5EF4-FFF2-40B4-BE49-F238E27FC236}">
                <a16:creationId xmlns:a16="http://schemas.microsoft.com/office/drawing/2014/main" id="{4D2D838D-CF42-5147-9594-896E2782017A}"/>
              </a:ext>
            </a:extLst>
          </p:cNvPr>
          <p:cNvSpPr>
            <a:spLocks noGrp="1"/>
          </p:cNvSpPr>
          <p:nvPr>
            <p:ph type="body" sz="quarter" idx="46" hasCustomPrompt="1"/>
          </p:nvPr>
        </p:nvSpPr>
        <p:spPr>
          <a:xfrm>
            <a:off x="4749933" y="7134172"/>
            <a:ext cx="2179389" cy="1240219"/>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61" name="Text Placeholder 8">
            <a:extLst>
              <a:ext uri="{FF2B5EF4-FFF2-40B4-BE49-F238E27FC236}">
                <a16:creationId xmlns:a16="http://schemas.microsoft.com/office/drawing/2014/main" id="{FD9290C7-CCE6-9B48-B3A1-61DAF283AB81}"/>
              </a:ext>
            </a:extLst>
          </p:cNvPr>
          <p:cNvSpPr>
            <a:spLocks noGrp="1"/>
          </p:cNvSpPr>
          <p:nvPr>
            <p:ph type="body" sz="quarter" idx="47" hasCustomPrompt="1"/>
          </p:nvPr>
        </p:nvSpPr>
        <p:spPr>
          <a:xfrm>
            <a:off x="3385279" y="6831455"/>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03</a:t>
            </a:r>
          </a:p>
        </p:txBody>
      </p:sp>
      <p:sp>
        <p:nvSpPr>
          <p:cNvPr id="174" name="Slide Number Placeholder 5">
            <a:extLst>
              <a:ext uri="{FF2B5EF4-FFF2-40B4-BE49-F238E27FC236}">
                <a16:creationId xmlns:a16="http://schemas.microsoft.com/office/drawing/2014/main" id="{EBD33226-0FBB-994F-B04E-DABD0AAC39B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9" name="Group 8">
            <a:extLst>
              <a:ext uri="{FF2B5EF4-FFF2-40B4-BE49-F238E27FC236}">
                <a16:creationId xmlns:a16="http://schemas.microsoft.com/office/drawing/2014/main" id="{F454E704-B989-D0EF-F169-DBA4909C5CC1}"/>
              </a:ext>
            </a:extLst>
          </p:cNvPr>
          <p:cNvGrpSpPr/>
          <p:nvPr userDrawn="1"/>
        </p:nvGrpSpPr>
        <p:grpSpPr>
          <a:xfrm>
            <a:off x="4046669" y="3584787"/>
            <a:ext cx="3006907" cy="2343148"/>
            <a:chOff x="4061909" y="1565906"/>
            <a:chExt cx="3006907" cy="2634619"/>
          </a:xfrm>
        </p:grpSpPr>
        <p:cxnSp>
          <p:nvCxnSpPr>
            <p:cNvPr id="10" name="Straight Connector 9">
              <a:extLst>
                <a:ext uri="{FF2B5EF4-FFF2-40B4-BE49-F238E27FC236}">
                  <a16:creationId xmlns:a16="http://schemas.microsoft.com/office/drawing/2014/main" id="{59476C01-1496-7C30-42F1-2F6409605C7E}"/>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B2D144C-AE5D-CC84-AD78-57C1758A0ABA}"/>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55CD019-6FF2-BBF4-8B82-3E84299F2819}"/>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6C8FD38-EE82-4AA4-93EA-3C40EFDBF23D}"/>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5B43516-DEB9-FBA4-8DDF-E9B57E155CDF}"/>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D8355B29-FEAB-2511-6B8B-85EAE599F3B0}"/>
              </a:ext>
            </a:extLst>
          </p:cNvPr>
          <p:cNvGrpSpPr/>
          <p:nvPr userDrawn="1"/>
        </p:nvGrpSpPr>
        <p:grpSpPr>
          <a:xfrm>
            <a:off x="4046669" y="6297507"/>
            <a:ext cx="3006907" cy="2343148"/>
            <a:chOff x="4061909" y="1565906"/>
            <a:chExt cx="3006907" cy="2634619"/>
          </a:xfrm>
        </p:grpSpPr>
        <p:cxnSp>
          <p:nvCxnSpPr>
            <p:cNvPr id="22" name="Straight Connector 21">
              <a:extLst>
                <a:ext uri="{FF2B5EF4-FFF2-40B4-BE49-F238E27FC236}">
                  <a16:creationId xmlns:a16="http://schemas.microsoft.com/office/drawing/2014/main" id="{FDCC5A5D-16DF-16BD-CC06-8FFD2D56B9AD}"/>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4200D32-D2E3-6EF4-4AB4-FE81D985ED0C}"/>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C42A4F9-533C-1FE2-7333-80AF8EF0DFBC}"/>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C3E6E00-F62E-2279-BE2D-2F42BCD6CCB4}"/>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9D9AC44-85D9-DC46-1C18-B37F9B9CBFCA}"/>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7337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hoto/text slide 1">
    <p:spTree>
      <p:nvGrpSpPr>
        <p:cNvPr id="1" name=""/>
        <p:cNvGrpSpPr/>
        <p:nvPr/>
      </p:nvGrpSpPr>
      <p:grpSpPr>
        <a:xfrm>
          <a:off x="0" y="0"/>
          <a:ext cx="0" cy="0"/>
          <a:chOff x="0" y="0"/>
          <a:chExt cx="0" cy="0"/>
        </a:xfrm>
      </p:grpSpPr>
      <p:sp>
        <p:nvSpPr>
          <p:cNvPr id="29" name="Freeform 28">
            <a:extLst>
              <a:ext uri="{FF2B5EF4-FFF2-40B4-BE49-F238E27FC236}">
                <a16:creationId xmlns:a16="http://schemas.microsoft.com/office/drawing/2014/main" id="{DE81A3AF-2DF6-CA4C-A155-A676CC6434F5}"/>
              </a:ext>
            </a:extLst>
          </p:cNvPr>
          <p:cNvSpPr/>
          <p:nvPr userDrawn="1"/>
        </p:nvSpPr>
        <p:spPr>
          <a:xfrm>
            <a:off x="420974" y="268941"/>
            <a:ext cx="3284648" cy="9889385"/>
          </a:xfrm>
          <a:custGeom>
            <a:avLst/>
            <a:gdLst>
              <a:gd name="connsiteX0" fmla="*/ 1159533 w 1159533"/>
              <a:gd name="connsiteY0" fmla="*/ 3031200 h 3031200"/>
              <a:gd name="connsiteX1" fmla="*/ 301407 w 1159533"/>
              <a:gd name="connsiteY1" fmla="*/ 3031200 h 3031200"/>
              <a:gd name="connsiteX2" fmla="*/ 0 w 1159533"/>
              <a:gd name="connsiteY2" fmla="*/ 2729880 h 3031200"/>
              <a:gd name="connsiteX3" fmla="*/ 0 w 1159533"/>
              <a:gd name="connsiteY3" fmla="*/ 0 h 3031200"/>
              <a:gd name="connsiteX4" fmla="*/ 954274 w 1159533"/>
              <a:gd name="connsiteY4" fmla="*/ 0 h 3031200"/>
              <a:gd name="connsiteX5" fmla="*/ 1159533 w 1159533"/>
              <a:gd name="connsiteY5" fmla="*/ 205200 h 3031200"/>
              <a:gd name="connsiteX6" fmla="*/ 1159533 w 1159533"/>
              <a:gd name="connsiteY6" fmla="*/ 3031200 h 303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9533" h="3031200">
                <a:moveTo>
                  <a:pt x="1159533" y="3031200"/>
                </a:moveTo>
                <a:lnTo>
                  <a:pt x="301407" y="3031200"/>
                </a:lnTo>
                <a:cubicBezTo>
                  <a:pt x="135039" y="3031200"/>
                  <a:pt x="0" y="2896200"/>
                  <a:pt x="0" y="2729880"/>
                </a:cubicBezTo>
                <a:lnTo>
                  <a:pt x="0" y="0"/>
                </a:lnTo>
                <a:lnTo>
                  <a:pt x="954274" y="0"/>
                </a:lnTo>
                <a:cubicBezTo>
                  <a:pt x="1067707" y="0"/>
                  <a:pt x="1159533" y="91800"/>
                  <a:pt x="1159533" y="205200"/>
                </a:cubicBezTo>
                <a:lnTo>
                  <a:pt x="1159533" y="30312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683565" y="1027561"/>
            <a:ext cx="2864232" cy="879667"/>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683565" y="2424204"/>
            <a:ext cx="2693750" cy="7339954"/>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88" name="Picture Placeholder 387">
            <a:extLst>
              <a:ext uri="{FF2B5EF4-FFF2-40B4-BE49-F238E27FC236}">
                <a16:creationId xmlns:a16="http://schemas.microsoft.com/office/drawing/2014/main" id="{7E7D4303-6A3B-F749-8FA0-836953666012}"/>
              </a:ext>
            </a:extLst>
          </p:cNvPr>
          <p:cNvSpPr>
            <a:spLocks noGrp="1"/>
          </p:cNvSpPr>
          <p:nvPr>
            <p:ph type="pic" sz="quarter" idx="41"/>
          </p:nvPr>
        </p:nvSpPr>
        <p:spPr>
          <a:xfrm>
            <a:off x="3705622" y="1178454"/>
            <a:ext cx="3854053" cy="8334904"/>
          </a:xfrm>
          <a:custGeom>
            <a:avLst/>
            <a:gdLst>
              <a:gd name="connsiteX0" fmla="*/ 0 w 3854053"/>
              <a:gd name="connsiteY0" fmla="*/ 995752 h 8334904"/>
              <a:gd name="connsiteX1" fmla="*/ 3852079 w 3854053"/>
              <a:gd name="connsiteY1" fmla="*/ 995752 h 8334904"/>
              <a:gd name="connsiteX2" fmla="*/ 3852079 w 3854053"/>
              <a:gd name="connsiteY2" fmla="*/ 3188374 h 8334904"/>
              <a:gd name="connsiteX3" fmla="*/ 3854053 w 3854053"/>
              <a:gd name="connsiteY3" fmla="*/ 3188374 h 8334904"/>
              <a:gd name="connsiteX4" fmla="*/ 3854053 w 3854053"/>
              <a:gd name="connsiteY4" fmla="*/ 8027939 h 8334904"/>
              <a:gd name="connsiteX5" fmla="*/ 3852079 w 3854053"/>
              <a:gd name="connsiteY5" fmla="*/ 8027939 h 8334904"/>
              <a:gd name="connsiteX6" fmla="*/ 3852079 w 3854053"/>
              <a:gd name="connsiteY6" fmla="*/ 8334904 h 8334904"/>
              <a:gd name="connsiteX7" fmla="*/ 0 w 3854053"/>
              <a:gd name="connsiteY7" fmla="*/ 8334904 h 8334904"/>
              <a:gd name="connsiteX8" fmla="*/ 0 w 3854053"/>
              <a:gd name="connsiteY8" fmla="*/ 0 h 8334904"/>
              <a:gd name="connsiteX9" fmla="*/ 3852079 w 3854053"/>
              <a:gd name="connsiteY9" fmla="*/ 0 h 8334904"/>
              <a:gd name="connsiteX10" fmla="*/ 3852079 w 3854053"/>
              <a:gd name="connsiteY10" fmla="*/ 941961 h 8334904"/>
              <a:gd name="connsiteX11" fmla="*/ 0 w 3854053"/>
              <a:gd name="connsiteY11" fmla="*/ 941961 h 833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4053" h="8334904">
                <a:moveTo>
                  <a:pt x="0" y="995752"/>
                </a:moveTo>
                <a:lnTo>
                  <a:pt x="3852079" y="995752"/>
                </a:lnTo>
                <a:lnTo>
                  <a:pt x="3852079" y="3188374"/>
                </a:lnTo>
                <a:lnTo>
                  <a:pt x="3854053" y="3188374"/>
                </a:lnTo>
                <a:lnTo>
                  <a:pt x="3854053" y="8027939"/>
                </a:lnTo>
                <a:lnTo>
                  <a:pt x="3852079" y="8027939"/>
                </a:lnTo>
                <a:lnTo>
                  <a:pt x="3852079" y="8334904"/>
                </a:lnTo>
                <a:lnTo>
                  <a:pt x="0" y="8334904"/>
                </a:lnTo>
                <a:close/>
                <a:moveTo>
                  <a:pt x="0" y="0"/>
                </a:moveTo>
                <a:lnTo>
                  <a:pt x="3852079" y="0"/>
                </a:lnTo>
                <a:lnTo>
                  <a:pt x="3852079" y="941961"/>
                </a:lnTo>
                <a:lnTo>
                  <a:pt x="0" y="941961"/>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31" name="Freeform 30">
            <a:extLst>
              <a:ext uri="{FF2B5EF4-FFF2-40B4-BE49-F238E27FC236}">
                <a16:creationId xmlns:a16="http://schemas.microsoft.com/office/drawing/2014/main" id="{5B1B9CA5-0E21-E740-9234-251FA1CB61D0}"/>
              </a:ext>
            </a:extLst>
          </p:cNvPr>
          <p:cNvSpPr/>
          <p:nvPr userDrawn="1"/>
        </p:nvSpPr>
        <p:spPr>
          <a:xfrm rot="10800000">
            <a:off x="1677895" y="2120415"/>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gradFill>
            <a:gsLst>
              <a:gs pos="0">
                <a:srgbClr val="E8068C"/>
              </a:gs>
              <a:gs pos="100000">
                <a:srgbClr val="22BDBF"/>
              </a:gs>
              <a:gs pos="45000">
                <a:srgbClr val="3C3795"/>
              </a:gs>
            </a:gsLst>
            <a:lin ang="0" scaled="0"/>
          </a:gradFill>
          <a:ln w="7702" cap="flat">
            <a:solidFill>
              <a:srgbClr val="75B543"/>
            </a:solidFill>
            <a:prstDash val="solid"/>
            <a:miter/>
          </a:ln>
        </p:spPr>
        <p:txBody>
          <a:bodyPr wrap="square" rtlCol="0" anchor="ctr">
            <a:noAutofit/>
          </a:bodyPr>
          <a:lstStyle/>
          <a:p>
            <a:endParaRPr lang="en-US" b="0" i="0" dirty="0">
              <a:latin typeface="Calibri" panose="020F0502020204030204" pitchFamily="34" charset="0"/>
            </a:endParaRPr>
          </a:p>
        </p:txBody>
      </p:sp>
      <p:sp>
        <p:nvSpPr>
          <p:cNvPr id="390" name="Slide Number Placeholder 5">
            <a:extLst>
              <a:ext uri="{FF2B5EF4-FFF2-40B4-BE49-F238E27FC236}">
                <a16:creationId xmlns:a16="http://schemas.microsoft.com/office/drawing/2014/main" id="{C8C57F0D-E616-E745-97BA-83348B7B3BE0}"/>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736404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2D6797-1C1B-E5AF-5184-CE1B180D4F71}"/>
              </a:ext>
            </a:extLst>
          </p:cNvPr>
          <p:cNvSpPr/>
          <p:nvPr userDrawn="1"/>
        </p:nvSpPr>
        <p:spPr>
          <a:xfrm>
            <a:off x="0" y="0"/>
            <a:ext cx="7559675" cy="10691813"/>
          </a:xfrm>
          <a:prstGeom prst="rect">
            <a:avLst/>
          </a:prstGeom>
          <a:solidFill>
            <a:srgbClr val="3C37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Graphic 7">
            <a:extLst>
              <a:ext uri="{FF2B5EF4-FFF2-40B4-BE49-F238E27FC236}">
                <a16:creationId xmlns:a16="http://schemas.microsoft.com/office/drawing/2014/main" id="{CA21CB44-46A0-AC0C-A663-447C61BE53CE}"/>
              </a:ext>
            </a:extLst>
          </p:cNvPr>
          <p:cNvSpPr/>
          <p:nvPr userDrawn="1"/>
        </p:nvSpPr>
        <p:spPr>
          <a:xfrm>
            <a:off x="5305124" y="7597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7609D48-3161-394E-8C0A-B39FACB9B391}"/>
              </a:ext>
            </a:extLst>
          </p:cNvPr>
          <p:cNvSpPr/>
          <p:nvPr userDrawn="1"/>
        </p:nvSpPr>
        <p:spPr>
          <a:xfrm>
            <a:off x="329559" y="2233076"/>
            <a:ext cx="6900556" cy="7768174"/>
          </a:xfrm>
          <a:custGeom>
            <a:avLst/>
            <a:gdLst>
              <a:gd name="connsiteX0" fmla="*/ 1965445 w 1965444"/>
              <a:gd name="connsiteY0" fmla="*/ 2136600 h 2136600"/>
              <a:gd name="connsiteX1" fmla="*/ 301407 w 1965444"/>
              <a:gd name="connsiteY1" fmla="*/ 2136600 h 2136600"/>
              <a:gd name="connsiteX2" fmla="*/ 0 w 1965444"/>
              <a:gd name="connsiteY2" fmla="*/ 1835280 h 2136600"/>
              <a:gd name="connsiteX3" fmla="*/ 0 w 1965444"/>
              <a:gd name="connsiteY3" fmla="*/ 0 h 2136600"/>
              <a:gd name="connsiteX4" fmla="*/ 1760186 w 1965444"/>
              <a:gd name="connsiteY4" fmla="*/ 0 h 2136600"/>
              <a:gd name="connsiteX5" fmla="*/ 1965445 w 1965444"/>
              <a:gd name="connsiteY5" fmla="*/ 205200 h 2136600"/>
              <a:gd name="connsiteX6" fmla="*/ 1965445 w 1965444"/>
              <a:gd name="connsiteY6" fmla="*/ 2136600 h 2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5444" h="2136600">
                <a:moveTo>
                  <a:pt x="1965445" y="2136600"/>
                </a:moveTo>
                <a:lnTo>
                  <a:pt x="301407" y="2136600"/>
                </a:lnTo>
                <a:cubicBezTo>
                  <a:pt x="135039" y="2136600"/>
                  <a:pt x="0" y="2001600"/>
                  <a:pt x="0" y="1835280"/>
                </a:cubicBezTo>
                <a:lnTo>
                  <a:pt x="0" y="0"/>
                </a:lnTo>
                <a:lnTo>
                  <a:pt x="1760186" y="0"/>
                </a:lnTo>
                <a:cubicBezTo>
                  <a:pt x="1873619" y="0"/>
                  <a:pt x="1965445" y="91800"/>
                  <a:pt x="1965445" y="205200"/>
                </a:cubicBezTo>
                <a:lnTo>
                  <a:pt x="1965445" y="2136600"/>
                </a:lnTo>
                <a:close/>
              </a:path>
            </a:pathLst>
          </a:custGeom>
          <a:solidFill>
            <a:schemeClr val="bg1"/>
          </a:solidFill>
          <a:ln w="3598" cap="flat">
            <a:noFill/>
            <a:prstDash val="solid"/>
            <a:miter/>
          </a:ln>
        </p:spPr>
        <p:txBody>
          <a:bodyPr rtlCol="0" anchor="ctr"/>
          <a:lstStyle/>
          <a:p>
            <a:endParaRPr lang="en-US" b="0" i="0" dirty="0">
              <a:latin typeface="Calibri" panose="020F0502020204030204" pitchFamily="34" charset="0"/>
            </a:endParaRPr>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903720" y="2484183"/>
            <a:ext cx="6143488" cy="6820641"/>
          </a:xfrm>
          <a:prstGeom prst="rect">
            <a:avLst/>
          </a:prstGeom>
        </p:spPr>
        <p:txBody>
          <a:bodyPr numCol="2" spcCol="288000" anchor="t">
            <a:noAutofit/>
          </a:bodyPr>
          <a:lstStyle>
            <a:lvl1pPr marL="0" indent="0" algn="just">
              <a:lnSpc>
                <a:spcPct val="100000"/>
              </a:lnSpc>
              <a:spcBef>
                <a:spcPts val="0"/>
              </a:spcBef>
              <a:buNone/>
              <a:defRPr sz="1100" b="0" i="0">
                <a:solidFill>
                  <a:srgbClr val="5959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 name="Freeform 2">
            <a:extLst>
              <a:ext uri="{FF2B5EF4-FFF2-40B4-BE49-F238E27FC236}">
                <a16:creationId xmlns:a16="http://schemas.microsoft.com/office/drawing/2014/main" id="{29638F25-1726-09CA-717F-BE1F3DD1EDE2}"/>
              </a:ext>
            </a:extLst>
          </p:cNvPr>
          <p:cNvSpPr/>
          <p:nvPr userDrawn="1"/>
        </p:nvSpPr>
        <p:spPr>
          <a:xfrm>
            <a:off x="0" y="651920"/>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4" name="Text Placeholder 32">
            <a:extLst>
              <a:ext uri="{FF2B5EF4-FFF2-40B4-BE49-F238E27FC236}">
                <a16:creationId xmlns:a16="http://schemas.microsoft.com/office/drawing/2014/main" id="{826EF213-03A9-2433-6585-15D3E1E17DAE}"/>
              </a:ext>
            </a:extLst>
          </p:cNvPr>
          <p:cNvSpPr>
            <a:spLocks noGrp="1"/>
          </p:cNvSpPr>
          <p:nvPr>
            <p:ph type="body" sz="quarter" idx="30" hasCustomPrompt="1"/>
          </p:nvPr>
        </p:nvSpPr>
        <p:spPr>
          <a:xfrm>
            <a:off x="494393" y="850751"/>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6" name="Slide Number Placeholder 5">
            <a:extLst>
              <a:ext uri="{FF2B5EF4-FFF2-40B4-BE49-F238E27FC236}">
                <a16:creationId xmlns:a16="http://schemas.microsoft.com/office/drawing/2014/main" id="{EA17C220-C8D3-9914-408F-A13464F9F982}"/>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7" name="TextBox 6">
            <a:extLst>
              <a:ext uri="{FF2B5EF4-FFF2-40B4-BE49-F238E27FC236}">
                <a16:creationId xmlns:a16="http://schemas.microsoft.com/office/drawing/2014/main" id="{FB140284-5EC3-4546-DFD4-A84B87F41C36}"/>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latin typeface="Calibri" panose="020F0502020204030204" pitchFamily="34" charset="0"/>
                <a:cs typeface="Calibri" panose="020F0502020204030204" pitchFamily="34" charset="0"/>
              </a:rPr>
              <a:t>AI Skills, Powered by Values</a:t>
            </a:r>
          </a:p>
        </p:txBody>
      </p:sp>
    </p:spTree>
    <p:extLst>
      <p:ext uri="{BB962C8B-B14F-4D97-AF65-F5344CB8AC3E}">
        <p14:creationId xmlns:p14="http://schemas.microsoft.com/office/powerpoint/2010/main" val="4981356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Slide Number Placeholder 5">
            <a:extLst>
              <a:ext uri="{FF2B5EF4-FFF2-40B4-BE49-F238E27FC236}">
                <a16:creationId xmlns:a16="http://schemas.microsoft.com/office/drawing/2014/main" id="{27D4BD39-FC27-6B4F-AA5E-C3CF9179CB4A}"/>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7" name="TextBox 6">
            <a:extLst>
              <a:ext uri="{FF2B5EF4-FFF2-40B4-BE49-F238E27FC236}">
                <a16:creationId xmlns:a16="http://schemas.microsoft.com/office/drawing/2014/main" id="{A4E2BEAF-462A-D238-9E96-6B8E4CF314C0}"/>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rPr>
              <a:t>AI Skills, Powered by Values</a:t>
            </a:r>
          </a:p>
        </p:txBody>
      </p:sp>
    </p:spTree>
    <p:extLst>
      <p:ext uri="{BB962C8B-B14F-4D97-AF65-F5344CB8AC3E}">
        <p14:creationId xmlns:p14="http://schemas.microsoft.com/office/powerpoint/2010/main" val="891014926"/>
      </p:ext>
    </p:extLst>
  </p:cSld>
  <p:clrMap bg1="lt1" tx1="dk1" bg2="lt2" tx2="dk2" accent1="accent1" accent2="accent2" accent3="accent3" accent4="accent4" accent5="accent5" accent6="accent6" hlink="hlink" folHlink="folHlink"/>
  <p:sldLayoutIdLst>
    <p:sldLayoutId id="2147483931" r:id="rId1"/>
    <p:sldLayoutId id="2147483945" r:id="rId2"/>
    <p:sldLayoutId id="2147483946" r:id="rId3"/>
    <p:sldLayoutId id="2147483952" r:id="rId4"/>
  </p:sldLayoutIdLst>
  <p:hf hdr="0" ftr="0" dt="0"/>
  <p:txStyles>
    <p:titleStyle>
      <a:lvl1pPr algn="l" defTabSz="755934" rtl="0" eaLnBrk="1" latinLnBrk="0" hangingPunct="1">
        <a:lnSpc>
          <a:spcPct val="90000"/>
        </a:lnSpc>
        <a:spcBef>
          <a:spcPct val="0"/>
        </a:spcBef>
        <a:buNone/>
        <a:defRPr sz="3637" b="0" i="0" kern="1200">
          <a:solidFill>
            <a:srgbClr val="5C5C5C"/>
          </a:solidFill>
          <a:latin typeface="Calibri" panose="020F0502020204030204" pitchFamily="34" charset="0"/>
          <a:ea typeface="+mj-ea"/>
          <a:cs typeface="Calibri" panose="020F0502020204030204" pitchFamily="34" charset="0"/>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rgbClr val="5C5C5C"/>
          </a:solidFill>
          <a:latin typeface="Calibri" panose="020F0502020204030204" pitchFamily="34" charset="0"/>
          <a:ea typeface="+mn-ea"/>
          <a:cs typeface="Calibri" panose="020F050202020403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rgbClr val="5C5C5C"/>
          </a:solidFill>
          <a:latin typeface="Calibri" panose="020F0502020204030204" pitchFamily="34" charset="0"/>
          <a:ea typeface="+mn-ea"/>
          <a:cs typeface="Calibri" panose="020F0502020204030204" pitchFamily="34" charset="0"/>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rgbClr val="5C5C5C"/>
          </a:solidFill>
          <a:latin typeface="Calibri" panose="020F0502020204030204" pitchFamily="34" charset="0"/>
          <a:ea typeface="+mn-ea"/>
          <a:cs typeface="Calibri" panose="020F0502020204030204" pitchFamily="34" charset="0"/>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rgbClr val="5C5C5C"/>
          </a:solidFill>
          <a:latin typeface="Calibri" panose="020F0502020204030204" pitchFamily="34" charset="0"/>
          <a:ea typeface="+mn-ea"/>
          <a:cs typeface="Calibri" panose="020F0502020204030204" pitchFamily="34" charset="0"/>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rgbClr val="5C5C5C"/>
          </a:solidFill>
          <a:latin typeface="Calibri" panose="020F0502020204030204" pitchFamily="34" charset="0"/>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F07C08C-5DAB-C235-9098-B93F1FDA1C1A}"/>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5" name="TextBox 4">
            <a:extLst>
              <a:ext uri="{FF2B5EF4-FFF2-40B4-BE49-F238E27FC236}">
                <a16:creationId xmlns:a16="http://schemas.microsoft.com/office/drawing/2014/main" id="{E6B3F831-6C66-161C-EA2D-5C3BE9C2933A}"/>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rPr>
              <a:t>AI Skills, Powered by Values</a:t>
            </a:r>
          </a:p>
        </p:txBody>
      </p:sp>
    </p:spTree>
    <p:extLst>
      <p:ext uri="{BB962C8B-B14F-4D97-AF65-F5344CB8AC3E}">
        <p14:creationId xmlns:p14="http://schemas.microsoft.com/office/powerpoint/2010/main" val="4128856880"/>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50" r:id="rId9"/>
    <p:sldLayoutId id="2147483942" r:id="rId10"/>
    <p:sldLayoutId id="2147483943" r:id="rId11"/>
    <p:sldLayoutId id="2147483944" r:id="rId12"/>
  </p:sldLayoutIdLst>
  <p:hf hdr="0"/>
  <p:txStyles>
    <p:titleStyle>
      <a:lvl1pPr algn="l" defTabSz="2072941"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unesco.org/en/artificial-intelligence/recommendation-ethics/cases" TargetMode="Externa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niu.edu/citl/resources/guides/instructional-guide/role-playing.shtml#:~:text=Benefits%20of%20Role%20Playing&amp;text=Enhance%20current%20teaching%20strategies,for%20critical%20observation%20of%20peers" TargetMode="Externa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hbr.org/2020/10/a-practical-guide-to-building-ethical-ai" TargetMode="Externa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interactive-ai-ethics-quiz.herokuapp.com/" TargetMode="Externa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A0DAC-E602-0A8C-DBDD-48B3283D72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5E2A2D-3C0C-B034-4B42-9882F5DE4095}"/>
              </a:ext>
            </a:extLst>
          </p:cNvPr>
          <p:cNvSpPr/>
          <p:nvPr/>
        </p:nvSpPr>
        <p:spPr>
          <a:xfrm>
            <a:off x="0" y="4960212"/>
            <a:ext cx="7559675" cy="5098188"/>
          </a:xfrm>
          <a:prstGeom prst="rect">
            <a:avLst/>
          </a:prstGeom>
          <a:solidFill>
            <a:srgbClr val="702892"/>
          </a:solidFill>
          <a:ln>
            <a:solidFill>
              <a:srgbClr val="E6327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2">
            <a:extLst>
              <a:ext uri="{FF2B5EF4-FFF2-40B4-BE49-F238E27FC236}">
                <a16:creationId xmlns:a16="http://schemas.microsoft.com/office/drawing/2014/main" id="{636E74E6-BEBF-2883-3D3B-E8C3B2E72394}"/>
              </a:ext>
            </a:extLst>
          </p:cNvPr>
          <p:cNvSpPr>
            <a:spLocks noGrp="1"/>
          </p:cNvSpPr>
          <p:nvPr>
            <p:ph type="body" sz="quarter" idx="32"/>
          </p:nvPr>
        </p:nvSpPr>
        <p:spPr>
          <a:xfrm>
            <a:off x="437243" y="3049814"/>
            <a:ext cx="6526988" cy="1500415"/>
          </a:xfrm>
        </p:spPr>
        <p:txBody>
          <a:bodyPr numCol="1"/>
          <a:lstStyle/>
          <a:p>
            <a:r>
              <a:rPr lang="en-US" dirty="0"/>
              <a:t>Interactive activities are essential tools for engaging young people in ethical AI discussions. By combining theory with hands-on experiences, these activities allow youth to explore AI’s ethical dimensions in a more dynamic and engaging way. Practical exercises and role-playing scenarios can help young people critically examine real-world ethical dilemmas, understand diverse perspectives, and develop their ability to engage in thoughtful, informed debates about the implications of AI technologies.</a:t>
            </a:r>
          </a:p>
          <a:p>
            <a:endParaRPr lang="en-US" dirty="0"/>
          </a:p>
          <a:p>
            <a:r>
              <a:rPr lang="en-US" dirty="0"/>
              <a:t>In this subchapter, we will outline several interactive activities designed to stimulate thought, provoke discussion, and help young people actively engage with ethical issues in AI.</a:t>
            </a:r>
          </a:p>
        </p:txBody>
      </p:sp>
      <p:sp>
        <p:nvSpPr>
          <p:cNvPr id="12" name="Text Placeholder 11">
            <a:extLst>
              <a:ext uri="{FF2B5EF4-FFF2-40B4-BE49-F238E27FC236}">
                <a16:creationId xmlns:a16="http://schemas.microsoft.com/office/drawing/2014/main" id="{8A1FA2CD-5523-1411-3154-08C2A607D1FB}"/>
              </a:ext>
            </a:extLst>
          </p:cNvPr>
          <p:cNvSpPr>
            <a:spLocks noGrp="1"/>
          </p:cNvSpPr>
          <p:nvPr>
            <p:ph type="body" sz="quarter" idx="30"/>
          </p:nvPr>
        </p:nvSpPr>
        <p:spPr/>
        <p:txBody>
          <a:bodyPr/>
          <a:lstStyle/>
          <a:p>
            <a:r>
              <a:rPr lang="en-US" dirty="0"/>
              <a:t>Guiding Youth through Ethical AI Discussions</a:t>
            </a:r>
          </a:p>
        </p:txBody>
      </p:sp>
      <p:sp>
        <p:nvSpPr>
          <p:cNvPr id="14" name="Text Placeholder 13">
            <a:extLst>
              <a:ext uri="{FF2B5EF4-FFF2-40B4-BE49-F238E27FC236}">
                <a16:creationId xmlns:a16="http://schemas.microsoft.com/office/drawing/2014/main" id="{AC4CF173-73BB-6112-102C-2D753E136B53}"/>
              </a:ext>
            </a:extLst>
          </p:cNvPr>
          <p:cNvSpPr>
            <a:spLocks noGrp="1"/>
          </p:cNvSpPr>
          <p:nvPr>
            <p:ph type="body" sz="quarter" idx="34"/>
          </p:nvPr>
        </p:nvSpPr>
        <p:spPr>
          <a:xfrm>
            <a:off x="502812" y="2317764"/>
            <a:ext cx="6526638" cy="785535"/>
          </a:xfrm>
        </p:spPr>
        <p:txBody>
          <a:bodyPr/>
          <a:lstStyle/>
          <a:p>
            <a:r>
              <a:rPr lang="en-US" b="1" dirty="0">
                <a:solidFill>
                  <a:srgbClr val="3C3795"/>
                </a:solidFill>
              </a:rPr>
              <a:t>Interactive Activities for Engagement</a:t>
            </a:r>
          </a:p>
        </p:txBody>
      </p:sp>
      <p:sp>
        <p:nvSpPr>
          <p:cNvPr id="7" name="Slide Number Placeholder 9">
            <a:extLst>
              <a:ext uri="{FF2B5EF4-FFF2-40B4-BE49-F238E27FC236}">
                <a16:creationId xmlns:a16="http://schemas.microsoft.com/office/drawing/2014/main" id="{0D7D95CE-DA8E-B54C-35D9-FBF79F972BEE}"/>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t>1</a:t>
            </a:fld>
            <a:endParaRPr lang="en-US" dirty="0"/>
          </a:p>
        </p:txBody>
      </p:sp>
      <p:sp>
        <p:nvSpPr>
          <p:cNvPr id="3" name="Text Placeholder 12">
            <a:extLst>
              <a:ext uri="{FF2B5EF4-FFF2-40B4-BE49-F238E27FC236}">
                <a16:creationId xmlns:a16="http://schemas.microsoft.com/office/drawing/2014/main" id="{702E6A4B-B240-E509-1419-62C17CA57CD3}"/>
              </a:ext>
            </a:extLst>
          </p:cNvPr>
          <p:cNvSpPr txBox="1">
            <a:spLocks/>
          </p:cNvSpPr>
          <p:nvPr/>
        </p:nvSpPr>
        <p:spPr>
          <a:xfrm>
            <a:off x="437243" y="5466320"/>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228600" indent="-228600">
              <a:buFont typeface="Arial" panose="020B0604020202020204" pitchFamily="34" charset="0"/>
              <a:buAutoNum type="arabicPeriod"/>
            </a:pPr>
            <a:r>
              <a:rPr lang="en-US" sz="1400" b="1" dirty="0">
                <a:solidFill>
                  <a:schemeClr val="bg1"/>
                </a:solidFill>
              </a:rPr>
              <a:t>AI Ethics Debate: The Role of AI in Society</a:t>
            </a:r>
          </a:p>
          <a:p>
            <a:pPr marL="228600" indent="-228600">
              <a:buFont typeface="Arial" panose="020B0604020202020204" pitchFamily="34" charset="0"/>
              <a:buAutoNum type="arabicPeriod"/>
            </a:pPr>
            <a:endParaRPr lang="en-US" b="1" dirty="0">
              <a:solidFill>
                <a:schemeClr val="bg1"/>
              </a:solidFill>
            </a:endParaRPr>
          </a:p>
          <a:p>
            <a:r>
              <a:rPr lang="en-US" dirty="0">
                <a:solidFill>
                  <a:schemeClr val="bg1"/>
                </a:solidFill>
              </a:rPr>
              <a:t>One of the most effective ways to engage young people is through structured debates. This activity allows them to consider opposing viewpoints and defend their positions, helping them to think critically about the ethical issues surrounding AI.</a:t>
            </a:r>
          </a:p>
          <a:p>
            <a:endParaRPr lang="en-US" b="1" dirty="0">
              <a:solidFill>
                <a:schemeClr val="bg1"/>
              </a:solidFill>
            </a:endParaRPr>
          </a:p>
          <a:p>
            <a:r>
              <a:rPr lang="en-US" sz="1200" b="1" dirty="0">
                <a:solidFill>
                  <a:schemeClr val="bg1"/>
                </a:solidFill>
              </a:rPr>
              <a:t>Objective:</a:t>
            </a:r>
            <a:r>
              <a:rPr lang="en-US" sz="1200" dirty="0">
                <a:solidFill>
                  <a:schemeClr val="bg1"/>
                </a:solidFill>
              </a:rPr>
              <a:t> </a:t>
            </a:r>
            <a:r>
              <a:rPr lang="en-US" dirty="0">
                <a:solidFill>
                  <a:schemeClr val="bg1"/>
                </a:solidFill>
              </a:rPr>
              <a:t>To explore various ethical dilemmas related to AI and encourage participants to consider both the benefits and challenges associated with AI technologies.</a:t>
            </a:r>
          </a:p>
          <a:p>
            <a:endParaRPr lang="en-US" b="1" dirty="0">
              <a:solidFill>
                <a:schemeClr val="bg1"/>
              </a:solidFill>
            </a:endParaRPr>
          </a:p>
          <a:p>
            <a:r>
              <a:rPr lang="en-US" sz="1200" b="1" dirty="0">
                <a:solidFill>
                  <a:schemeClr val="bg1"/>
                </a:solidFill>
              </a:rPr>
              <a:t>Instructions:</a:t>
            </a:r>
            <a:endParaRPr lang="en-US" sz="1200" dirty="0">
              <a:solidFill>
                <a:schemeClr val="bg1"/>
              </a:solidFill>
            </a:endParaRPr>
          </a:p>
          <a:p>
            <a:pPr marL="171450" indent="-171450">
              <a:buFont typeface="Arial" panose="020B0604020202020204" pitchFamily="34" charset="0"/>
              <a:buChar char="•"/>
            </a:pPr>
            <a:r>
              <a:rPr lang="en-US" b="1" dirty="0">
                <a:solidFill>
                  <a:schemeClr val="bg1"/>
                </a:solidFill>
              </a:rPr>
              <a:t>Divide the group into two teams:</a:t>
            </a:r>
            <a:r>
              <a:rPr lang="en-US" dirty="0">
                <a:solidFill>
                  <a:schemeClr val="bg1"/>
                </a:solidFill>
              </a:rPr>
              <a:t> One team will argue in </a:t>
            </a:r>
            <a:r>
              <a:rPr lang="en-US" dirty="0" err="1">
                <a:solidFill>
                  <a:schemeClr val="bg1"/>
                </a:solidFill>
              </a:rPr>
              <a:t>favour</a:t>
            </a:r>
            <a:r>
              <a:rPr lang="en-US" dirty="0">
                <a:solidFill>
                  <a:schemeClr val="bg1"/>
                </a:solidFill>
              </a:rPr>
              <a:t> of AI technologies, while the other will argue against them, focusing on ethical concerns such as privacy, bias, and the potential loss of jobs.</a:t>
            </a:r>
          </a:p>
          <a:p>
            <a:pPr marL="171450" indent="-171450">
              <a:buFont typeface="Arial" panose="020B0604020202020204" pitchFamily="34" charset="0"/>
              <a:buChar char="•"/>
            </a:pPr>
            <a:r>
              <a:rPr lang="en-US" b="1" dirty="0">
                <a:solidFill>
                  <a:schemeClr val="bg1"/>
                </a:solidFill>
              </a:rPr>
              <a:t>Research the Topic:</a:t>
            </a:r>
            <a:r>
              <a:rPr lang="en-US" dirty="0">
                <a:solidFill>
                  <a:schemeClr val="bg1"/>
                </a:solidFill>
              </a:rPr>
              <a:t> Provide each team with relevant materials and resources on the ethical dilemmas of AI, such as privacy violations, algorithmic bias, and the impact on employment.</a:t>
            </a:r>
          </a:p>
          <a:p>
            <a:pPr marL="171450" indent="-171450">
              <a:buFont typeface="Arial" panose="020B0604020202020204" pitchFamily="34" charset="0"/>
              <a:buChar char="•"/>
            </a:pPr>
            <a:r>
              <a:rPr lang="en-US" b="1" dirty="0">
                <a:solidFill>
                  <a:schemeClr val="bg1"/>
                </a:solidFill>
              </a:rPr>
              <a:t>Set the Debate Rules:</a:t>
            </a:r>
            <a:r>
              <a:rPr lang="en-US" dirty="0">
                <a:solidFill>
                  <a:schemeClr val="bg1"/>
                </a:solidFill>
              </a:rPr>
              <a:t> Each team will have a set time to present their arguments, followed by a rebuttal session and a final summary.</a:t>
            </a:r>
          </a:p>
          <a:p>
            <a:pPr marL="171450" indent="-171450">
              <a:buFont typeface="Arial" panose="020B0604020202020204" pitchFamily="34" charset="0"/>
              <a:buChar char="•"/>
            </a:pPr>
            <a:r>
              <a:rPr lang="en-US" b="1" dirty="0">
                <a:solidFill>
                  <a:schemeClr val="bg1"/>
                </a:solidFill>
              </a:rPr>
              <a:t>Guiding Questions:</a:t>
            </a:r>
            <a:r>
              <a:rPr lang="en-US" dirty="0">
                <a:solidFill>
                  <a:schemeClr val="bg1"/>
                </a:solidFill>
              </a:rPr>
              <a:t> Use questions like, “Can AI be ethically integrated into public systems?” or “What are the potential risks of AI in decision-making?” to guide the debate.</a:t>
            </a:r>
          </a:p>
          <a:p>
            <a:pPr marL="171450" indent="-171450">
              <a:buFont typeface="Arial" panose="020B0604020202020204" pitchFamily="34" charset="0"/>
              <a:buChar char="•"/>
            </a:pPr>
            <a:endParaRPr lang="en-US" dirty="0">
              <a:solidFill>
                <a:schemeClr val="bg1"/>
              </a:solidFill>
            </a:endParaRPr>
          </a:p>
          <a:p>
            <a:r>
              <a:rPr lang="en-US" sz="1200" b="1" dirty="0">
                <a:solidFill>
                  <a:schemeClr val="bg1"/>
                </a:solidFill>
              </a:rPr>
              <a:t>Outcome:</a:t>
            </a:r>
            <a:r>
              <a:rPr lang="en-US" sz="1200" dirty="0">
                <a:solidFill>
                  <a:schemeClr val="bg1"/>
                </a:solidFill>
              </a:rPr>
              <a:t> </a:t>
            </a:r>
            <a:r>
              <a:rPr lang="en-US" dirty="0">
                <a:solidFill>
                  <a:schemeClr val="bg1"/>
                </a:solidFill>
              </a:rPr>
              <a:t>This debate will encourage young people to critically examine AI’s ethical implications and sharpen their ability to articulate their views. By engaging with opposing viewpoints, they will learn to evaluate complex ethical issues from multiple perspectives.</a:t>
            </a:r>
          </a:p>
        </p:txBody>
      </p:sp>
    </p:spTree>
    <p:extLst>
      <p:ext uri="{BB962C8B-B14F-4D97-AF65-F5344CB8AC3E}">
        <p14:creationId xmlns:p14="http://schemas.microsoft.com/office/powerpoint/2010/main" val="347002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B123C-DE23-971C-146B-FDFE0EB8053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F6C7E57-0C16-8C65-97A7-12BAD081D02C}"/>
              </a:ext>
            </a:extLst>
          </p:cNvPr>
          <p:cNvSpPr/>
          <p:nvPr/>
        </p:nvSpPr>
        <p:spPr>
          <a:xfrm>
            <a:off x="-1"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 Placeholder 11">
            <a:extLst>
              <a:ext uri="{FF2B5EF4-FFF2-40B4-BE49-F238E27FC236}">
                <a16:creationId xmlns:a16="http://schemas.microsoft.com/office/drawing/2014/main" id="{9D0BA93A-2112-F692-6946-C5C6CBA6596A}"/>
              </a:ext>
            </a:extLst>
          </p:cNvPr>
          <p:cNvSpPr>
            <a:spLocks noGrp="1"/>
          </p:cNvSpPr>
          <p:nvPr>
            <p:ph type="body" sz="quarter" idx="30"/>
          </p:nvPr>
        </p:nvSpPr>
        <p:spPr/>
        <p:txBody>
          <a:bodyPr/>
          <a:lstStyle/>
          <a:p>
            <a:r>
              <a:rPr lang="en-US" dirty="0"/>
              <a:t>Guiding Youth through Ethical AI Discussions</a:t>
            </a:r>
          </a:p>
        </p:txBody>
      </p:sp>
      <p:sp>
        <p:nvSpPr>
          <p:cNvPr id="3" name="Text Placeholder 12">
            <a:extLst>
              <a:ext uri="{FF2B5EF4-FFF2-40B4-BE49-F238E27FC236}">
                <a16:creationId xmlns:a16="http://schemas.microsoft.com/office/drawing/2014/main" id="{C4CD784F-9125-A98B-FBB7-15D20F24CE04}"/>
              </a:ext>
            </a:extLst>
          </p:cNvPr>
          <p:cNvSpPr txBox="1">
            <a:spLocks/>
          </p:cNvSpPr>
          <p:nvPr/>
        </p:nvSpPr>
        <p:spPr>
          <a:xfrm>
            <a:off x="459192" y="2703458"/>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342900" indent="-342900">
              <a:buFont typeface="+mj-lt"/>
              <a:buAutoNum type="arabicPeriod" startAt="2"/>
            </a:pPr>
            <a:r>
              <a:rPr lang="en-US" sz="1400" b="1" dirty="0">
                <a:solidFill>
                  <a:schemeClr val="bg1"/>
                </a:solidFill>
              </a:rPr>
              <a:t>AI in the Real World: Case Study Analysis</a:t>
            </a:r>
          </a:p>
          <a:p>
            <a:endParaRPr lang="en-US" sz="1400" b="1" dirty="0">
              <a:solidFill>
                <a:schemeClr val="bg1"/>
              </a:solidFill>
            </a:endParaRPr>
          </a:p>
          <a:p>
            <a:r>
              <a:rPr lang="en-US" dirty="0">
                <a:solidFill>
                  <a:schemeClr val="bg1"/>
                </a:solidFill>
              </a:rPr>
              <a:t>Case studies provide valuable insights into the real-world applications of AI and its ethical implications. By analyzing actual instances of AI technologies in use, young people can better understand how AI can both benefit society and create ethical dilemmas.</a:t>
            </a:r>
          </a:p>
          <a:p>
            <a:endParaRPr lang="en-US" dirty="0">
              <a:solidFill>
                <a:schemeClr val="bg1"/>
              </a:solidFill>
            </a:endParaRPr>
          </a:p>
          <a:p>
            <a:r>
              <a:rPr lang="en-US" sz="1200" b="1" dirty="0">
                <a:solidFill>
                  <a:schemeClr val="bg1"/>
                </a:solidFill>
              </a:rPr>
              <a:t>Objective: </a:t>
            </a:r>
            <a:r>
              <a:rPr lang="en-US" dirty="0">
                <a:solidFill>
                  <a:schemeClr val="bg1"/>
                </a:solidFill>
              </a:rPr>
              <a:t>To allow participants to explore real-life examples of AI applications and discuss their ethical consequences.</a:t>
            </a:r>
          </a:p>
          <a:p>
            <a:endParaRPr lang="en-US" dirty="0">
              <a:solidFill>
                <a:schemeClr val="bg1"/>
              </a:solidFill>
            </a:endParaRPr>
          </a:p>
          <a:p>
            <a:r>
              <a:rPr lang="en-US" sz="1200" b="1" dirty="0">
                <a:solidFill>
                  <a:schemeClr val="bg1"/>
                </a:solidFill>
              </a:rPr>
              <a:t>Instructions:</a:t>
            </a:r>
          </a:p>
          <a:p>
            <a:pPr marL="171450" indent="-171450">
              <a:buFont typeface="Arial" panose="020B0604020202020204" pitchFamily="34" charset="0"/>
              <a:buChar char="•"/>
            </a:pPr>
            <a:r>
              <a:rPr lang="en-US" b="1" dirty="0">
                <a:solidFill>
                  <a:schemeClr val="bg1"/>
                </a:solidFill>
              </a:rPr>
              <a:t>Present a Case Study: </a:t>
            </a:r>
            <a:r>
              <a:rPr lang="en-US" dirty="0">
                <a:solidFill>
                  <a:schemeClr val="bg1"/>
                </a:solidFill>
              </a:rPr>
              <a:t>Choose a case study that highlights an ethical dilemma in AI. For example, you could present the case of a facial recognition system used by law enforcement agencies, or an AI-powered hiring tool that unintentionally discriminates against certain groups of candidates.</a:t>
            </a:r>
          </a:p>
          <a:p>
            <a:pPr marL="171450" indent="-171450">
              <a:buFont typeface="Arial" panose="020B0604020202020204" pitchFamily="34" charset="0"/>
              <a:buChar char="•"/>
            </a:pPr>
            <a:r>
              <a:rPr lang="en-US" b="1" dirty="0">
                <a:solidFill>
                  <a:schemeClr val="bg1"/>
                </a:solidFill>
              </a:rPr>
              <a:t>Group Discussion: </a:t>
            </a:r>
            <a:r>
              <a:rPr lang="en-US" dirty="0">
                <a:solidFill>
                  <a:schemeClr val="bg1"/>
                </a:solidFill>
              </a:rPr>
              <a:t>After presenting the case study, divide the group into smaller teams and have them discuss the ethical issues raised. Encourage them to consider questions like:</a:t>
            </a:r>
          </a:p>
          <a:p>
            <a:pPr marL="549417" lvl="1" indent="-171450">
              <a:buFont typeface="Arial" panose="020B0604020202020204" pitchFamily="34" charset="0"/>
              <a:buChar char="•"/>
            </a:pPr>
            <a:r>
              <a:rPr lang="en-US" sz="1100" dirty="0">
                <a:solidFill>
                  <a:schemeClr val="bg1"/>
                </a:solidFill>
                <a:latin typeface="+mn-lt"/>
              </a:rPr>
              <a:t>What ethical issues arise from this AI technology?</a:t>
            </a:r>
          </a:p>
          <a:p>
            <a:pPr marL="549417" lvl="1" indent="-171450">
              <a:buFont typeface="Arial" panose="020B0604020202020204" pitchFamily="34" charset="0"/>
              <a:buChar char="•"/>
            </a:pPr>
            <a:r>
              <a:rPr lang="en-US" sz="1100" dirty="0">
                <a:solidFill>
                  <a:schemeClr val="bg1"/>
                </a:solidFill>
                <a:latin typeface="+mn-lt"/>
              </a:rPr>
              <a:t>Who is affected by these issues (e.g., individuals, communities, society)?</a:t>
            </a:r>
          </a:p>
          <a:p>
            <a:pPr marL="549417" lvl="1" indent="-171450">
              <a:buFont typeface="Arial" panose="020B0604020202020204" pitchFamily="34" charset="0"/>
              <a:buChar char="•"/>
            </a:pPr>
            <a:r>
              <a:rPr lang="en-US" sz="1100" dirty="0">
                <a:solidFill>
                  <a:schemeClr val="bg1"/>
                </a:solidFill>
                <a:latin typeface="+mn-lt"/>
              </a:rPr>
              <a:t>What steps can be taken to address these issues?</a:t>
            </a:r>
          </a:p>
          <a:p>
            <a:pPr marL="171450" indent="-171450">
              <a:buFont typeface="Arial" panose="020B0604020202020204" pitchFamily="34" charset="0"/>
              <a:buChar char="•"/>
            </a:pPr>
            <a:r>
              <a:rPr lang="en-US" b="1" dirty="0">
                <a:solidFill>
                  <a:schemeClr val="bg1"/>
                </a:solidFill>
                <a:latin typeface="+mn-lt"/>
              </a:rPr>
              <a:t>Present Findings:</a:t>
            </a:r>
            <a:r>
              <a:rPr lang="en-US" dirty="0">
                <a:solidFill>
                  <a:schemeClr val="bg1"/>
                </a:solidFill>
                <a:latin typeface="+mn-lt"/>
              </a:rPr>
              <a:t> Each group should present their analysis, focusing on their proposed solutions to the ethical dilemmas presented in the case study.</a:t>
            </a:r>
          </a:p>
          <a:p>
            <a:pPr marL="171450" indent="-171450">
              <a:buFont typeface="Arial" panose="020B0604020202020204" pitchFamily="34" charset="0"/>
              <a:buChar char="•"/>
            </a:pPr>
            <a:endParaRPr lang="en-US" dirty="0">
              <a:solidFill>
                <a:schemeClr val="bg1"/>
              </a:solidFill>
              <a:latin typeface="+mn-lt"/>
            </a:endParaRPr>
          </a:p>
          <a:p>
            <a:r>
              <a:rPr lang="en-US" sz="1200" b="1" dirty="0">
                <a:solidFill>
                  <a:schemeClr val="bg1"/>
                </a:solidFill>
                <a:latin typeface="+mn-lt"/>
              </a:rPr>
              <a:t>Outcome: </a:t>
            </a:r>
            <a:r>
              <a:rPr lang="en-US" dirty="0">
                <a:solidFill>
                  <a:schemeClr val="bg1"/>
                </a:solidFill>
                <a:latin typeface="+mn-lt"/>
              </a:rPr>
              <a:t>This activity will help young people develop their analytical skills by evaluating AI technologies through an ethical lens. It will also encourage them to consider how they might address AI’s ethical challenges in practical, actionable ways.</a:t>
            </a:r>
          </a:p>
        </p:txBody>
      </p:sp>
      <p:sp>
        <p:nvSpPr>
          <p:cNvPr id="7" name="Slide Number Placeholder 9">
            <a:extLst>
              <a:ext uri="{FF2B5EF4-FFF2-40B4-BE49-F238E27FC236}">
                <a16:creationId xmlns:a16="http://schemas.microsoft.com/office/drawing/2014/main" id="{75D5E45A-6BFD-0A3D-4BDC-006043748817}"/>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t>2</a:t>
            </a:fld>
            <a:endParaRPr lang="en-US" dirty="0"/>
          </a:p>
        </p:txBody>
      </p:sp>
      <p:pic>
        <p:nvPicPr>
          <p:cNvPr id="17" name="Picture 16">
            <a:hlinkClick r:id="rId2"/>
            <a:extLst>
              <a:ext uri="{FF2B5EF4-FFF2-40B4-BE49-F238E27FC236}">
                <a16:creationId xmlns:a16="http://schemas.microsoft.com/office/drawing/2014/main" id="{3F99FAC4-3290-3C8E-D052-C89FAF9E106B}"/>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5400000">
            <a:off x="865030"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9" name="Rectangle 18">
            <a:hlinkClick r:id="rId2"/>
            <a:extLst>
              <a:ext uri="{FF2B5EF4-FFF2-40B4-BE49-F238E27FC236}">
                <a16:creationId xmlns:a16="http://schemas.microsoft.com/office/drawing/2014/main" id="{0B30B167-622F-7DAF-315B-4CC46351FD55}"/>
              </a:ext>
            </a:extLst>
          </p:cNvPr>
          <p:cNvSpPr/>
          <p:nvPr/>
        </p:nvSpPr>
        <p:spPr>
          <a:xfrm>
            <a:off x="-1" y="7563878"/>
            <a:ext cx="3779837" cy="232857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44D31DFE-3220-4FE5-5A52-1DC1776B277B}"/>
              </a:ext>
            </a:extLst>
          </p:cNvPr>
          <p:cNvSpPr txBox="1"/>
          <p:nvPr/>
        </p:nvSpPr>
        <p:spPr>
          <a:xfrm>
            <a:off x="5060863" y="9214448"/>
            <a:ext cx="2096214" cy="461665"/>
          </a:xfrm>
          <a:prstGeom prst="rect">
            <a:avLst/>
          </a:prstGeom>
          <a:noFill/>
        </p:spPr>
        <p:txBody>
          <a:bodyPr wrap="square" rtlCol="0">
            <a:spAutoFit/>
          </a:bodyPr>
          <a:lstStyle/>
          <a:p>
            <a:pPr algn="ctr"/>
            <a:r>
              <a:rPr lang="en-US" sz="1200" b="1" dirty="0"/>
              <a:t>READ: </a:t>
            </a:r>
            <a:r>
              <a:rPr lang="en-US" sz="1200" b="1" i="0" dirty="0">
                <a:solidFill>
                  <a:srgbClr val="000000"/>
                </a:solidFill>
                <a:effectLst/>
                <a:latin typeface="aktiv-grotesk"/>
              </a:rPr>
              <a:t>Artificial Intelligence - examples of ethical dilemmas</a:t>
            </a:r>
          </a:p>
        </p:txBody>
      </p:sp>
      <p:pic>
        <p:nvPicPr>
          <p:cNvPr id="21" name="Picture 20" descr="A black background with a black square&#10;&#10;Description automatically generated with medium confidence">
            <a:extLst>
              <a:ext uri="{FF2B5EF4-FFF2-40B4-BE49-F238E27FC236}">
                <a16:creationId xmlns:a16="http://schemas.microsoft.com/office/drawing/2014/main" id="{F81F5433-7EE9-8037-69A8-EA9A962183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9848660" flipH="1">
            <a:off x="4716298" y="8207699"/>
            <a:ext cx="1349164" cy="1349164"/>
          </a:xfrm>
          <a:prstGeom prst="rect">
            <a:avLst/>
          </a:prstGeom>
        </p:spPr>
      </p:pic>
      <p:pic>
        <p:nvPicPr>
          <p:cNvPr id="23" name="Picture 22" descr="A qr code with a black background&#10;&#10;AI-generated content may be incorrect.">
            <a:hlinkClick r:id="rId2"/>
            <a:extLst>
              <a:ext uri="{FF2B5EF4-FFF2-40B4-BE49-F238E27FC236}">
                <a16:creationId xmlns:a16="http://schemas.microsoft.com/office/drawing/2014/main" id="{1C8353A9-A147-8145-4345-BE7383A589F3}"/>
              </a:ext>
            </a:extLst>
          </p:cNvPr>
          <p:cNvPicPr>
            <a:picLocks noChangeAspect="1"/>
          </p:cNvPicPr>
          <p:nvPr/>
        </p:nvPicPr>
        <p:blipFill>
          <a:blip r:embed="rId5"/>
          <a:stretch>
            <a:fillRect/>
          </a:stretch>
        </p:blipFill>
        <p:spPr>
          <a:xfrm>
            <a:off x="903274" y="7801646"/>
            <a:ext cx="1871390" cy="1871390"/>
          </a:xfrm>
          <a:prstGeom prst="rect">
            <a:avLst/>
          </a:prstGeom>
        </p:spPr>
      </p:pic>
    </p:spTree>
    <p:extLst>
      <p:ext uri="{BB962C8B-B14F-4D97-AF65-F5344CB8AC3E}">
        <p14:creationId xmlns:p14="http://schemas.microsoft.com/office/powerpoint/2010/main" val="2074666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C76F2-6702-40B5-8A1C-75E5ED32C574}"/>
            </a:ext>
          </a:extLst>
        </p:cNvPr>
        <p:cNvGrpSpPr/>
        <p:nvPr/>
      </p:nvGrpSpPr>
      <p:grpSpPr>
        <a:xfrm>
          <a:off x="0" y="0"/>
          <a:ext cx="0" cy="0"/>
          <a:chOff x="0" y="0"/>
          <a:chExt cx="0" cy="0"/>
        </a:xfrm>
      </p:grpSpPr>
      <p:sp>
        <p:nvSpPr>
          <p:cNvPr id="12" name="Text Placeholder 11">
            <a:extLst>
              <a:ext uri="{FF2B5EF4-FFF2-40B4-BE49-F238E27FC236}">
                <a16:creationId xmlns:a16="http://schemas.microsoft.com/office/drawing/2014/main" id="{7F3F6E42-E851-9A83-340A-0636A204546C}"/>
              </a:ext>
            </a:extLst>
          </p:cNvPr>
          <p:cNvSpPr>
            <a:spLocks noGrp="1"/>
          </p:cNvSpPr>
          <p:nvPr>
            <p:ph type="body" sz="quarter" idx="30"/>
          </p:nvPr>
        </p:nvSpPr>
        <p:spPr/>
        <p:txBody>
          <a:bodyPr/>
          <a:lstStyle/>
          <a:p>
            <a:r>
              <a:rPr lang="en-US" dirty="0"/>
              <a:t>Guiding Youth through Ethical AI Discussions</a:t>
            </a:r>
          </a:p>
        </p:txBody>
      </p:sp>
      <p:sp>
        <p:nvSpPr>
          <p:cNvPr id="7" name="Slide Number Placeholder 9">
            <a:extLst>
              <a:ext uri="{FF2B5EF4-FFF2-40B4-BE49-F238E27FC236}">
                <a16:creationId xmlns:a16="http://schemas.microsoft.com/office/drawing/2014/main" id="{1B152B63-07DC-1144-142D-9A6359E5AB64}"/>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t>3</a:t>
            </a:fld>
            <a:endParaRPr lang="en-US" dirty="0"/>
          </a:p>
        </p:txBody>
      </p:sp>
      <p:sp>
        <p:nvSpPr>
          <p:cNvPr id="9" name="Rectangle 8">
            <a:extLst>
              <a:ext uri="{FF2B5EF4-FFF2-40B4-BE49-F238E27FC236}">
                <a16:creationId xmlns:a16="http://schemas.microsoft.com/office/drawing/2014/main" id="{5201BAB4-32D0-AA4D-1F50-CA80B805C9C6}"/>
              </a:ext>
            </a:extLst>
          </p:cNvPr>
          <p:cNvSpPr/>
          <p:nvPr/>
        </p:nvSpPr>
        <p:spPr>
          <a:xfrm>
            <a:off x="-1"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4FD050CD-08AB-7E1F-C514-4D04EBF517D0}"/>
              </a:ext>
            </a:extLst>
          </p:cNvPr>
          <p:cNvSpPr/>
          <p:nvPr/>
        </p:nvSpPr>
        <p:spPr>
          <a:xfrm>
            <a:off x="-1" y="2317764"/>
            <a:ext cx="7559675" cy="5098188"/>
          </a:xfrm>
          <a:prstGeom prst="rect">
            <a:avLst/>
          </a:prstGeom>
          <a:solidFill>
            <a:srgbClr val="3171A7"/>
          </a:solidFill>
          <a:ln>
            <a:solidFill>
              <a:srgbClr val="3171A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 Placeholder 12">
            <a:extLst>
              <a:ext uri="{FF2B5EF4-FFF2-40B4-BE49-F238E27FC236}">
                <a16:creationId xmlns:a16="http://schemas.microsoft.com/office/drawing/2014/main" id="{33846423-EC66-4C82-D8FD-A5E6CE9AA738}"/>
              </a:ext>
            </a:extLst>
          </p:cNvPr>
          <p:cNvSpPr txBox="1">
            <a:spLocks/>
          </p:cNvSpPr>
          <p:nvPr/>
        </p:nvSpPr>
        <p:spPr>
          <a:xfrm>
            <a:off x="459192" y="2590439"/>
            <a:ext cx="6526988" cy="4552837"/>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US" sz="1400" b="1" dirty="0">
                <a:solidFill>
                  <a:schemeClr val="bg1"/>
                </a:solidFill>
                <a:latin typeface="+mn-lt"/>
              </a:rPr>
              <a:t>3</a:t>
            </a:r>
            <a:r>
              <a:rPr lang="en-US" sz="1600" b="1" dirty="0">
                <a:solidFill>
                  <a:schemeClr val="bg1"/>
                </a:solidFill>
                <a:latin typeface="+mn-lt"/>
              </a:rPr>
              <a:t>. </a:t>
            </a:r>
            <a:r>
              <a:rPr lang="en-US" sz="1400" b="1" dirty="0">
                <a:solidFill>
                  <a:schemeClr val="bg1"/>
                </a:solidFill>
                <a:latin typeface="+mn-lt"/>
              </a:rPr>
              <a:t>Role-Playing: Who is Responsible?</a:t>
            </a:r>
          </a:p>
          <a:p>
            <a:endParaRPr lang="en-US" b="1" dirty="0">
              <a:solidFill>
                <a:schemeClr val="bg1"/>
              </a:solidFill>
              <a:latin typeface="+mn-lt"/>
            </a:endParaRPr>
          </a:p>
          <a:p>
            <a:r>
              <a:rPr lang="en-US" dirty="0">
                <a:solidFill>
                  <a:schemeClr val="bg1"/>
                </a:solidFill>
                <a:latin typeface="+mn-lt"/>
              </a:rPr>
              <a:t>Role-playing activities can help young people empathize with various stakeholders involved in AI-related ethical dilemmas. This exercise helps participants consider how different individuals or organizations might approach ethical issues and the impact of their decisions on others.</a:t>
            </a:r>
          </a:p>
          <a:p>
            <a:endParaRPr lang="en-US" b="1" dirty="0">
              <a:solidFill>
                <a:schemeClr val="bg1"/>
              </a:solidFill>
              <a:latin typeface="+mn-lt"/>
            </a:endParaRPr>
          </a:p>
          <a:p>
            <a:r>
              <a:rPr lang="en-US" sz="1200" b="1" dirty="0">
                <a:solidFill>
                  <a:schemeClr val="bg1"/>
                </a:solidFill>
                <a:latin typeface="+mn-lt"/>
              </a:rPr>
              <a:t>Objective:</a:t>
            </a:r>
            <a:r>
              <a:rPr lang="en-US" sz="1200" dirty="0">
                <a:solidFill>
                  <a:schemeClr val="bg1"/>
                </a:solidFill>
                <a:latin typeface="+mn-lt"/>
              </a:rPr>
              <a:t> </a:t>
            </a:r>
            <a:r>
              <a:rPr lang="en-US" dirty="0">
                <a:solidFill>
                  <a:schemeClr val="bg1"/>
                </a:solidFill>
                <a:latin typeface="+mn-lt"/>
              </a:rPr>
              <a:t>To engage youth in exploring accountability and responsibility in AI systems.</a:t>
            </a:r>
          </a:p>
          <a:p>
            <a:endParaRPr lang="en-US" b="1" dirty="0">
              <a:solidFill>
                <a:schemeClr val="bg1"/>
              </a:solidFill>
              <a:latin typeface="+mn-lt"/>
            </a:endParaRPr>
          </a:p>
          <a:p>
            <a:r>
              <a:rPr lang="en-US" sz="1200" b="1" dirty="0">
                <a:solidFill>
                  <a:schemeClr val="bg1"/>
                </a:solidFill>
                <a:latin typeface="+mn-lt"/>
              </a:rPr>
              <a:t>Instructions:</a:t>
            </a:r>
            <a:endParaRPr lang="en-US" sz="1200" dirty="0">
              <a:solidFill>
                <a:schemeClr val="bg1"/>
              </a:solidFill>
              <a:latin typeface="+mn-lt"/>
            </a:endParaRPr>
          </a:p>
          <a:p>
            <a:pPr marL="171450" indent="-171450">
              <a:buFont typeface="Arial" panose="020B0604020202020204" pitchFamily="34" charset="0"/>
              <a:buChar char="•"/>
            </a:pPr>
            <a:r>
              <a:rPr lang="en-US" b="1" dirty="0">
                <a:solidFill>
                  <a:schemeClr val="bg1"/>
                </a:solidFill>
                <a:latin typeface="+mn-lt"/>
              </a:rPr>
              <a:t>Assign Roles:</a:t>
            </a:r>
            <a:r>
              <a:rPr lang="en-US" dirty="0">
                <a:solidFill>
                  <a:schemeClr val="bg1"/>
                </a:solidFill>
                <a:latin typeface="+mn-lt"/>
              </a:rPr>
              <a:t> Provide participants with different roles to play in a scenario where an AI system causes an ethical dilemma. Examples of roles include:</a:t>
            </a:r>
          </a:p>
          <a:p>
            <a:pPr marL="549417" lvl="1" indent="-171450">
              <a:buFont typeface="Arial" panose="020B0604020202020204" pitchFamily="34" charset="0"/>
              <a:buChar char="•"/>
            </a:pPr>
            <a:r>
              <a:rPr lang="en-US" sz="1100" dirty="0">
                <a:solidFill>
                  <a:schemeClr val="bg1"/>
                </a:solidFill>
                <a:latin typeface="+mn-lt"/>
              </a:rPr>
              <a:t>The developer who created the AI system.</a:t>
            </a:r>
          </a:p>
          <a:p>
            <a:pPr marL="549417" lvl="1" indent="-171450">
              <a:buFont typeface="Arial" panose="020B0604020202020204" pitchFamily="34" charset="0"/>
              <a:buChar char="•"/>
            </a:pPr>
            <a:r>
              <a:rPr lang="en-US" sz="1100" dirty="0">
                <a:solidFill>
                  <a:schemeClr val="bg1"/>
                </a:solidFill>
                <a:latin typeface="+mn-lt"/>
              </a:rPr>
              <a:t>The government regulator responsible for overseeing AI use.</a:t>
            </a:r>
          </a:p>
          <a:p>
            <a:pPr marL="549417" lvl="1" indent="-171450">
              <a:buFont typeface="Arial" panose="020B0604020202020204" pitchFamily="34" charset="0"/>
              <a:buChar char="•"/>
            </a:pPr>
            <a:r>
              <a:rPr lang="en-US" sz="1100" dirty="0">
                <a:solidFill>
                  <a:schemeClr val="bg1"/>
                </a:solidFill>
                <a:latin typeface="+mn-lt"/>
              </a:rPr>
              <a:t>A consumer who is impacted by the AI’s decisions.</a:t>
            </a:r>
          </a:p>
          <a:p>
            <a:pPr marL="549417" lvl="1" indent="-171450">
              <a:buFont typeface="Arial" panose="020B0604020202020204" pitchFamily="34" charset="0"/>
              <a:buChar char="•"/>
            </a:pPr>
            <a:r>
              <a:rPr lang="en-US" sz="1100" dirty="0">
                <a:solidFill>
                  <a:schemeClr val="bg1"/>
                </a:solidFill>
                <a:latin typeface="+mn-lt"/>
              </a:rPr>
              <a:t>An activist advocating for the responsible use of AI.</a:t>
            </a:r>
          </a:p>
          <a:p>
            <a:pPr marL="171450" indent="-171450">
              <a:buFont typeface="Arial" panose="020B0604020202020204" pitchFamily="34" charset="0"/>
              <a:buChar char="•"/>
            </a:pPr>
            <a:r>
              <a:rPr lang="en-US" b="1" dirty="0">
                <a:solidFill>
                  <a:schemeClr val="bg1"/>
                </a:solidFill>
                <a:latin typeface="+mn-lt"/>
              </a:rPr>
              <a:t>Scenario Setup:</a:t>
            </a:r>
            <a:r>
              <a:rPr lang="en-US" dirty="0">
                <a:solidFill>
                  <a:schemeClr val="bg1"/>
                </a:solidFill>
                <a:latin typeface="+mn-lt"/>
              </a:rPr>
              <a:t> Present a scenario, such as a biased AI system used for loan approvals that disproportionately denies credit to people from certain communities. The participants will debate who is responsible for the harm caused by the AI system.</a:t>
            </a:r>
          </a:p>
          <a:p>
            <a:pPr marL="171450" indent="-171450">
              <a:buFont typeface="Arial" panose="020B0604020202020204" pitchFamily="34" charset="0"/>
              <a:buChar char="•"/>
            </a:pPr>
            <a:r>
              <a:rPr lang="en-US" b="1" dirty="0">
                <a:solidFill>
                  <a:schemeClr val="bg1"/>
                </a:solidFill>
                <a:latin typeface="+mn-lt"/>
              </a:rPr>
              <a:t>Discussion and Decision-Making:</a:t>
            </a:r>
            <a:r>
              <a:rPr lang="en-US" dirty="0">
                <a:solidFill>
                  <a:schemeClr val="bg1"/>
                </a:solidFill>
                <a:latin typeface="+mn-lt"/>
              </a:rPr>
              <a:t> Each role-holder must argue their position and suggest actions to remedy the ethical issue. After a set time, allow the participants to discuss and vote on the best course of action to address the dilemma.</a:t>
            </a:r>
          </a:p>
          <a:p>
            <a:pPr marL="171450" indent="-171450">
              <a:buFont typeface="Arial" panose="020B0604020202020204" pitchFamily="34" charset="0"/>
              <a:buChar char="•"/>
            </a:pPr>
            <a:endParaRPr lang="en-US" dirty="0">
              <a:solidFill>
                <a:schemeClr val="bg1"/>
              </a:solidFill>
              <a:latin typeface="+mn-lt"/>
            </a:endParaRPr>
          </a:p>
          <a:p>
            <a:r>
              <a:rPr lang="en-US" sz="1200" b="1" dirty="0">
                <a:solidFill>
                  <a:schemeClr val="bg1"/>
                </a:solidFill>
                <a:latin typeface="+mn-lt"/>
              </a:rPr>
              <a:t>Outcome:</a:t>
            </a:r>
            <a:r>
              <a:rPr lang="en-US" sz="1200" dirty="0">
                <a:solidFill>
                  <a:schemeClr val="bg1"/>
                </a:solidFill>
                <a:latin typeface="+mn-lt"/>
              </a:rPr>
              <a:t> </a:t>
            </a:r>
            <a:r>
              <a:rPr lang="en-US" dirty="0">
                <a:solidFill>
                  <a:schemeClr val="bg1"/>
                </a:solidFill>
                <a:latin typeface="+mn-lt"/>
              </a:rPr>
              <a:t>This role-playing activity will help youth consider the perspectives of multiple stakeholders and think critically about accountability in AI systems. It will encourage them to reflect on the complex nature of responsibility in the digital age and how various parties contribute to ethical decision-making.</a:t>
            </a:r>
          </a:p>
          <a:p>
            <a:endParaRPr lang="en-US" dirty="0">
              <a:solidFill>
                <a:schemeClr val="bg1"/>
              </a:solidFill>
              <a:latin typeface="+mn-lt"/>
            </a:endParaRPr>
          </a:p>
        </p:txBody>
      </p:sp>
      <p:pic>
        <p:nvPicPr>
          <p:cNvPr id="10" name="Picture 9">
            <a:hlinkClick r:id="rId2"/>
            <a:extLst>
              <a:ext uri="{FF2B5EF4-FFF2-40B4-BE49-F238E27FC236}">
                <a16:creationId xmlns:a16="http://schemas.microsoft.com/office/drawing/2014/main" id="{B6FBF50E-3FC7-881F-760B-61F289F6BEDC}"/>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16200000" flipH="1">
            <a:off x="3706399"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5CDDDCF8-4015-059C-CED9-FA204DE2A725}"/>
              </a:ext>
            </a:extLst>
          </p:cNvPr>
          <p:cNvSpPr/>
          <p:nvPr/>
        </p:nvSpPr>
        <p:spPr>
          <a:xfrm>
            <a:off x="3779836" y="7573052"/>
            <a:ext cx="3779837" cy="2328578"/>
          </a:xfrm>
          <a:prstGeom prst="rect">
            <a:avLst/>
          </a:prstGeom>
          <a:solidFill>
            <a:srgbClr val="3171A7"/>
          </a:solidFill>
          <a:ln>
            <a:solidFill>
              <a:srgbClr val="2E7E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a:extLst>
              <a:ext uri="{FF2B5EF4-FFF2-40B4-BE49-F238E27FC236}">
                <a16:creationId xmlns:a16="http://schemas.microsoft.com/office/drawing/2014/main" id="{020DA50A-5E34-822E-4F93-C77C87D18FC2}"/>
              </a:ext>
            </a:extLst>
          </p:cNvPr>
          <p:cNvSpPr txBox="1"/>
          <p:nvPr/>
        </p:nvSpPr>
        <p:spPr>
          <a:xfrm>
            <a:off x="459192" y="9211371"/>
            <a:ext cx="2096214" cy="646331"/>
          </a:xfrm>
          <a:prstGeom prst="rect">
            <a:avLst/>
          </a:prstGeom>
          <a:noFill/>
        </p:spPr>
        <p:txBody>
          <a:bodyPr wrap="square" rtlCol="0">
            <a:spAutoFit/>
          </a:bodyPr>
          <a:lstStyle/>
          <a:p>
            <a:pPr algn="ctr"/>
            <a:r>
              <a:rPr lang="en-US" sz="1200" b="1" dirty="0"/>
              <a:t>READ: </a:t>
            </a:r>
            <a:r>
              <a:rPr lang="en-US" sz="1200" b="1" i="0" dirty="0">
                <a:solidFill>
                  <a:srgbClr val="000000"/>
                </a:solidFill>
                <a:effectLst/>
                <a:latin typeface="aktiv-grotesk"/>
              </a:rPr>
              <a:t>Role Playing | Center for Innovative Teaching and Learning</a:t>
            </a:r>
          </a:p>
        </p:txBody>
      </p:sp>
      <p:pic>
        <p:nvPicPr>
          <p:cNvPr id="16" name="Picture 15" descr="A black background with a black square&#10;&#10;Description automatically generated with medium confidence">
            <a:extLst>
              <a:ext uri="{FF2B5EF4-FFF2-40B4-BE49-F238E27FC236}">
                <a16:creationId xmlns:a16="http://schemas.microsoft.com/office/drawing/2014/main" id="{BFADCA8B-66FB-3A5F-CAA0-3E8962CEE4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751340">
            <a:off x="1449125" y="8204622"/>
            <a:ext cx="1349164" cy="1349164"/>
          </a:xfrm>
          <a:prstGeom prst="rect">
            <a:avLst/>
          </a:prstGeom>
        </p:spPr>
      </p:pic>
      <p:pic>
        <p:nvPicPr>
          <p:cNvPr id="17" name="Picture 16">
            <a:hlinkClick r:id="rId2"/>
            <a:extLst>
              <a:ext uri="{FF2B5EF4-FFF2-40B4-BE49-F238E27FC236}">
                <a16:creationId xmlns:a16="http://schemas.microsoft.com/office/drawing/2014/main" id="{07861AF2-AC1A-F773-B8A6-B247C7902367}"/>
              </a:ext>
            </a:extLst>
          </p:cNvPr>
          <p:cNvPicPr>
            <a:picLocks noChangeAspect="1"/>
          </p:cNvPicPr>
          <p:nvPr/>
        </p:nvPicPr>
        <p:blipFill>
          <a:blip r:embed="rId5"/>
          <a:srcRect/>
          <a:stretch/>
        </p:blipFill>
        <p:spPr>
          <a:xfrm>
            <a:off x="4734059" y="7801646"/>
            <a:ext cx="1871390" cy="1871390"/>
          </a:xfrm>
          <a:prstGeom prst="rect">
            <a:avLst/>
          </a:prstGeom>
        </p:spPr>
      </p:pic>
    </p:spTree>
    <p:extLst>
      <p:ext uri="{BB962C8B-B14F-4D97-AF65-F5344CB8AC3E}">
        <p14:creationId xmlns:p14="http://schemas.microsoft.com/office/powerpoint/2010/main" val="28482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AF39C-0EF2-2C88-4581-2270E834BE2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97F6522-DF76-EE17-AFCF-5243683805E2}"/>
              </a:ext>
            </a:extLst>
          </p:cNvPr>
          <p:cNvSpPr/>
          <p:nvPr/>
        </p:nvSpPr>
        <p:spPr>
          <a:xfrm>
            <a:off x="-1" y="2317764"/>
            <a:ext cx="7559675" cy="5098188"/>
          </a:xfrm>
          <a:prstGeom prst="rect">
            <a:avLst/>
          </a:prstGeom>
          <a:solidFill>
            <a:srgbClr val="3171A7"/>
          </a:solidFill>
          <a:ln>
            <a:solidFill>
              <a:srgbClr val="3171A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7C69641B-F8EC-9987-505F-A0B332216BA2}"/>
              </a:ext>
            </a:extLst>
          </p:cNvPr>
          <p:cNvSpPr/>
          <p:nvPr/>
        </p:nvSpPr>
        <p:spPr>
          <a:xfrm>
            <a:off x="0" y="2317764"/>
            <a:ext cx="7559675" cy="509818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7DD0A94F-DDB5-F613-5C70-462C03A12075}"/>
              </a:ext>
            </a:extLst>
          </p:cNvPr>
          <p:cNvSpPr>
            <a:spLocks noGrp="1"/>
          </p:cNvSpPr>
          <p:nvPr>
            <p:ph type="body" sz="quarter" idx="30"/>
          </p:nvPr>
        </p:nvSpPr>
        <p:spPr/>
        <p:txBody>
          <a:bodyPr/>
          <a:lstStyle/>
          <a:p>
            <a:r>
              <a:rPr lang="en-US" dirty="0"/>
              <a:t>Guiding Youth through Ethical AI Discussions</a:t>
            </a:r>
          </a:p>
        </p:txBody>
      </p:sp>
      <p:sp>
        <p:nvSpPr>
          <p:cNvPr id="7" name="Slide Number Placeholder 9">
            <a:extLst>
              <a:ext uri="{FF2B5EF4-FFF2-40B4-BE49-F238E27FC236}">
                <a16:creationId xmlns:a16="http://schemas.microsoft.com/office/drawing/2014/main" id="{EFB19DF3-B925-14E0-614B-26DCE9055574}"/>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t>4</a:t>
            </a:fld>
            <a:endParaRPr lang="en-US" dirty="0"/>
          </a:p>
        </p:txBody>
      </p:sp>
      <p:sp>
        <p:nvSpPr>
          <p:cNvPr id="3" name="Text Placeholder 12">
            <a:extLst>
              <a:ext uri="{FF2B5EF4-FFF2-40B4-BE49-F238E27FC236}">
                <a16:creationId xmlns:a16="http://schemas.microsoft.com/office/drawing/2014/main" id="{304379AB-A10C-C4E6-332A-5CA64FCF726E}"/>
              </a:ext>
            </a:extLst>
          </p:cNvPr>
          <p:cNvSpPr txBox="1">
            <a:spLocks/>
          </p:cNvSpPr>
          <p:nvPr/>
        </p:nvSpPr>
        <p:spPr>
          <a:xfrm>
            <a:off x="437243" y="2823872"/>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228600" indent="-228600">
              <a:buFont typeface="+mj-lt"/>
              <a:buAutoNum type="arabicPeriod" startAt="4"/>
            </a:pPr>
            <a:r>
              <a:rPr lang="en-US" sz="1400" b="1" dirty="0">
                <a:solidFill>
                  <a:schemeClr val="bg1"/>
                </a:solidFill>
              </a:rPr>
              <a:t>Design Your Ethical AI</a:t>
            </a:r>
          </a:p>
          <a:p>
            <a:pPr marL="228600" indent="-228600">
              <a:buFont typeface="Arial" panose="020B0604020202020204" pitchFamily="34" charset="0"/>
              <a:buAutoNum type="arabicPeriod" startAt="4"/>
            </a:pPr>
            <a:endParaRPr lang="en-US" b="1" dirty="0">
              <a:solidFill>
                <a:schemeClr val="bg1"/>
              </a:solidFill>
            </a:endParaRPr>
          </a:p>
          <a:p>
            <a:r>
              <a:rPr lang="en-US" dirty="0">
                <a:solidFill>
                  <a:schemeClr val="bg1"/>
                </a:solidFill>
              </a:rPr>
              <a:t>This creative activity allows young people to think through the process of designing an AI system from scratch while considering its ethical implications. By engaging in this hands-on activity, participants will gain a better understanding of how ethical principles can be embedded into the development process.</a:t>
            </a:r>
          </a:p>
          <a:p>
            <a:endParaRPr lang="en-US" b="1" dirty="0">
              <a:solidFill>
                <a:schemeClr val="bg1"/>
              </a:solidFill>
            </a:endParaRPr>
          </a:p>
          <a:p>
            <a:r>
              <a:rPr lang="en-US" sz="1200" b="1" dirty="0">
                <a:solidFill>
                  <a:schemeClr val="bg1"/>
                </a:solidFill>
              </a:rPr>
              <a:t>Objective:</a:t>
            </a:r>
            <a:r>
              <a:rPr lang="en-US" sz="1200" dirty="0">
                <a:solidFill>
                  <a:schemeClr val="bg1"/>
                </a:solidFill>
              </a:rPr>
              <a:t> </a:t>
            </a:r>
            <a:r>
              <a:rPr lang="en-US" dirty="0">
                <a:solidFill>
                  <a:schemeClr val="bg1"/>
                </a:solidFill>
              </a:rPr>
              <a:t>To encourage youth to think about how AI systems can be designed in ways that align with ethical principles.</a:t>
            </a:r>
          </a:p>
          <a:p>
            <a:endParaRPr lang="en-US" b="1" dirty="0">
              <a:solidFill>
                <a:schemeClr val="bg1"/>
              </a:solidFill>
            </a:endParaRPr>
          </a:p>
          <a:p>
            <a:r>
              <a:rPr lang="en-US" sz="1200" b="1" dirty="0">
                <a:solidFill>
                  <a:schemeClr val="bg1"/>
                </a:solidFill>
              </a:rPr>
              <a:t>Instructions:</a:t>
            </a:r>
            <a:endParaRPr lang="en-US" sz="1200" dirty="0">
              <a:solidFill>
                <a:schemeClr val="bg1"/>
              </a:solidFill>
            </a:endParaRPr>
          </a:p>
          <a:p>
            <a:pPr marL="171450" indent="-171450">
              <a:buFont typeface="Arial" panose="020B0604020202020204" pitchFamily="34" charset="0"/>
              <a:buChar char="•"/>
            </a:pPr>
            <a:r>
              <a:rPr lang="en-US" b="1" dirty="0">
                <a:solidFill>
                  <a:schemeClr val="bg1"/>
                </a:solidFill>
              </a:rPr>
              <a:t>Team Formation: </a:t>
            </a:r>
            <a:r>
              <a:rPr lang="en-US" dirty="0">
                <a:solidFill>
                  <a:schemeClr val="bg1"/>
                </a:solidFill>
              </a:rPr>
              <a:t>Divide participants into small teams and give each team the task of designing an AI system. They could choose a specific application, such as an AI for hiring, healthcare diagnostics, or smart city management.</a:t>
            </a:r>
          </a:p>
          <a:p>
            <a:pPr marL="171450" indent="-171450">
              <a:buFont typeface="Arial" panose="020B0604020202020204" pitchFamily="34" charset="0"/>
              <a:buChar char="•"/>
            </a:pPr>
            <a:r>
              <a:rPr lang="en-US" b="1" dirty="0">
                <a:solidFill>
                  <a:schemeClr val="bg1"/>
                </a:solidFill>
              </a:rPr>
              <a:t>Ethical Design: </a:t>
            </a:r>
            <a:r>
              <a:rPr lang="en-US" dirty="0">
                <a:solidFill>
                  <a:schemeClr val="bg1"/>
                </a:solidFill>
              </a:rPr>
              <a:t>Each team must consider and integrate ethical principles into their design. They should discuss and address issues such as fairness, transparency, data privacy, and inclusivity.</a:t>
            </a:r>
          </a:p>
          <a:p>
            <a:pPr marL="171450" indent="-171450">
              <a:buFont typeface="Arial" panose="020B0604020202020204" pitchFamily="34" charset="0"/>
              <a:buChar char="•"/>
            </a:pPr>
            <a:r>
              <a:rPr lang="en-US" b="1" dirty="0">
                <a:solidFill>
                  <a:schemeClr val="bg1"/>
                </a:solidFill>
              </a:rPr>
              <a:t>Presentation: </a:t>
            </a:r>
            <a:r>
              <a:rPr lang="en-US" dirty="0">
                <a:solidFill>
                  <a:schemeClr val="bg1"/>
                </a:solidFill>
              </a:rPr>
              <a:t>After designing their AI system, each team will present their system and explain how they incorporated ethical principles into the design. They should also discuss the potential ethical challenges their AI system might face and how they would address them.</a:t>
            </a:r>
          </a:p>
          <a:p>
            <a:endParaRPr lang="en-US" sz="1200" b="1" dirty="0">
              <a:solidFill>
                <a:schemeClr val="bg1"/>
              </a:solidFill>
            </a:endParaRPr>
          </a:p>
          <a:p>
            <a:r>
              <a:rPr lang="en-US" sz="1200" b="1" dirty="0">
                <a:solidFill>
                  <a:schemeClr val="bg1"/>
                </a:solidFill>
              </a:rPr>
              <a:t>Outcome:</a:t>
            </a:r>
            <a:r>
              <a:rPr lang="en-US" sz="1200" dirty="0">
                <a:solidFill>
                  <a:schemeClr val="bg1"/>
                </a:solidFill>
              </a:rPr>
              <a:t> </a:t>
            </a:r>
            <a:r>
              <a:rPr lang="en-US" dirty="0">
                <a:solidFill>
                  <a:schemeClr val="bg1"/>
                </a:solidFill>
              </a:rPr>
              <a:t>This activity fosters creativity and ethical thinking, allowing young people to actively participate in the process of designing AI systems that prioritize ethical considerations. It helps them understand that ethical AI design is not an afterthought but a critical aspect of the development process.</a:t>
            </a:r>
          </a:p>
        </p:txBody>
      </p:sp>
      <p:pic>
        <p:nvPicPr>
          <p:cNvPr id="10" name="Picture 9">
            <a:hlinkClick r:id="rId2"/>
            <a:extLst>
              <a:ext uri="{FF2B5EF4-FFF2-40B4-BE49-F238E27FC236}">
                <a16:creationId xmlns:a16="http://schemas.microsoft.com/office/drawing/2014/main" id="{CFC4CB71-A431-2B31-A0C8-ECCA31FF6556}"/>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5400000">
            <a:off x="865030"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CACDE819-E852-E225-BB8B-B0EC12681479}"/>
              </a:ext>
            </a:extLst>
          </p:cNvPr>
          <p:cNvSpPr/>
          <p:nvPr/>
        </p:nvSpPr>
        <p:spPr>
          <a:xfrm>
            <a:off x="-1" y="7563878"/>
            <a:ext cx="3779837" cy="232857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8506D9D3-4475-CD2A-937C-5F3796302434}"/>
              </a:ext>
            </a:extLst>
          </p:cNvPr>
          <p:cNvSpPr txBox="1"/>
          <p:nvPr/>
        </p:nvSpPr>
        <p:spPr>
          <a:xfrm>
            <a:off x="5060863" y="9214448"/>
            <a:ext cx="2096214" cy="461665"/>
          </a:xfrm>
          <a:prstGeom prst="rect">
            <a:avLst/>
          </a:prstGeom>
          <a:noFill/>
        </p:spPr>
        <p:txBody>
          <a:bodyPr wrap="square" rtlCol="0">
            <a:spAutoFit/>
          </a:bodyPr>
          <a:lstStyle/>
          <a:p>
            <a:pPr algn="ctr"/>
            <a:r>
              <a:rPr lang="en-US" sz="1200" b="1" dirty="0"/>
              <a:t>READ: </a:t>
            </a:r>
            <a:r>
              <a:rPr lang="en-US" sz="1200" b="1" i="0" dirty="0">
                <a:solidFill>
                  <a:srgbClr val="000000"/>
                </a:solidFill>
                <a:effectLst/>
                <a:latin typeface="aktiv-grotesk"/>
              </a:rPr>
              <a:t>Artificial Intelligence - examples of ethical dilemmas</a:t>
            </a:r>
          </a:p>
        </p:txBody>
      </p:sp>
      <p:pic>
        <p:nvPicPr>
          <p:cNvPr id="16" name="Picture 15" descr="A black background with a black square&#10;&#10;Description automatically generated with medium confidence">
            <a:extLst>
              <a:ext uri="{FF2B5EF4-FFF2-40B4-BE49-F238E27FC236}">
                <a16:creationId xmlns:a16="http://schemas.microsoft.com/office/drawing/2014/main" id="{F9B49980-8D44-BEE4-7299-D2AF6F1EAD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9848660" flipH="1">
            <a:off x="4716298" y="8207699"/>
            <a:ext cx="1349164" cy="1349164"/>
          </a:xfrm>
          <a:prstGeom prst="rect">
            <a:avLst/>
          </a:prstGeom>
        </p:spPr>
      </p:pic>
      <p:pic>
        <p:nvPicPr>
          <p:cNvPr id="17" name="Picture 16">
            <a:hlinkClick r:id="rId2"/>
            <a:extLst>
              <a:ext uri="{FF2B5EF4-FFF2-40B4-BE49-F238E27FC236}">
                <a16:creationId xmlns:a16="http://schemas.microsoft.com/office/drawing/2014/main" id="{E6393B46-B9AC-3DB2-9E55-223EB7BFD935}"/>
              </a:ext>
            </a:extLst>
          </p:cNvPr>
          <p:cNvPicPr>
            <a:picLocks noChangeAspect="1"/>
          </p:cNvPicPr>
          <p:nvPr/>
        </p:nvPicPr>
        <p:blipFill>
          <a:blip r:embed="rId5"/>
          <a:srcRect/>
          <a:stretch/>
        </p:blipFill>
        <p:spPr>
          <a:xfrm>
            <a:off x="903274" y="7801646"/>
            <a:ext cx="1871390" cy="1871390"/>
          </a:xfrm>
          <a:prstGeom prst="rect">
            <a:avLst/>
          </a:prstGeom>
        </p:spPr>
      </p:pic>
    </p:spTree>
    <p:extLst>
      <p:ext uri="{BB962C8B-B14F-4D97-AF65-F5344CB8AC3E}">
        <p14:creationId xmlns:p14="http://schemas.microsoft.com/office/powerpoint/2010/main" val="97570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ED98A-91E4-5E97-472E-2C068569BEB7}"/>
            </a:ext>
          </a:extLst>
        </p:cNvPr>
        <p:cNvGrpSpPr/>
        <p:nvPr/>
      </p:nvGrpSpPr>
      <p:grpSpPr>
        <a:xfrm>
          <a:off x="0" y="0"/>
          <a:ext cx="0" cy="0"/>
          <a:chOff x="0" y="0"/>
          <a:chExt cx="0" cy="0"/>
        </a:xfrm>
      </p:grpSpPr>
      <p:sp>
        <p:nvSpPr>
          <p:cNvPr id="12" name="Text Placeholder 11">
            <a:extLst>
              <a:ext uri="{FF2B5EF4-FFF2-40B4-BE49-F238E27FC236}">
                <a16:creationId xmlns:a16="http://schemas.microsoft.com/office/drawing/2014/main" id="{85C8BD57-8B52-5487-3ECB-80C93ACC4275}"/>
              </a:ext>
            </a:extLst>
          </p:cNvPr>
          <p:cNvSpPr>
            <a:spLocks noGrp="1"/>
          </p:cNvSpPr>
          <p:nvPr>
            <p:ph type="body" sz="quarter" idx="30"/>
          </p:nvPr>
        </p:nvSpPr>
        <p:spPr/>
        <p:txBody>
          <a:bodyPr/>
          <a:lstStyle/>
          <a:p>
            <a:r>
              <a:rPr lang="en-US" dirty="0"/>
              <a:t>Guiding Youth through Ethical AI Discussions</a:t>
            </a:r>
          </a:p>
        </p:txBody>
      </p:sp>
      <p:sp>
        <p:nvSpPr>
          <p:cNvPr id="7" name="Slide Number Placeholder 9">
            <a:extLst>
              <a:ext uri="{FF2B5EF4-FFF2-40B4-BE49-F238E27FC236}">
                <a16:creationId xmlns:a16="http://schemas.microsoft.com/office/drawing/2014/main" id="{F424FB1A-AAA2-FB5E-A317-EC86FF8A2D37}"/>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t>5</a:t>
            </a:fld>
            <a:endParaRPr lang="en-US" dirty="0"/>
          </a:p>
        </p:txBody>
      </p:sp>
      <p:sp>
        <p:nvSpPr>
          <p:cNvPr id="9" name="Rectangle 8">
            <a:extLst>
              <a:ext uri="{FF2B5EF4-FFF2-40B4-BE49-F238E27FC236}">
                <a16:creationId xmlns:a16="http://schemas.microsoft.com/office/drawing/2014/main" id="{D6E3D824-5AF0-1807-FBEF-20B8EC3E8261}"/>
              </a:ext>
            </a:extLst>
          </p:cNvPr>
          <p:cNvSpPr/>
          <p:nvPr/>
        </p:nvSpPr>
        <p:spPr>
          <a:xfrm>
            <a:off x="0" y="2317764"/>
            <a:ext cx="7559675" cy="509818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013E5F76-C92C-0F72-B1A0-5DFF783766E5}"/>
              </a:ext>
            </a:extLst>
          </p:cNvPr>
          <p:cNvSpPr/>
          <p:nvPr/>
        </p:nvSpPr>
        <p:spPr>
          <a:xfrm>
            <a:off x="0"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 Placeholder 12">
            <a:extLst>
              <a:ext uri="{FF2B5EF4-FFF2-40B4-BE49-F238E27FC236}">
                <a16:creationId xmlns:a16="http://schemas.microsoft.com/office/drawing/2014/main" id="{A0491036-CF7B-96AA-7ABB-F09F9E2A84E7}"/>
              </a:ext>
            </a:extLst>
          </p:cNvPr>
          <p:cNvSpPr txBox="1">
            <a:spLocks/>
          </p:cNvSpPr>
          <p:nvPr/>
        </p:nvSpPr>
        <p:spPr>
          <a:xfrm>
            <a:off x="459193" y="2703458"/>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342900" indent="-342900">
              <a:buFont typeface="+mj-lt"/>
              <a:buAutoNum type="arabicPeriod" startAt="5"/>
            </a:pPr>
            <a:r>
              <a:rPr lang="en-US" sz="1400" b="1" dirty="0">
                <a:solidFill>
                  <a:schemeClr val="bg1"/>
                </a:solidFill>
              </a:rPr>
              <a:t>AI Ethics Quiz</a:t>
            </a:r>
          </a:p>
          <a:p>
            <a:endParaRPr lang="en-US" sz="1400" b="1" dirty="0">
              <a:solidFill>
                <a:schemeClr val="bg1"/>
              </a:solidFill>
            </a:endParaRPr>
          </a:p>
          <a:p>
            <a:r>
              <a:rPr lang="en-US" dirty="0">
                <a:solidFill>
                  <a:schemeClr val="bg1"/>
                </a:solidFill>
              </a:rPr>
              <a:t>A fun and interactive way to test and reinforce what young people have learned about AI ethics is through a quiz. This can be done as an individual or team activity, encouraging youth to reflect on key concepts in a lighthearted but educational way.</a:t>
            </a:r>
          </a:p>
          <a:p>
            <a:endParaRPr lang="en-US" dirty="0">
              <a:solidFill>
                <a:schemeClr val="bg1"/>
              </a:solidFill>
            </a:endParaRPr>
          </a:p>
          <a:p>
            <a:r>
              <a:rPr lang="en-US" sz="1200" b="1" dirty="0">
                <a:solidFill>
                  <a:schemeClr val="bg1"/>
                </a:solidFill>
              </a:rPr>
              <a:t>Objective: </a:t>
            </a:r>
            <a:r>
              <a:rPr lang="en-US" dirty="0">
                <a:solidFill>
                  <a:schemeClr val="bg1"/>
                </a:solidFill>
              </a:rPr>
              <a:t>To assess young people’s understanding of AI ethics in a fun and engaging format.</a:t>
            </a:r>
          </a:p>
          <a:p>
            <a:endParaRPr lang="en-US" dirty="0">
              <a:solidFill>
                <a:schemeClr val="bg1"/>
              </a:solidFill>
            </a:endParaRPr>
          </a:p>
          <a:p>
            <a:r>
              <a:rPr lang="en-US" sz="1200" b="1" dirty="0">
                <a:solidFill>
                  <a:schemeClr val="bg1"/>
                </a:solidFill>
              </a:rPr>
              <a:t>Instructions:</a:t>
            </a:r>
          </a:p>
          <a:p>
            <a:pPr marL="171450" indent="-171450">
              <a:buFont typeface="Arial" panose="020B0604020202020204" pitchFamily="34" charset="0"/>
              <a:buChar char="•"/>
            </a:pPr>
            <a:r>
              <a:rPr lang="en-US" b="1" dirty="0">
                <a:solidFill>
                  <a:schemeClr val="bg1"/>
                </a:solidFill>
              </a:rPr>
              <a:t>Prepare Questions: </a:t>
            </a:r>
            <a:r>
              <a:rPr lang="en-US" dirty="0">
                <a:solidFill>
                  <a:schemeClr val="bg1"/>
                </a:solidFill>
              </a:rPr>
              <a:t>Create a series of multiple-choice or short-answer questions based on the content covered in the discussions and activities. Questions could cover topics such as:</a:t>
            </a:r>
            <a:endParaRPr lang="en-US" sz="1100" dirty="0">
              <a:solidFill>
                <a:schemeClr val="bg1"/>
              </a:solidFill>
              <a:latin typeface="+mn-lt"/>
            </a:endParaRPr>
          </a:p>
          <a:p>
            <a:pPr marL="549417" lvl="1" indent="-171450">
              <a:buFont typeface="Arial" panose="020B0604020202020204" pitchFamily="34" charset="0"/>
              <a:buChar char="•"/>
            </a:pPr>
            <a:r>
              <a:rPr lang="en-US" sz="1100" dirty="0">
                <a:solidFill>
                  <a:schemeClr val="bg1"/>
                </a:solidFill>
                <a:latin typeface="+mn-lt"/>
              </a:rPr>
              <a:t>What is algorithmic bias?</a:t>
            </a:r>
          </a:p>
          <a:p>
            <a:pPr marL="549417" lvl="1" indent="-171450">
              <a:buFont typeface="Arial" panose="020B0604020202020204" pitchFamily="34" charset="0"/>
              <a:buChar char="•"/>
            </a:pPr>
            <a:r>
              <a:rPr lang="en-US" sz="1100" dirty="0">
                <a:solidFill>
                  <a:schemeClr val="bg1"/>
                </a:solidFill>
                <a:latin typeface="+mn-lt"/>
              </a:rPr>
              <a:t>Why is transparency important in AI systems?</a:t>
            </a:r>
          </a:p>
          <a:p>
            <a:pPr marL="549417" lvl="1" indent="-171450">
              <a:buFont typeface="Arial" panose="020B0604020202020204" pitchFamily="34" charset="0"/>
              <a:buChar char="•"/>
            </a:pPr>
            <a:r>
              <a:rPr lang="en-US" sz="1100" dirty="0">
                <a:solidFill>
                  <a:schemeClr val="bg1"/>
                </a:solidFill>
                <a:latin typeface="+mn-lt"/>
              </a:rPr>
              <a:t>What are the potential risks of AI in decision-making?</a:t>
            </a:r>
          </a:p>
          <a:p>
            <a:pPr marL="549417" lvl="1" indent="-171450">
              <a:buFont typeface="Arial" panose="020B0604020202020204" pitchFamily="34" charset="0"/>
              <a:buChar char="•"/>
            </a:pPr>
            <a:r>
              <a:rPr lang="en-US" sz="1100" dirty="0">
                <a:solidFill>
                  <a:schemeClr val="bg1"/>
                </a:solidFill>
                <a:latin typeface="+mn-lt"/>
              </a:rPr>
              <a:t>Who is responsible when AI systems cause harm?</a:t>
            </a:r>
          </a:p>
          <a:p>
            <a:pPr marL="171450" indent="-171450">
              <a:buFont typeface="Arial" panose="020B0604020202020204" pitchFamily="34" charset="0"/>
              <a:buChar char="•"/>
            </a:pPr>
            <a:r>
              <a:rPr lang="en-US" b="1" dirty="0">
                <a:solidFill>
                  <a:schemeClr val="bg1"/>
                </a:solidFill>
                <a:latin typeface="+mn-lt"/>
              </a:rPr>
              <a:t>Conduct the Quiz:</a:t>
            </a:r>
            <a:r>
              <a:rPr lang="en-US" dirty="0">
                <a:solidFill>
                  <a:schemeClr val="bg1"/>
                </a:solidFill>
                <a:latin typeface="+mn-lt"/>
              </a:rPr>
              <a:t> Ask the questions aloud or display them on a screen. Participants can answer individually or as teams, and the correct answers should be explained after each question.</a:t>
            </a:r>
          </a:p>
          <a:p>
            <a:pPr marL="171450" indent="-171450">
              <a:buFont typeface="Arial" panose="020B0604020202020204" pitchFamily="34" charset="0"/>
              <a:buChar char="•"/>
            </a:pPr>
            <a:endParaRPr lang="en-US" dirty="0">
              <a:solidFill>
                <a:schemeClr val="bg1"/>
              </a:solidFill>
              <a:latin typeface="+mn-lt"/>
            </a:endParaRPr>
          </a:p>
          <a:p>
            <a:r>
              <a:rPr lang="en-US" sz="1200" b="1" dirty="0">
                <a:solidFill>
                  <a:schemeClr val="bg1"/>
                </a:solidFill>
                <a:latin typeface="+mn-lt"/>
              </a:rPr>
              <a:t>Outcome: </a:t>
            </a:r>
            <a:r>
              <a:rPr lang="en-US" dirty="0">
                <a:solidFill>
                  <a:schemeClr val="bg1"/>
                </a:solidFill>
                <a:latin typeface="+mn-lt"/>
              </a:rPr>
              <a:t>This quiz helps reinforce the learning process and provides an opportunity for youth to test their knowledge. It’s a fun way to encourage reflection and solidify understanding of key ethical AI concepts.</a:t>
            </a:r>
          </a:p>
        </p:txBody>
      </p:sp>
      <p:pic>
        <p:nvPicPr>
          <p:cNvPr id="10" name="Picture 9">
            <a:hlinkClick r:id="rId2"/>
            <a:extLst>
              <a:ext uri="{FF2B5EF4-FFF2-40B4-BE49-F238E27FC236}">
                <a16:creationId xmlns:a16="http://schemas.microsoft.com/office/drawing/2014/main" id="{11DE1293-913F-C67C-CE3E-687D2FA04EC1}"/>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16200000" flipH="1">
            <a:off x="3706399"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9754414E-BEBE-8ACF-FE77-A8DBB9946A63}"/>
              </a:ext>
            </a:extLst>
          </p:cNvPr>
          <p:cNvSpPr/>
          <p:nvPr/>
        </p:nvSpPr>
        <p:spPr>
          <a:xfrm>
            <a:off x="3779836" y="7573052"/>
            <a:ext cx="3779837" cy="232857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a:extLst>
              <a:ext uri="{FF2B5EF4-FFF2-40B4-BE49-F238E27FC236}">
                <a16:creationId xmlns:a16="http://schemas.microsoft.com/office/drawing/2014/main" id="{CA40D9C1-AB0C-01AE-98DE-EA2CA79DA96D}"/>
              </a:ext>
            </a:extLst>
          </p:cNvPr>
          <p:cNvSpPr txBox="1"/>
          <p:nvPr/>
        </p:nvSpPr>
        <p:spPr>
          <a:xfrm>
            <a:off x="459192" y="9211371"/>
            <a:ext cx="2096214" cy="461665"/>
          </a:xfrm>
          <a:prstGeom prst="rect">
            <a:avLst/>
          </a:prstGeom>
          <a:noFill/>
        </p:spPr>
        <p:txBody>
          <a:bodyPr wrap="square" rtlCol="0">
            <a:spAutoFit/>
          </a:bodyPr>
          <a:lstStyle/>
          <a:p>
            <a:pPr algn="ctr"/>
            <a:r>
              <a:rPr lang="en-US" sz="1200" b="1" dirty="0"/>
              <a:t>READ: </a:t>
            </a:r>
            <a:r>
              <a:rPr lang="en-US" sz="1200" b="1" i="0" dirty="0">
                <a:solidFill>
                  <a:srgbClr val="000000"/>
                </a:solidFill>
                <a:effectLst/>
                <a:latin typeface="aktiv-grotesk"/>
              </a:rPr>
              <a:t>Interactive AI Ethics Quiz</a:t>
            </a:r>
          </a:p>
        </p:txBody>
      </p:sp>
      <p:pic>
        <p:nvPicPr>
          <p:cNvPr id="16" name="Picture 15" descr="A black background with a black square&#10;&#10;Description automatically generated with medium confidence">
            <a:extLst>
              <a:ext uri="{FF2B5EF4-FFF2-40B4-BE49-F238E27FC236}">
                <a16:creationId xmlns:a16="http://schemas.microsoft.com/office/drawing/2014/main" id="{C364C4EF-4AD6-2A2D-B7F2-8052E7C33F4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751340">
            <a:off x="1449125" y="8204622"/>
            <a:ext cx="1349164" cy="1349164"/>
          </a:xfrm>
          <a:prstGeom prst="rect">
            <a:avLst/>
          </a:prstGeom>
        </p:spPr>
      </p:pic>
      <p:pic>
        <p:nvPicPr>
          <p:cNvPr id="17" name="Picture 16">
            <a:hlinkClick r:id="rId2"/>
            <a:extLst>
              <a:ext uri="{FF2B5EF4-FFF2-40B4-BE49-F238E27FC236}">
                <a16:creationId xmlns:a16="http://schemas.microsoft.com/office/drawing/2014/main" id="{27AEB596-A69C-2413-8BE0-CFBCD40CA689}"/>
              </a:ext>
            </a:extLst>
          </p:cNvPr>
          <p:cNvPicPr>
            <a:picLocks noChangeAspect="1"/>
          </p:cNvPicPr>
          <p:nvPr/>
        </p:nvPicPr>
        <p:blipFill>
          <a:blip r:embed="rId5"/>
          <a:srcRect/>
          <a:stretch/>
        </p:blipFill>
        <p:spPr>
          <a:xfrm>
            <a:off x="4734059" y="7801646"/>
            <a:ext cx="1871390" cy="1871390"/>
          </a:xfrm>
          <a:prstGeom prst="rect">
            <a:avLst/>
          </a:prstGeom>
        </p:spPr>
      </p:pic>
    </p:spTree>
    <p:extLst>
      <p:ext uri="{BB962C8B-B14F-4D97-AF65-F5344CB8AC3E}">
        <p14:creationId xmlns:p14="http://schemas.microsoft.com/office/powerpoint/2010/main" val="2818440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105B6-AD45-CB37-332E-E3C76E931891}"/>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3BF268A1-916B-2111-3469-A344B9BC35EB}"/>
              </a:ext>
            </a:extLst>
          </p:cNvPr>
          <p:cNvSpPr/>
          <p:nvPr/>
        </p:nvSpPr>
        <p:spPr>
          <a:xfrm>
            <a:off x="-13709" y="8949447"/>
            <a:ext cx="7559675" cy="96303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4787A894-94BB-A82C-6521-0290D38D7E80}"/>
              </a:ext>
            </a:extLst>
          </p:cNvPr>
          <p:cNvSpPr/>
          <p:nvPr/>
        </p:nvSpPr>
        <p:spPr>
          <a:xfrm>
            <a:off x="-13707" y="7859949"/>
            <a:ext cx="7559675" cy="1089498"/>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C326D266-35E5-3DD6-E7A8-D8409F7D933B}"/>
              </a:ext>
            </a:extLst>
          </p:cNvPr>
          <p:cNvSpPr/>
          <p:nvPr/>
        </p:nvSpPr>
        <p:spPr>
          <a:xfrm>
            <a:off x="-13708" y="6770451"/>
            <a:ext cx="7559675" cy="108949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5A511709-FB71-CB5A-E77E-75964182F14D}"/>
              </a:ext>
            </a:extLst>
          </p:cNvPr>
          <p:cNvSpPr/>
          <p:nvPr/>
        </p:nvSpPr>
        <p:spPr>
          <a:xfrm>
            <a:off x="-13707" y="5680953"/>
            <a:ext cx="7559675" cy="1089498"/>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1EEB9F73-3622-DF28-BB03-5E512F72ED7A}"/>
              </a:ext>
            </a:extLst>
          </p:cNvPr>
          <p:cNvSpPr/>
          <p:nvPr/>
        </p:nvSpPr>
        <p:spPr>
          <a:xfrm>
            <a:off x="-13707" y="4263065"/>
            <a:ext cx="7559675" cy="141788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533304C4-2D1C-DB70-6268-842B8EABFCC9}"/>
              </a:ext>
            </a:extLst>
          </p:cNvPr>
          <p:cNvSpPr/>
          <p:nvPr/>
        </p:nvSpPr>
        <p:spPr>
          <a:xfrm>
            <a:off x="0" y="2966936"/>
            <a:ext cx="7559675" cy="1293914"/>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2">
            <a:extLst>
              <a:ext uri="{FF2B5EF4-FFF2-40B4-BE49-F238E27FC236}">
                <a16:creationId xmlns:a16="http://schemas.microsoft.com/office/drawing/2014/main" id="{38AB9E5D-00D8-56BA-A48D-78260EF5B8DD}"/>
              </a:ext>
            </a:extLst>
          </p:cNvPr>
          <p:cNvSpPr>
            <a:spLocks noGrp="1"/>
          </p:cNvSpPr>
          <p:nvPr>
            <p:ph type="body" sz="quarter" idx="32"/>
          </p:nvPr>
        </p:nvSpPr>
        <p:spPr>
          <a:xfrm>
            <a:off x="836579" y="3049814"/>
            <a:ext cx="6127652" cy="7082544"/>
          </a:xfrm>
        </p:spPr>
        <p:txBody>
          <a:bodyPr numCol="1"/>
          <a:lstStyle/>
          <a:p>
            <a:pPr>
              <a:buNone/>
            </a:pPr>
            <a:r>
              <a:rPr lang="en-US" sz="1600" b="1" dirty="0">
                <a:solidFill>
                  <a:schemeClr val="bg1"/>
                </a:solidFill>
              </a:rPr>
              <a:t>Prepare the Groundwork</a:t>
            </a:r>
          </a:p>
          <a:p>
            <a:pPr marL="355600" indent="-171450">
              <a:buFont typeface="Wingdings" panose="05000000000000000000" pitchFamily="2" charset="2"/>
              <a:buChar char="q"/>
            </a:pPr>
            <a:r>
              <a:rPr lang="en-US" dirty="0" err="1">
                <a:solidFill>
                  <a:schemeClr val="bg1"/>
                </a:solidFill>
              </a:rPr>
              <a:t>Familiarise</a:t>
            </a:r>
            <a:r>
              <a:rPr lang="en-US" dirty="0">
                <a:solidFill>
                  <a:schemeClr val="bg1"/>
                </a:solidFill>
              </a:rPr>
              <a:t> yourself with key ethical principles (e.g. transparency, fairness, accountability, data protection).</a:t>
            </a:r>
          </a:p>
          <a:p>
            <a:pPr marL="355600" indent="-171450">
              <a:buFont typeface="Wingdings" panose="05000000000000000000" pitchFamily="2" charset="2"/>
              <a:buChar char="q"/>
            </a:pPr>
            <a:r>
              <a:rPr lang="en-US" dirty="0">
                <a:solidFill>
                  <a:schemeClr val="bg1"/>
                </a:solidFill>
              </a:rPr>
              <a:t>Review relevant frameworks (EU AI Act, GDPR, UNESCO Ethics of AI).</a:t>
            </a:r>
          </a:p>
          <a:p>
            <a:pPr marL="355600" indent="-171450">
              <a:buFont typeface="Wingdings" panose="05000000000000000000" pitchFamily="2" charset="2"/>
              <a:buChar char="q"/>
            </a:pPr>
            <a:r>
              <a:rPr lang="en-US" dirty="0">
                <a:solidFill>
                  <a:schemeClr val="bg1"/>
                </a:solidFill>
              </a:rPr>
              <a:t>Assess your group’s digital literacy and prior knowledge of AI.</a:t>
            </a:r>
          </a:p>
          <a:p>
            <a:pPr marL="355600" indent="-171450">
              <a:buFont typeface="Wingdings" panose="05000000000000000000" pitchFamily="2" charset="2"/>
              <a:buChar char="q"/>
            </a:pPr>
            <a:r>
              <a:rPr lang="en-US" dirty="0">
                <a:solidFill>
                  <a:schemeClr val="bg1"/>
                </a:solidFill>
              </a:rPr>
              <a:t>Choose case studies that are age-appropriate and culturally relevant.</a:t>
            </a:r>
          </a:p>
          <a:p>
            <a:endParaRPr lang="en-US" dirty="0">
              <a:solidFill>
                <a:schemeClr val="bg1"/>
              </a:solidFill>
            </a:endParaRPr>
          </a:p>
          <a:p>
            <a:pPr>
              <a:buNone/>
            </a:pPr>
            <a:r>
              <a:rPr lang="en-US" sz="1600" b="1" dirty="0">
                <a:solidFill>
                  <a:schemeClr val="bg1"/>
                </a:solidFill>
              </a:rPr>
              <a:t>Design an Inclusive and Engaging Session</a:t>
            </a:r>
          </a:p>
          <a:p>
            <a:pPr marL="355600" indent="-171450">
              <a:buFont typeface="Wingdings" panose="05000000000000000000" pitchFamily="2" charset="2"/>
              <a:buChar char="q"/>
            </a:pPr>
            <a:r>
              <a:rPr lang="en-US" dirty="0">
                <a:solidFill>
                  <a:schemeClr val="bg1"/>
                </a:solidFill>
              </a:rPr>
              <a:t>Use real-life examples (e.g. biased recruitment tools, facial recognition, hallucinations in chatbots).</a:t>
            </a:r>
          </a:p>
          <a:p>
            <a:pPr marL="355600" indent="-171450">
              <a:buFont typeface="Wingdings" panose="05000000000000000000" pitchFamily="2" charset="2"/>
              <a:buChar char="q"/>
            </a:pPr>
            <a:r>
              <a:rPr lang="en-US" dirty="0">
                <a:solidFill>
                  <a:schemeClr val="bg1"/>
                </a:solidFill>
              </a:rPr>
              <a:t>Balance technical concepts with social impact discussions.</a:t>
            </a:r>
          </a:p>
          <a:p>
            <a:pPr marL="355600" indent="-171450">
              <a:buFont typeface="Wingdings" panose="05000000000000000000" pitchFamily="2" charset="2"/>
              <a:buChar char="q"/>
            </a:pPr>
            <a:r>
              <a:rPr lang="en-US" dirty="0">
                <a:solidFill>
                  <a:schemeClr val="bg1"/>
                </a:solidFill>
              </a:rPr>
              <a:t>Encourage critical thinking through questions like:</a:t>
            </a:r>
          </a:p>
          <a:p>
            <a:pPr marL="623888" indent="-171450"/>
            <a:r>
              <a:rPr lang="en-US" i="1" dirty="0">
                <a:solidFill>
                  <a:schemeClr val="bg1"/>
                </a:solidFill>
              </a:rPr>
              <a:t>“Should AI decide who gets a job?” </a:t>
            </a:r>
          </a:p>
          <a:p>
            <a:pPr marL="623888" indent="-171450"/>
            <a:r>
              <a:rPr lang="en-US" i="1" dirty="0">
                <a:solidFill>
                  <a:schemeClr val="bg1"/>
                </a:solidFill>
              </a:rPr>
              <a:t>“Is it ethical to use AI in education or policing?”</a:t>
            </a:r>
            <a:endParaRPr lang="en-US" dirty="0">
              <a:solidFill>
                <a:schemeClr val="bg1"/>
              </a:solidFill>
            </a:endParaRPr>
          </a:p>
          <a:p>
            <a:pPr marL="355600" indent="-171450">
              <a:buFont typeface="Wingdings" panose="05000000000000000000" pitchFamily="2" charset="2"/>
              <a:buChar char="q"/>
            </a:pPr>
            <a:r>
              <a:rPr lang="en-US" dirty="0">
                <a:solidFill>
                  <a:schemeClr val="bg1"/>
                </a:solidFill>
              </a:rPr>
              <a:t>Include different viewpoints and promote open dialogue.</a:t>
            </a:r>
          </a:p>
          <a:p>
            <a:pPr marL="171450" indent="-171450">
              <a:buFont typeface="Wingdings" panose="05000000000000000000" pitchFamily="2" charset="2"/>
              <a:buChar char="q"/>
            </a:pPr>
            <a:endParaRPr lang="en-US" dirty="0">
              <a:solidFill>
                <a:schemeClr val="bg1"/>
              </a:solidFill>
            </a:endParaRPr>
          </a:p>
          <a:p>
            <a:pPr>
              <a:buNone/>
            </a:pPr>
            <a:r>
              <a:rPr lang="en-US" sz="1600" b="1" dirty="0">
                <a:solidFill>
                  <a:schemeClr val="bg1"/>
                </a:solidFill>
              </a:rPr>
              <a:t>Use Interactive Learning Methods</a:t>
            </a:r>
          </a:p>
          <a:p>
            <a:pPr marL="355600" indent="-171450">
              <a:buFont typeface="Wingdings" panose="05000000000000000000" pitchFamily="2" charset="2"/>
              <a:buChar char="q"/>
            </a:pPr>
            <a:r>
              <a:rPr lang="en-US" dirty="0">
                <a:solidFill>
                  <a:schemeClr val="bg1"/>
                </a:solidFill>
              </a:rPr>
              <a:t>Incorporate multimedia (videos, infographics, simulations).</a:t>
            </a:r>
          </a:p>
          <a:p>
            <a:pPr marL="355600" indent="-171450">
              <a:buFont typeface="Wingdings" panose="05000000000000000000" pitchFamily="2" charset="2"/>
              <a:buChar char="q"/>
            </a:pPr>
            <a:r>
              <a:rPr lang="en-US" dirty="0">
                <a:solidFill>
                  <a:schemeClr val="bg1"/>
                </a:solidFill>
              </a:rPr>
              <a:t>Use interactive tools (e.g. AI Fairness 360 demos, Google’s What-If Tool).</a:t>
            </a:r>
          </a:p>
          <a:p>
            <a:pPr marL="355600" indent="-171450">
              <a:buFont typeface="Wingdings" panose="05000000000000000000" pitchFamily="2" charset="2"/>
              <a:buChar char="q"/>
            </a:pPr>
            <a:r>
              <a:rPr lang="en-US" dirty="0">
                <a:solidFill>
                  <a:schemeClr val="bg1"/>
                </a:solidFill>
              </a:rPr>
              <a:t>Run ethical dilemmas or roleplay debates (“You are a developer… what do you do?”).</a:t>
            </a:r>
          </a:p>
          <a:p>
            <a:pPr marL="355600" indent="-171450">
              <a:buFont typeface="Wingdings" panose="05000000000000000000" pitchFamily="2" charset="2"/>
              <a:buChar char="q"/>
            </a:pPr>
            <a:r>
              <a:rPr lang="en-US" dirty="0">
                <a:solidFill>
                  <a:schemeClr val="bg1"/>
                </a:solidFill>
              </a:rPr>
              <a:t>Use a short quiz or poll to spark reflection and engagement.</a:t>
            </a:r>
          </a:p>
          <a:p>
            <a:pPr>
              <a:buNone/>
            </a:pPr>
            <a:endParaRPr lang="en-US" b="1" dirty="0">
              <a:solidFill>
                <a:schemeClr val="bg1"/>
              </a:solidFill>
            </a:endParaRPr>
          </a:p>
          <a:p>
            <a:pPr>
              <a:buNone/>
            </a:pPr>
            <a:r>
              <a:rPr lang="en-US" sz="1600" b="1" dirty="0">
                <a:solidFill>
                  <a:schemeClr val="bg1"/>
                </a:solidFill>
              </a:rPr>
              <a:t>Focus on Values and Responsibility</a:t>
            </a:r>
          </a:p>
          <a:p>
            <a:pPr marL="355600" indent="-171450">
              <a:buFont typeface="Wingdings" panose="05000000000000000000" pitchFamily="2" charset="2"/>
              <a:buChar char="q"/>
            </a:pPr>
            <a:r>
              <a:rPr lang="en-US" dirty="0">
                <a:solidFill>
                  <a:schemeClr val="bg1"/>
                </a:solidFill>
              </a:rPr>
              <a:t>Link lessons to digital citizenship, equality, and sustainability.</a:t>
            </a:r>
          </a:p>
          <a:p>
            <a:pPr marL="355600" indent="-171450">
              <a:buFont typeface="Wingdings" panose="05000000000000000000" pitchFamily="2" charset="2"/>
              <a:buChar char="q"/>
            </a:pPr>
            <a:r>
              <a:rPr lang="en-US" dirty="0">
                <a:solidFill>
                  <a:schemeClr val="bg1"/>
                </a:solidFill>
              </a:rPr>
              <a:t>Discuss the human choices behind AI—data selection, design decisions, intended outcomes.</a:t>
            </a:r>
          </a:p>
          <a:p>
            <a:pPr marL="355600" indent="-171450">
              <a:buFont typeface="Wingdings" panose="05000000000000000000" pitchFamily="2" charset="2"/>
              <a:buChar char="q"/>
            </a:pPr>
            <a:r>
              <a:rPr lang="en-US" dirty="0" err="1">
                <a:solidFill>
                  <a:schemeClr val="bg1"/>
                </a:solidFill>
              </a:rPr>
              <a:t>Emphasise</a:t>
            </a:r>
            <a:r>
              <a:rPr lang="en-US" dirty="0">
                <a:solidFill>
                  <a:schemeClr val="bg1"/>
                </a:solidFill>
              </a:rPr>
              <a:t> that “just because we can doesn’t mean we should.”</a:t>
            </a:r>
          </a:p>
          <a:p>
            <a:pPr marL="355600" indent="-171450">
              <a:buFont typeface="Wingdings" panose="05000000000000000000" pitchFamily="2" charset="2"/>
              <a:buChar char="q"/>
            </a:pPr>
            <a:r>
              <a:rPr lang="en-US" dirty="0">
                <a:solidFill>
                  <a:schemeClr val="bg1"/>
                </a:solidFill>
              </a:rPr>
              <a:t>Highlight the importance of diverse, inclusive tech teams to reduce bias.</a:t>
            </a:r>
          </a:p>
          <a:p>
            <a:pPr marL="171450" indent="-171450">
              <a:buFont typeface="Wingdings" panose="05000000000000000000" pitchFamily="2" charset="2"/>
              <a:buChar char="q"/>
            </a:pPr>
            <a:endParaRPr lang="en-US" dirty="0">
              <a:solidFill>
                <a:schemeClr val="bg1"/>
              </a:solidFill>
            </a:endParaRPr>
          </a:p>
          <a:p>
            <a:pPr>
              <a:buNone/>
            </a:pPr>
            <a:r>
              <a:rPr lang="en-US" sz="1600" b="1" dirty="0">
                <a:solidFill>
                  <a:schemeClr val="bg1"/>
                </a:solidFill>
              </a:rPr>
              <a:t>Connect to Daily Life and Future Careers</a:t>
            </a:r>
          </a:p>
          <a:p>
            <a:pPr marL="355600" indent="-171450">
              <a:buFont typeface="Wingdings" panose="05000000000000000000" pitchFamily="2" charset="2"/>
              <a:buChar char="q"/>
            </a:pPr>
            <a:r>
              <a:rPr lang="en-US" dirty="0">
                <a:solidFill>
                  <a:schemeClr val="bg1"/>
                </a:solidFill>
              </a:rPr>
              <a:t>Show how AI affects daily tools (e.g. TikTok algorithms, voice assistants, auto-translation).</a:t>
            </a:r>
          </a:p>
          <a:p>
            <a:pPr marL="355600" indent="-171450">
              <a:buFont typeface="Wingdings" panose="05000000000000000000" pitchFamily="2" charset="2"/>
              <a:buChar char="q"/>
            </a:pPr>
            <a:r>
              <a:rPr lang="en-US" dirty="0">
                <a:solidFill>
                  <a:schemeClr val="bg1"/>
                </a:solidFill>
              </a:rPr>
              <a:t>Explore ethical roles in AI development (AI policy advisor, ethical UX designer, etc.).</a:t>
            </a:r>
          </a:p>
          <a:p>
            <a:pPr marL="355600" indent="-171450">
              <a:buFont typeface="Wingdings" panose="05000000000000000000" pitchFamily="2" charset="2"/>
              <a:buChar char="q"/>
            </a:pPr>
            <a:r>
              <a:rPr lang="en-US" dirty="0">
                <a:solidFill>
                  <a:schemeClr val="bg1"/>
                </a:solidFill>
              </a:rPr>
              <a:t>Invite students to identify ethical risks in apps or AI tools they use.</a:t>
            </a:r>
          </a:p>
          <a:p>
            <a:pPr marL="355600" indent="-171450">
              <a:buFont typeface="Wingdings" panose="05000000000000000000" pitchFamily="2" charset="2"/>
              <a:buChar char="q"/>
            </a:pPr>
            <a:r>
              <a:rPr lang="en-US" dirty="0">
                <a:solidFill>
                  <a:schemeClr val="bg1"/>
                </a:solidFill>
              </a:rPr>
              <a:t>Encourage curiosity: “What problems would you solve with ethical AI?”</a:t>
            </a:r>
          </a:p>
          <a:p>
            <a:pPr marL="171450" indent="-171450">
              <a:buFont typeface="Wingdings" panose="05000000000000000000" pitchFamily="2" charset="2"/>
              <a:buChar char="q"/>
            </a:pPr>
            <a:endParaRPr lang="en-US" dirty="0">
              <a:solidFill>
                <a:schemeClr val="bg1"/>
              </a:solidFill>
            </a:endParaRPr>
          </a:p>
          <a:p>
            <a:pPr>
              <a:buNone/>
            </a:pPr>
            <a:r>
              <a:rPr lang="en-US" sz="1600" b="1" dirty="0">
                <a:solidFill>
                  <a:schemeClr val="bg1"/>
                </a:solidFill>
              </a:rPr>
              <a:t>Evaluate and Reflect</a:t>
            </a:r>
          </a:p>
          <a:p>
            <a:pPr marL="355600" indent="-171450">
              <a:buFont typeface="Wingdings" panose="05000000000000000000" pitchFamily="2" charset="2"/>
              <a:buChar char="q"/>
            </a:pPr>
            <a:r>
              <a:rPr lang="en-US" dirty="0">
                <a:solidFill>
                  <a:schemeClr val="bg1"/>
                </a:solidFill>
              </a:rPr>
              <a:t>Use short feedback forms or reflection exercises.</a:t>
            </a:r>
          </a:p>
          <a:p>
            <a:pPr marL="355600" indent="-171450">
              <a:buFont typeface="Wingdings" panose="05000000000000000000" pitchFamily="2" charset="2"/>
              <a:buChar char="q"/>
            </a:pPr>
            <a:r>
              <a:rPr lang="en-US" dirty="0">
                <a:solidFill>
                  <a:schemeClr val="bg1"/>
                </a:solidFill>
              </a:rPr>
              <a:t>Ask: “What was the most surprising thing you learned?”</a:t>
            </a:r>
          </a:p>
          <a:p>
            <a:pPr marL="355600" indent="-171450">
              <a:buFont typeface="Wingdings" panose="05000000000000000000" pitchFamily="2" charset="2"/>
              <a:buChar char="q"/>
            </a:pPr>
            <a:r>
              <a:rPr lang="en-US" dirty="0">
                <a:solidFill>
                  <a:schemeClr val="bg1"/>
                </a:solidFill>
              </a:rPr>
              <a:t>Adjust future sessions based on engagement, understanding, and feedback.</a:t>
            </a:r>
          </a:p>
        </p:txBody>
      </p:sp>
      <p:sp>
        <p:nvSpPr>
          <p:cNvPr id="12" name="Text Placeholder 11">
            <a:extLst>
              <a:ext uri="{FF2B5EF4-FFF2-40B4-BE49-F238E27FC236}">
                <a16:creationId xmlns:a16="http://schemas.microsoft.com/office/drawing/2014/main" id="{E2ED9F81-05D8-16C2-8072-5039FF049198}"/>
              </a:ext>
            </a:extLst>
          </p:cNvPr>
          <p:cNvSpPr>
            <a:spLocks noGrp="1"/>
          </p:cNvSpPr>
          <p:nvPr>
            <p:ph type="body" sz="quarter" idx="30"/>
          </p:nvPr>
        </p:nvSpPr>
        <p:spPr/>
        <p:txBody>
          <a:bodyPr/>
          <a:lstStyle/>
          <a:p>
            <a:r>
              <a:rPr lang="en-US" dirty="0"/>
              <a:t>How to Conduct Classes on AI and Ethics</a:t>
            </a:r>
          </a:p>
        </p:txBody>
      </p:sp>
      <p:sp>
        <p:nvSpPr>
          <p:cNvPr id="14" name="Text Placeholder 13">
            <a:extLst>
              <a:ext uri="{FF2B5EF4-FFF2-40B4-BE49-F238E27FC236}">
                <a16:creationId xmlns:a16="http://schemas.microsoft.com/office/drawing/2014/main" id="{D957DA6D-5DFD-04DB-9BF0-6A3DBCA91698}"/>
              </a:ext>
            </a:extLst>
          </p:cNvPr>
          <p:cNvSpPr>
            <a:spLocks noGrp="1"/>
          </p:cNvSpPr>
          <p:nvPr>
            <p:ph type="body" sz="quarter" idx="34"/>
          </p:nvPr>
        </p:nvSpPr>
        <p:spPr>
          <a:xfrm>
            <a:off x="502812" y="2317764"/>
            <a:ext cx="6526638" cy="785535"/>
          </a:xfrm>
        </p:spPr>
        <p:txBody>
          <a:bodyPr/>
          <a:lstStyle/>
          <a:p>
            <a:r>
              <a:rPr lang="en-US" b="1" dirty="0">
                <a:solidFill>
                  <a:srgbClr val="3C3795"/>
                </a:solidFill>
              </a:rPr>
              <a:t>A quick, practical checklist for educators and youth workers</a:t>
            </a:r>
          </a:p>
        </p:txBody>
      </p:sp>
      <p:sp>
        <p:nvSpPr>
          <p:cNvPr id="7" name="Slide Number Placeholder 9">
            <a:extLst>
              <a:ext uri="{FF2B5EF4-FFF2-40B4-BE49-F238E27FC236}">
                <a16:creationId xmlns:a16="http://schemas.microsoft.com/office/drawing/2014/main" id="{C3E98823-2E49-6641-F30C-3FC9AD7CB198}"/>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t>6</a:t>
            </a:fld>
            <a:endParaRPr lang="en-US" dirty="0"/>
          </a:p>
        </p:txBody>
      </p:sp>
      <p:sp>
        <p:nvSpPr>
          <p:cNvPr id="15" name="TextBox 14">
            <a:extLst>
              <a:ext uri="{FF2B5EF4-FFF2-40B4-BE49-F238E27FC236}">
                <a16:creationId xmlns:a16="http://schemas.microsoft.com/office/drawing/2014/main" id="{DC720B3C-1640-44B2-6295-3363ECA86A71}"/>
              </a:ext>
            </a:extLst>
          </p:cNvPr>
          <p:cNvSpPr txBox="1"/>
          <p:nvPr/>
        </p:nvSpPr>
        <p:spPr>
          <a:xfrm>
            <a:off x="383358" y="3005106"/>
            <a:ext cx="469803" cy="1200329"/>
          </a:xfrm>
          <a:prstGeom prst="rect">
            <a:avLst/>
          </a:prstGeom>
          <a:noFill/>
        </p:spPr>
        <p:txBody>
          <a:bodyPr wrap="square" rtlCol="0" anchor="ctr">
            <a:spAutoFit/>
          </a:bodyPr>
          <a:lstStyle/>
          <a:p>
            <a:pPr algn="ctr"/>
            <a:r>
              <a:rPr lang="en-GB" sz="7200" dirty="0">
                <a:solidFill>
                  <a:schemeClr val="bg1"/>
                </a:solidFill>
              </a:rPr>
              <a:t>1</a:t>
            </a:r>
          </a:p>
        </p:txBody>
      </p:sp>
      <p:sp>
        <p:nvSpPr>
          <p:cNvPr id="16" name="TextBox 15">
            <a:extLst>
              <a:ext uri="{FF2B5EF4-FFF2-40B4-BE49-F238E27FC236}">
                <a16:creationId xmlns:a16="http://schemas.microsoft.com/office/drawing/2014/main" id="{68F0DD2B-A5F0-B267-8765-DD700F35DA97}"/>
              </a:ext>
            </a:extLst>
          </p:cNvPr>
          <p:cNvSpPr txBox="1"/>
          <p:nvPr/>
        </p:nvSpPr>
        <p:spPr>
          <a:xfrm>
            <a:off x="383357" y="4371844"/>
            <a:ext cx="469803" cy="1200329"/>
          </a:xfrm>
          <a:prstGeom prst="rect">
            <a:avLst/>
          </a:prstGeom>
          <a:noFill/>
        </p:spPr>
        <p:txBody>
          <a:bodyPr wrap="square" rtlCol="0" anchor="ctr">
            <a:spAutoFit/>
          </a:bodyPr>
          <a:lstStyle/>
          <a:p>
            <a:pPr algn="ctr"/>
            <a:r>
              <a:rPr lang="en-GB" sz="7200" dirty="0">
                <a:solidFill>
                  <a:schemeClr val="bg1"/>
                </a:solidFill>
              </a:rPr>
              <a:t>2</a:t>
            </a:r>
          </a:p>
        </p:txBody>
      </p:sp>
      <p:sp>
        <p:nvSpPr>
          <p:cNvPr id="17" name="TextBox 16">
            <a:extLst>
              <a:ext uri="{FF2B5EF4-FFF2-40B4-BE49-F238E27FC236}">
                <a16:creationId xmlns:a16="http://schemas.microsoft.com/office/drawing/2014/main" id="{8A571A7B-3185-B440-7CF5-FCCC3C1D7590}"/>
              </a:ext>
            </a:extLst>
          </p:cNvPr>
          <p:cNvSpPr txBox="1"/>
          <p:nvPr/>
        </p:nvSpPr>
        <p:spPr>
          <a:xfrm>
            <a:off x="383356" y="5616881"/>
            <a:ext cx="469803" cy="1200329"/>
          </a:xfrm>
          <a:prstGeom prst="rect">
            <a:avLst/>
          </a:prstGeom>
          <a:noFill/>
        </p:spPr>
        <p:txBody>
          <a:bodyPr wrap="square" rtlCol="0" anchor="ctr">
            <a:spAutoFit/>
          </a:bodyPr>
          <a:lstStyle/>
          <a:p>
            <a:pPr algn="ctr"/>
            <a:r>
              <a:rPr lang="en-GB" sz="7200" dirty="0">
                <a:solidFill>
                  <a:schemeClr val="bg1"/>
                </a:solidFill>
              </a:rPr>
              <a:t>3</a:t>
            </a:r>
          </a:p>
        </p:txBody>
      </p:sp>
      <p:sp>
        <p:nvSpPr>
          <p:cNvPr id="18" name="TextBox 17">
            <a:extLst>
              <a:ext uri="{FF2B5EF4-FFF2-40B4-BE49-F238E27FC236}">
                <a16:creationId xmlns:a16="http://schemas.microsoft.com/office/drawing/2014/main" id="{B57403CA-6116-27AD-A9E9-F18F15906073}"/>
              </a:ext>
            </a:extLst>
          </p:cNvPr>
          <p:cNvSpPr txBox="1"/>
          <p:nvPr/>
        </p:nvSpPr>
        <p:spPr>
          <a:xfrm>
            <a:off x="383355" y="6706379"/>
            <a:ext cx="469803" cy="1200329"/>
          </a:xfrm>
          <a:prstGeom prst="rect">
            <a:avLst/>
          </a:prstGeom>
          <a:noFill/>
        </p:spPr>
        <p:txBody>
          <a:bodyPr wrap="square" rtlCol="0" anchor="ctr">
            <a:spAutoFit/>
          </a:bodyPr>
          <a:lstStyle/>
          <a:p>
            <a:pPr algn="ctr"/>
            <a:r>
              <a:rPr lang="en-GB" sz="7200" dirty="0">
                <a:solidFill>
                  <a:schemeClr val="bg1"/>
                </a:solidFill>
              </a:rPr>
              <a:t>4</a:t>
            </a:r>
          </a:p>
        </p:txBody>
      </p:sp>
      <p:sp>
        <p:nvSpPr>
          <p:cNvPr id="19" name="TextBox 18">
            <a:extLst>
              <a:ext uri="{FF2B5EF4-FFF2-40B4-BE49-F238E27FC236}">
                <a16:creationId xmlns:a16="http://schemas.microsoft.com/office/drawing/2014/main" id="{E77395C1-7C7D-4300-2FAD-05B6E614AA0E}"/>
              </a:ext>
            </a:extLst>
          </p:cNvPr>
          <p:cNvSpPr txBox="1"/>
          <p:nvPr/>
        </p:nvSpPr>
        <p:spPr>
          <a:xfrm>
            <a:off x="383354" y="7813190"/>
            <a:ext cx="469803" cy="1200329"/>
          </a:xfrm>
          <a:prstGeom prst="rect">
            <a:avLst/>
          </a:prstGeom>
          <a:noFill/>
        </p:spPr>
        <p:txBody>
          <a:bodyPr wrap="square" rtlCol="0" anchor="ctr">
            <a:spAutoFit/>
          </a:bodyPr>
          <a:lstStyle/>
          <a:p>
            <a:pPr algn="ctr"/>
            <a:r>
              <a:rPr lang="en-GB" sz="7200" dirty="0">
                <a:solidFill>
                  <a:schemeClr val="bg1"/>
                </a:solidFill>
              </a:rPr>
              <a:t>5</a:t>
            </a:r>
          </a:p>
        </p:txBody>
      </p:sp>
      <p:sp>
        <p:nvSpPr>
          <p:cNvPr id="20" name="TextBox 19">
            <a:extLst>
              <a:ext uri="{FF2B5EF4-FFF2-40B4-BE49-F238E27FC236}">
                <a16:creationId xmlns:a16="http://schemas.microsoft.com/office/drawing/2014/main" id="{AC5DFAB0-81C0-3D2A-A402-D45BBAC1FB63}"/>
              </a:ext>
            </a:extLst>
          </p:cNvPr>
          <p:cNvSpPr txBox="1"/>
          <p:nvPr/>
        </p:nvSpPr>
        <p:spPr>
          <a:xfrm>
            <a:off x="383353" y="8809170"/>
            <a:ext cx="469803" cy="1200329"/>
          </a:xfrm>
          <a:prstGeom prst="rect">
            <a:avLst/>
          </a:prstGeom>
          <a:noFill/>
        </p:spPr>
        <p:txBody>
          <a:bodyPr wrap="square" rtlCol="0" anchor="ctr">
            <a:spAutoFit/>
          </a:bodyPr>
          <a:lstStyle/>
          <a:p>
            <a:pPr algn="ctr"/>
            <a:r>
              <a:rPr lang="en-GB" sz="7200" dirty="0">
                <a:solidFill>
                  <a:schemeClr val="bg1"/>
                </a:solidFill>
              </a:rPr>
              <a:t>6</a:t>
            </a:r>
          </a:p>
        </p:txBody>
      </p:sp>
    </p:spTree>
    <p:extLst>
      <p:ext uri="{BB962C8B-B14F-4D97-AF65-F5344CB8AC3E}">
        <p14:creationId xmlns:p14="http://schemas.microsoft.com/office/powerpoint/2010/main" val="25710726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16849</TotalTime>
  <Words>1767</Words>
  <Application>Microsoft Office PowerPoint</Application>
  <PresentationFormat>Custom</PresentationFormat>
  <Paragraphs>134</Paragraphs>
  <Slides>6</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6</vt:i4>
      </vt:variant>
    </vt:vector>
  </HeadingPairs>
  <TitlesOfParts>
    <vt:vector size="16" baseType="lpstr">
      <vt:lpstr>aktiv-grotesk</vt:lpstr>
      <vt:lpstr>Arial</vt:lpstr>
      <vt:lpstr>Calibri</vt:lpstr>
      <vt:lpstr>Century Schoolbook</vt:lpstr>
      <vt:lpstr>Montserrat</vt:lpstr>
      <vt:lpstr>Montserrat Light</vt:lpstr>
      <vt:lpstr>Poppins</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aine hamill</cp:lastModifiedBy>
  <cp:revision>584</cp:revision>
  <dcterms:created xsi:type="dcterms:W3CDTF">2020-10-14T13:32:04Z</dcterms:created>
  <dcterms:modified xsi:type="dcterms:W3CDTF">2025-08-11T12:56:17Z</dcterms:modified>
</cp:coreProperties>
</file>